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85" r:id="rId10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1577" autoAdjust="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C5491-0581-4FB2-8D64-E61BC1138E6C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930453-6018-4681-996B-C04833A42C9E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109871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207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9944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pPr/>
              <a:t>04/03/1442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3128820" y="3738064"/>
            <a:ext cx="3263010" cy="797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</a:p>
          <a:p>
            <a:pPr rtl="1"/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1060DA-EA42-4343-8A36-053695E07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5" y="1515290"/>
            <a:ext cx="3654258" cy="478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C85F49-1998-4F79-8E0E-1970F9E9E514}"/>
              </a:ext>
            </a:extLst>
          </p:cNvPr>
          <p:cNvSpPr txBox="1"/>
          <p:nvPr/>
        </p:nvSpPr>
        <p:spPr>
          <a:xfrm>
            <a:off x="3424651" y="5003598"/>
            <a:ext cx="26713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رقم: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2B78380-F06E-4818-920C-2809E27CF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1" r="8801"/>
          <a:stretch/>
        </p:blipFill>
        <p:spPr>
          <a:xfrm>
            <a:off x="4818688" y="1773760"/>
            <a:ext cx="2661371" cy="11447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8800" y="1801056"/>
            <a:ext cx="4567128" cy="10555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b="1" dirty="0">
                <a:solidFill>
                  <a:schemeClr val="tx1"/>
                </a:solidFill>
              </a:rPr>
              <a:t>الجماعات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"/>
            <a:ext cx="121920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الجماعات">
            <a:hlinkClick r:id="" action="ppaction://media"/>
            <a:extLst>
              <a:ext uri="{FF2B5EF4-FFF2-40B4-BE49-F238E27FC236}">
                <a16:creationId xmlns:a16="http://schemas.microsoft.com/office/drawing/2014/main" xmlns="" id="{25A7C368-54A1-4349-A5BA-D2BAAF9C2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698" y="1210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97" objId="2"/>
        <p14:stopEvt time="859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7038" y="2585497"/>
            <a:ext cx="2300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u="sng" dirty="0">
                <a:solidFill>
                  <a:srgbClr val="0808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435" y="3293383"/>
            <a:ext cx="1080926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يستنتج التلميذ أنواع الجماعات.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يبين التلميذ أنواع الجماعات حسب أفرادها صغارًا وكبارًا.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يذكر التلميذ أهمية الانتماء للجماعات.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AF040D30-710E-4EA5-AF5D-5D3D884312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28870" y="1388166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Dell\Pictures\Picture11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379" y="1276653"/>
            <a:ext cx="8461612" cy="115204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05" objId="5"/>
        <p14:stopEvt time="1508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7268" y="678435"/>
            <a:ext cx="90418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هل يمكن للفرد أن يعيش لوحده؟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لا يا بني كل فرد يحتاج إلى جماعة يعيش فيها.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وما هي الجماعة يا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أبي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؟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حسنًا يا بني، الجماعة هي مجموعة من الأفراد يعيشون أو يتآلفون معًا وسأعرفك على أنواع الجماعات يا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بني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،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لأن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كل فرد ينتمي إلى أكثر من جماعة.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6" name="Picture 3" descr="D:\طوارئ\الثاني\عام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4190" y="858128"/>
            <a:ext cx="1798481" cy="2277967"/>
          </a:xfrm>
          <a:prstGeom prst="rect">
            <a:avLst/>
          </a:prstGeom>
          <a:noFill/>
        </p:spPr>
      </p:pic>
      <p:pic>
        <p:nvPicPr>
          <p:cNvPr id="7" name="Picture 2" descr="D:\طوارئ\الثاني\حامد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7738" y="678434"/>
            <a:ext cx="2031388" cy="2457661"/>
          </a:xfrm>
          <a:prstGeom prst="rect">
            <a:avLst/>
          </a:prstGeom>
          <a:noFill/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8C27C460-3174-4AF7-AA3D-593AA13A9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887166" y="1212046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Dell\Pictures\Picture11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4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طوارئ\الثاني\حامد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0049" y="186397"/>
            <a:ext cx="1746159" cy="19250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5871" y="2014984"/>
            <a:ext cx="6491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حامد: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انظر يا بني.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أولًا: </a:t>
            </a:r>
            <a:r>
              <a:rPr kumimoji="0" lang="ar-B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هذه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جماعة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العائلة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وهي تتكون من الأب </a:t>
            </a:r>
            <a:r>
              <a:rPr kumimoji="0" lang="ar-B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والأم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والأبناء،</a:t>
            </a:r>
            <a:r>
              <a:rPr kumimoji="0" lang="ar-BH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kumimoji="0" 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ويعيشون معًا في بيت واحد، وهم متعاونون في البيت في كل الأعمال.</a:t>
            </a:r>
            <a:endParaRPr kumimoji="0" lang="ar-BH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2048" y="1572126"/>
            <a:ext cx="3762009" cy="3631482"/>
          </a:xfrm>
          <a:prstGeom prst="rect">
            <a:avLst/>
          </a:prstGeom>
          <a:noFill/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xmlns="" id="{557DAF6F-5855-4713-87F3-09FCE8BD3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675861" y="962526"/>
            <a:ext cx="609600" cy="609600"/>
          </a:xfrm>
          <a:prstGeom prst="rect">
            <a:avLst/>
          </a:prstGeom>
        </p:spPr>
      </p:pic>
      <p:pic>
        <p:nvPicPr>
          <p:cNvPr id="7" name="Picture 2" descr="C:\Users\Dell\Pictures\Picture11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51295" y="1348182"/>
            <a:ext cx="4562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 يا ولدي: </a:t>
            </a:r>
          </a:p>
          <a:p>
            <a:pPr algn="just" rtl="1">
              <a:lnSpc>
                <a:spcPct val="20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جماعة طلاب الصف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الثاني، وهم تلاميذ صفك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حيث تتعلمون معًا في غرفة الصف، وتتعاونون في حل الأنشطة.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4237" y="1043382"/>
            <a:ext cx="5173056" cy="3700068"/>
          </a:xfrm>
          <a:prstGeom prst="rect">
            <a:avLst/>
          </a:prstGeom>
          <a:noFill/>
        </p:spPr>
      </p:pic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xmlns="" id="{53901967-E618-49D5-8C52-3E94CAC1A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95131" y="1043382"/>
            <a:ext cx="609600" cy="609600"/>
          </a:xfrm>
          <a:prstGeom prst="rect">
            <a:avLst/>
          </a:prstGeom>
        </p:spPr>
      </p:pic>
      <p:pic>
        <p:nvPicPr>
          <p:cNvPr id="6" name="Picture 2" descr="C:\Users\Dell\Pictures\Picture11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7953" y="188625"/>
            <a:ext cx="58194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وثالثًا جماعة الأصدقاء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وهم أصدقاءك الذين تلعب معهم خارج المدرسة.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نعم يا </a:t>
            </a:r>
            <a:r>
              <a:rPr lang="ar-BH" sz="3200" b="1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والدي،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lang="ar-BH" sz="3200" b="1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هذا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صحيح إذن هناك ثلاث جماعات 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أنتمي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إليها وهي: </a:t>
            </a:r>
            <a:endParaRPr lang="en-US" sz="3200" b="1" dirty="0"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أولاً: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عائلتي.</a:t>
            </a:r>
            <a:endParaRPr lang="en-US" sz="3200" b="1" dirty="0"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ثانيًا: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جماعة طلاب صفي.</a:t>
            </a:r>
            <a:endParaRPr lang="en-US" sz="3200" b="1" dirty="0"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ثالثًا: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أصدقائي الذين 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ألعب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معهم خارج المدرسة.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أنا 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أحب عائلتي وطلاب صفي 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وأصدقائي.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BH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487" y="1270703"/>
            <a:ext cx="4744497" cy="4171968"/>
          </a:xfrm>
          <a:prstGeom prst="rect">
            <a:avLst/>
          </a:prstGeom>
          <a:noFill/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B2696DCF-1520-4A1B-ACF5-D8CE3DB77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622852" y="1777549"/>
            <a:ext cx="609600" cy="609600"/>
          </a:xfrm>
          <a:prstGeom prst="rect">
            <a:avLst/>
          </a:prstGeom>
        </p:spPr>
      </p:pic>
      <p:pic>
        <p:nvPicPr>
          <p:cNvPr id="7" name="Picture 2" descr="C:\Users\Dell\Pictures\Picture11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9790" y="491240"/>
            <a:ext cx="57325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وهل كل الجماعات تكون بنفس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العمر  يا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والدي؟</a:t>
            </a:r>
          </a:p>
          <a:p>
            <a:pPr lvl="0" algn="r" fontAlgn="base">
              <a:spcBef>
                <a:spcPts val="1200"/>
              </a:spcBef>
              <a:spcAft>
                <a:spcPts val="1200"/>
              </a:spcAft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لا يا ولدي هناك جماعة تتألف من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أفراد صغار فقط.</a:t>
            </a:r>
          </a:p>
          <a:p>
            <a:pPr lvl="0" algn="r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وهناك جماعة تتألف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من</a:t>
            </a:r>
            <a:r>
              <a:rPr kumimoji="0" lang="ar-B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أفراد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كبار فقط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</a:p>
          <a:p>
            <a:pPr lvl="0" algn="r" rtl="1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وهناك جماعة تتألف من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أفراد كبار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وصغار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r>
              <a:rPr kumimoji="0" lang="ar-B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</a:t>
            </a:r>
            <a:endParaRPr kumimoji="0" lang="ar-B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2" descr="D:\طوارئ\الثاني\حام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9359" y="2126758"/>
            <a:ext cx="904610" cy="89519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0170" y="290601"/>
            <a:ext cx="2634538" cy="17186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7539" y="2169274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4367" y="4472464"/>
            <a:ext cx="2873829" cy="173736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709823" y="3200401"/>
            <a:ext cx="2448749" cy="9495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471651" y="4951828"/>
            <a:ext cx="1366441" cy="140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طوارئ\الثاني\عام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99359" y="290601"/>
            <a:ext cx="817283" cy="1020747"/>
          </a:xfrm>
          <a:prstGeom prst="rect">
            <a:avLst/>
          </a:prstGeom>
          <a:noFill/>
        </p:spPr>
      </p:pic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xmlns="" id="{5C8A843E-2DEE-4221-BD64-EC88C356F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58423" y="2134239"/>
            <a:ext cx="609600" cy="609600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rot="10800000">
            <a:off x="4138954" y="1557693"/>
            <a:ext cx="1458875" cy="118614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Dell\Pictures\Picture111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5729" y="-150380"/>
            <a:ext cx="74699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وهل هناك جماعات أخرى لم نذكرها يا أبي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؟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نعم هناك جماعة تسمى جماعة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الجيران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، </a:t>
            </a:r>
            <a:r>
              <a:rPr lang="ar-BH" sz="3200" b="1" dirty="0" smtClean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وهي مجموعة العائلات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التي تعيش في أحياء</a:t>
            </a:r>
            <a:r>
              <a:rPr kumimoji="0" lang="ar-B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 متجاورة.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- يساعد الجيران بعضهم بعضًا.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- يلعب أطفال الجيران بعضهم مع بعض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عامر: 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شكر</a:t>
            </a:r>
            <a:r>
              <a:rPr lang="ar-BH" sz="3200" b="1" dirty="0"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ً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يا والدي على هذه المعلومات القيمة.</a:t>
            </a: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rgbClr val="0070C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حامد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لكن يا ولدي هناك أيضًا جماعة كبيرة هي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جماعة الوطن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عامر: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أنا أنتمي إلى جماعة كبيرة هي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وطني البحرين </a:t>
            </a:r>
            <a:r>
              <a:rPr kumimoji="0" 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الذي أحبه وأحافظ عليه.</a:t>
            </a:r>
            <a:endParaRPr kumimoji="0" lang="ar-BH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" descr="D:\طوارئ\الثاني\حامد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635" y="143788"/>
            <a:ext cx="917434" cy="94488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0235" y="1604775"/>
            <a:ext cx="3033094" cy="41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طوارئ\الثاني\عام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9802" y="143788"/>
            <a:ext cx="742947" cy="941864"/>
          </a:xfrm>
          <a:prstGeom prst="rect">
            <a:avLst/>
          </a:prstGeom>
          <a:noFill/>
        </p:spPr>
      </p:pic>
      <p:pic>
        <p:nvPicPr>
          <p:cNvPr id="9" name="Picture 2" descr="C:\Users\Dell\Pictures\Picture11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  <p:pic>
        <p:nvPicPr>
          <p:cNvPr id="12" name="WhatsApp Audio 2020-10-20 at 3.48.56 PM">
            <a:hlinkClick r:id="" action="ppaction://media"/>
            <a:extLst>
              <a:ext uri="{FF2B5EF4-FFF2-40B4-BE49-F238E27FC236}">
                <a16:creationId xmlns:a16="http://schemas.microsoft.com/office/drawing/2014/main" xmlns="" id="{8F6D9FB3-87E9-4CB8-9343-628001371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6912" y="18846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9C86E-3EDD-468D-B665-F76841E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481"/>
            <a:ext cx="10515600" cy="1325563"/>
          </a:xfrm>
        </p:spPr>
        <p:txBody>
          <a:bodyPr/>
          <a:lstStyle/>
          <a:p>
            <a:pPr algn="ctr" rtl="1"/>
            <a:r>
              <a:rPr lang="ar-BH" dirty="0" smtClean="0"/>
              <a:t>شكرًا جزيلًا </a:t>
            </a:r>
            <a:r>
              <a:rPr lang="ar-BH" dirty="0"/>
              <a:t>لكم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691489-0E64-4ED7-ABF8-140CAE51D58B}"/>
              </a:ext>
            </a:extLst>
          </p:cNvPr>
          <p:cNvSpPr txBox="1">
            <a:spLocks/>
          </p:cNvSpPr>
          <p:nvPr/>
        </p:nvSpPr>
        <p:spPr>
          <a:xfrm>
            <a:off x="909918" y="3259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8000" b="1" dirty="0"/>
              <a:t>انتهى الدرس</a:t>
            </a:r>
          </a:p>
        </p:txBody>
      </p:sp>
      <p:pic>
        <p:nvPicPr>
          <p:cNvPr id="5" name="Picture 2" descr="C:\Users\Dell\Pictures\Picture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0235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10446</TotalTime>
  <Words>333</Words>
  <Application>Microsoft Office PowerPoint</Application>
  <PresentationFormat>Widescreen</PresentationFormat>
  <Paragraphs>36</Paragraphs>
  <Slides>9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شكرًا جزيلًا لكم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الحادي عشر</dc:title>
  <dc:creator>Hassan Al Juffairi</dc:creator>
  <cp:lastModifiedBy>Admin</cp:lastModifiedBy>
  <cp:revision>133</cp:revision>
  <dcterms:created xsi:type="dcterms:W3CDTF">2020-03-05T04:31:42Z</dcterms:created>
  <dcterms:modified xsi:type="dcterms:W3CDTF">2020-10-20T12:59:37Z</dcterms:modified>
</cp:coreProperties>
</file>