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6" r:id="rId4"/>
    <p:sldId id="277" r:id="rId5"/>
    <p:sldId id="258" r:id="rId6"/>
    <p:sldId id="27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DC13"/>
    <a:srgbClr val="F0E44A"/>
    <a:srgbClr val="FEAE0E"/>
    <a:srgbClr val="D44A57"/>
    <a:srgbClr val="49EB87"/>
    <a:srgbClr val="8F45C7"/>
    <a:srgbClr val="BA8CDC"/>
    <a:srgbClr val="CCFF33"/>
    <a:srgbClr val="26C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47CB-E848-491A-B945-52673293C540}" type="doc">
      <dgm:prSet loTypeId="urn:microsoft.com/office/officeart/2005/8/layout/process1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B2D992-08F6-42BE-AF4A-8A0E4441BDC3}">
      <dgm:prSet phldrT="[Text]" custT="1"/>
      <dgm:spPr/>
      <dgm:t>
        <a:bodyPr anchor="t" anchorCtr="0"/>
        <a:lstStyle/>
        <a:p>
          <a:pPr algn="ctr"/>
          <a:r>
            <a:rPr lang="ar-BH" sz="2400" b="1" dirty="0"/>
            <a:t>النقاط الفنية </a:t>
          </a:r>
        </a:p>
        <a:p>
          <a:pPr algn="ctr"/>
          <a:r>
            <a:rPr lang="ar-BH" sz="2400" b="1" dirty="0"/>
            <a:t>و الخطوات التعليمية </a:t>
          </a:r>
          <a:endParaRPr lang="en-US" sz="2400" b="1" dirty="0"/>
        </a:p>
      </dgm:t>
    </dgm:pt>
    <dgm:pt modelId="{7DD25EFF-FDB8-408B-996A-2C54F9AD2A20}" type="parTrans" cxnId="{0AF6BA9C-E394-4E7A-8561-7BEE5C6845AC}">
      <dgm:prSet/>
      <dgm:spPr/>
      <dgm:t>
        <a:bodyPr/>
        <a:lstStyle/>
        <a:p>
          <a:endParaRPr lang="en-US"/>
        </a:p>
      </dgm:t>
    </dgm:pt>
    <dgm:pt modelId="{CCCAC071-8B0B-46EF-986E-E8E85F3A7EB6}" type="sibTrans" cxnId="{0AF6BA9C-E394-4E7A-8561-7BEE5C6845AC}">
      <dgm:prSet/>
      <dgm:spPr/>
      <dgm:t>
        <a:bodyPr/>
        <a:lstStyle/>
        <a:p>
          <a:endParaRPr lang="en-US"/>
        </a:p>
      </dgm:t>
    </dgm:pt>
    <dgm:pt modelId="{48098F04-3055-4662-AD0D-C08BF4685395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فيديو تعليمي</a:t>
          </a:r>
          <a:endParaRPr lang="en-US" sz="3200" b="1" dirty="0"/>
        </a:p>
      </dgm:t>
    </dgm:pt>
    <dgm:pt modelId="{936896AB-5469-4174-8AD0-A828853FD9D2}" type="parTrans" cxnId="{230CC0BB-50DB-4FA3-B5F1-FA3A604C5C95}">
      <dgm:prSet/>
      <dgm:spPr/>
      <dgm:t>
        <a:bodyPr/>
        <a:lstStyle/>
        <a:p>
          <a:endParaRPr lang="en-US"/>
        </a:p>
      </dgm:t>
    </dgm:pt>
    <dgm:pt modelId="{FE409CAC-4D59-46D6-A1D0-353A3D5B662E}" type="sibTrans" cxnId="{230CC0BB-50DB-4FA3-B5F1-FA3A604C5C95}">
      <dgm:prSet/>
      <dgm:spPr/>
      <dgm:t>
        <a:bodyPr/>
        <a:lstStyle/>
        <a:p>
          <a:endParaRPr lang="en-US"/>
        </a:p>
      </dgm:t>
    </dgm:pt>
    <dgm:pt modelId="{038F84F6-9AF2-40A1-ADCE-BE98EB6633D0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التقييم الذاتي </a:t>
          </a:r>
          <a:endParaRPr lang="en-US" sz="3200" b="1" dirty="0"/>
        </a:p>
      </dgm:t>
    </dgm:pt>
    <dgm:pt modelId="{EC5ED465-77C5-45F9-ABD4-F1E97D57E456}" type="parTrans" cxnId="{039503C6-5740-46CD-A3F8-DEDADC9B2457}">
      <dgm:prSet/>
      <dgm:spPr/>
      <dgm:t>
        <a:bodyPr/>
        <a:lstStyle/>
        <a:p>
          <a:endParaRPr lang="en-US"/>
        </a:p>
      </dgm:t>
    </dgm:pt>
    <dgm:pt modelId="{F0B9458B-44DD-450C-BAE5-E4313596D567}" type="sibTrans" cxnId="{039503C6-5740-46CD-A3F8-DEDADC9B2457}">
      <dgm:prSet/>
      <dgm:spPr/>
      <dgm:t>
        <a:bodyPr/>
        <a:lstStyle/>
        <a:p>
          <a:endParaRPr lang="en-US"/>
        </a:p>
      </dgm:t>
    </dgm:pt>
    <dgm:pt modelId="{268FDD83-63B9-49EA-B3DB-4EBF0EC8C43F}" type="pres">
      <dgm:prSet presAssocID="{E8A347CB-E848-491A-B945-52673293C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3F318-AA4B-443C-8BFF-41CBD39B72DF}" type="pres">
      <dgm:prSet presAssocID="{6AB2D992-08F6-42BE-AF4A-8A0E4441BDC3}" presName="node" presStyleLbl="node1" presStyleIdx="0" presStyleCnt="3" custScaleX="107876" custScaleY="17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6AB6-D44C-4A60-8C72-607194C1C96D}" type="pres">
      <dgm:prSet presAssocID="{CCCAC071-8B0B-46EF-986E-E8E85F3A7EB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7B18F8-4B63-4AAB-8FDE-56084759FDD0}" type="pres">
      <dgm:prSet presAssocID="{CCCAC071-8B0B-46EF-986E-E8E85F3A7EB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04C7B19-CD4C-4289-84F8-0EEB7027864D}" type="pres">
      <dgm:prSet presAssocID="{48098F04-3055-4662-AD0D-C08BF4685395}" presName="node" presStyleLbl="node1" presStyleIdx="1" presStyleCnt="3" custScaleX="108085" custScaleY="17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70F94-68FE-498B-86F7-BCB7D556484B}" type="pres">
      <dgm:prSet presAssocID="{FE409CAC-4D59-46D6-A1D0-353A3D5B662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A688D2-DA3F-4ED5-81BD-926CE4DED797}" type="pres">
      <dgm:prSet presAssocID="{FE409CAC-4D59-46D6-A1D0-353A3D5B662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E30113-5A7F-4B52-9A3F-C4A7AD2643B0}" type="pres">
      <dgm:prSet presAssocID="{038F84F6-9AF2-40A1-ADCE-BE98EB6633D0}" presName="node" presStyleLbl="node1" presStyleIdx="2" presStyleCnt="3" custScaleX="111093" custScaleY="176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6BA9C-E394-4E7A-8561-7BEE5C6845AC}" srcId="{E8A347CB-E848-491A-B945-52673293C540}" destId="{6AB2D992-08F6-42BE-AF4A-8A0E4441BDC3}" srcOrd="0" destOrd="0" parTransId="{7DD25EFF-FDB8-408B-996A-2C54F9AD2A20}" sibTransId="{CCCAC071-8B0B-46EF-986E-E8E85F3A7EB6}"/>
    <dgm:cxn modelId="{230CC0BB-50DB-4FA3-B5F1-FA3A604C5C95}" srcId="{E8A347CB-E848-491A-B945-52673293C540}" destId="{48098F04-3055-4662-AD0D-C08BF4685395}" srcOrd="1" destOrd="0" parTransId="{936896AB-5469-4174-8AD0-A828853FD9D2}" sibTransId="{FE409CAC-4D59-46D6-A1D0-353A3D5B662E}"/>
    <dgm:cxn modelId="{0E867E07-3454-4243-98F7-7E6FC22599F5}" type="presOf" srcId="{48098F04-3055-4662-AD0D-C08BF4685395}" destId="{904C7B19-CD4C-4289-84F8-0EEB7027864D}" srcOrd="0" destOrd="0" presId="urn:microsoft.com/office/officeart/2005/8/layout/process1"/>
    <dgm:cxn modelId="{91C55C34-8632-49C1-98AF-18A8B66136A5}" type="presOf" srcId="{CCCAC071-8B0B-46EF-986E-E8E85F3A7EB6}" destId="{A77B18F8-4B63-4AAB-8FDE-56084759FDD0}" srcOrd="1" destOrd="0" presId="urn:microsoft.com/office/officeart/2005/8/layout/process1"/>
    <dgm:cxn modelId="{A079277A-473F-4B26-A898-E7349A94C660}" type="presOf" srcId="{FE409CAC-4D59-46D6-A1D0-353A3D5B662E}" destId="{D2A688D2-DA3F-4ED5-81BD-926CE4DED797}" srcOrd="1" destOrd="0" presId="urn:microsoft.com/office/officeart/2005/8/layout/process1"/>
    <dgm:cxn modelId="{1DC33CA0-868D-4A1B-AC6E-505CEC7D6AC2}" type="presOf" srcId="{038F84F6-9AF2-40A1-ADCE-BE98EB6633D0}" destId="{4AE30113-5A7F-4B52-9A3F-C4A7AD2643B0}" srcOrd="0" destOrd="0" presId="urn:microsoft.com/office/officeart/2005/8/layout/process1"/>
    <dgm:cxn modelId="{039503C6-5740-46CD-A3F8-DEDADC9B2457}" srcId="{E8A347CB-E848-491A-B945-52673293C540}" destId="{038F84F6-9AF2-40A1-ADCE-BE98EB6633D0}" srcOrd="2" destOrd="0" parTransId="{EC5ED465-77C5-45F9-ABD4-F1E97D57E456}" sibTransId="{F0B9458B-44DD-450C-BAE5-E4313596D567}"/>
    <dgm:cxn modelId="{917C3B82-D19B-4193-97A7-6009FEFDC1C9}" type="presOf" srcId="{CCCAC071-8B0B-46EF-986E-E8E85F3A7EB6}" destId="{47D56AB6-D44C-4A60-8C72-607194C1C96D}" srcOrd="0" destOrd="0" presId="urn:microsoft.com/office/officeart/2005/8/layout/process1"/>
    <dgm:cxn modelId="{EDA20530-B07E-466B-895B-CFA33F51034C}" type="presOf" srcId="{E8A347CB-E848-491A-B945-52673293C540}" destId="{268FDD83-63B9-49EA-B3DB-4EBF0EC8C43F}" srcOrd="0" destOrd="0" presId="urn:microsoft.com/office/officeart/2005/8/layout/process1"/>
    <dgm:cxn modelId="{3C31D20B-31A8-457E-907B-12CFEA0A3668}" type="presOf" srcId="{FE409CAC-4D59-46D6-A1D0-353A3D5B662E}" destId="{6AA70F94-68FE-498B-86F7-BCB7D556484B}" srcOrd="0" destOrd="0" presId="urn:microsoft.com/office/officeart/2005/8/layout/process1"/>
    <dgm:cxn modelId="{1ABBDB70-6678-41A6-A623-8C8A88929CA5}" type="presOf" srcId="{6AB2D992-08F6-42BE-AF4A-8A0E4441BDC3}" destId="{6C53F318-AA4B-443C-8BFF-41CBD39B72DF}" srcOrd="0" destOrd="0" presId="urn:microsoft.com/office/officeart/2005/8/layout/process1"/>
    <dgm:cxn modelId="{8C2B1711-B61D-47F6-887E-34A4225D1737}" type="presParOf" srcId="{268FDD83-63B9-49EA-B3DB-4EBF0EC8C43F}" destId="{6C53F318-AA4B-443C-8BFF-41CBD39B72DF}" srcOrd="0" destOrd="0" presId="urn:microsoft.com/office/officeart/2005/8/layout/process1"/>
    <dgm:cxn modelId="{DEBD9A1B-0FD6-4DBD-92EC-A120B2B552DD}" type="presParOf" srcId="{268FDD83-63B9-49EA-B3DB-4EBF0EC8C43F}" destId="{47D56AB6-D44C-4A60-8C72-607194C1C96D}" srcOrd="1" destOrd="0" presId="urn:microsoft.com/office/officeart/2005/8/layout/process1"/>
    <dgm:cxn modelId="{13B65055-53B1-40CF-AB82-A00F464F3196}" type="presParOf" srcId="{47D56AB6-D44C-4A60-8C72-607194C1C96D}" destId="{A77B18F8-4B63-4AAB-8FDE-56084759FDD0}" srcOrd="0" destOrd="0" presId="urn:microsoft.com/office/officeart/2005/8/layout/process1"/>
    <dgm:cxn modelId="{383F821B-07CC-4AF0-A44D-76EB14016EF0}" type="presParOf" srcId="{268FDD83-63B9-49EA-B3DB-4EBF0EC8C43F}" destId="{904C7B19-CD4C-4289-84F8-0EEB7027864D}" srcOrd="2" destOrd="0" presId="urn:microsoft.com/office/officeart/2005/8/layout/process1"/>
    <dgm:cxn modelId="{8B02A240-2A14-4CA6-8957-36290A5805B3}" type="presParOf" srcId="{268FDD83-63B9-49EA-B3DB-4EBF0EC8C43F}" destId="{6AA70F94-68FE-498B-86F7-BCB7D556484B}" srcOrd="3" destOrd="0" presId="urn:microsoft.com/office/officeart/2005/8/layout/process1"/>
    <dgm:cxn modelId="{BBC3D5C2-3A4A-4BF1-9BCD-9E54B8BE12DC}" type="presParOf" srcId="{6AA70F94-68FE-498B-86F7-BCB7D556484B}" destId="{D2A688D2-DA3F-4ED5-81BD-926CE4DED797}" srcOrd="0" destOrd="0" presId="urn:microsoft.com/office/officeart/2005/8/layout/process1"/>
    <dgm:cxn modelId="{2C6A637C-DD72-4D7B-AC2A-D26A153078E2}" type="presParOf" srcId="{268FDD83-63B9-49EA-B3DB-4EBF0EC8C43F}" destId="{4AE30113-5A7F-4B52-9A3F-C4A7AD264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F318-AA4B-443C-8BFF-41CBD39B72DF}">
      <dsp:nvSpPr>
        <dsp:cNvPr id="0" name=""/>
        <dsp:cNvSpPr/>
      </dsp:nvSpPr>
      <dsp:spPr>
        <a:xfrm>
          <a:off x="816" y="418410"/>
          <a:ext cx="1709629" cy="2605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/>
            <a:t>النقاط الفنية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/>
            <a:t>و الخطوات التعليمية </a:t>
          </a:r>
          <a:endParaRPr lang="en-US" sz="2400" b="1" kern="1200" dirty="0"/>
        </a:p>
      </dsp:txBody>
      <dsp:txXfrm>
        <a:off x="50889" y="468483"/>
        <a:ext cx="1609483" cy="2505757"/>
      </dsp:txXfrm>
    </dsp:sp>
    <dsp:sp modelId="{47D56AB6-D44C-4A60-8C72-607194C1C96D}">
      <dsp:nvSpPr>
        <dsp:cNvPr id="0" name=""/>
        <dsp:cNvSpPr/>
      </dsp:nvSpPr>
      <dsp:spPr>
        <a:xfrm>
          <a:off x="1868927" y="1524846"/>
          <a:ext cx="335979" cy="39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68927" y="1603452"/>
        <a:ext cx="235185" cy="235820"/>
      </dsp:txXfrm>
    </dsp:sp>
    <dsp:sp modelId="{904C7B19-CD4C-4289-84F8-0EEB7027864D}">
      <dsp:nvSpPr>
        <dsp:cNvPr id="0" name=""/>
        <dsp:cNvSpPr/>
      </dsp:nvSpPr>
      <dsp:spPr>
        <a:xfrm>
          <a:off x="2344370" y="416709"/>
          <a:ext cx="1712941" cy="26093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فيديو تعليمي</a:t>
          </a:r>
          <a:endParaRPr lang="en-US" sz="3200" b="1" kern="1200" dirty="0"/>
        </a:p>
      </dsp:txBody>
      <dsp:txXfrm>
        <a:off x="2394540" y="466879"/>
        <a:ext cx="1612601" cy="2508965"/>
      </dsp:txXfrm>
    </dsp:sp>
    <dsp:sp modelId="{6AA70F94-68FE-498B-86F7-BCB7D556484B}">
      <dsp:nvSpPr>
        <dsp:cNvPr id="0" name=""/>
        <dsp:cNvSpPr/>
      </dsp:nvSpPr>
      <dsp:spPr>
        <a:xfrm>
          <a:off x="4215793" y="1524846"/>
          <a:ext cx="335979" cy="39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15793" y="1603452"/>
        <a:ext cx="235185" cy="235820"/>
      </dsp:txXfrm>
    </dsp:sp>
    <dsp:sp modelId="{4AE30113-5A7F-4B52-9A3F-C4A7AD2643B0}">
      <dsp:nvSpPr>
        <dsp:cNvPr id="0" name=""/>
        <dsp:cNvSpPr/>
      </dsp:nvSpPr>
      <dsp:spPr>
        <a:xfrm>
          <a:off x="4691236" y="407327"/>
          <a:ext cx="1760613" cy="2628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التقييم الذاتي </a:t>
          </a:r>
          <a:endParaRPr lang="en-US" sz="3200" b="1" kern="1200" dirty="0"/>
        </a:p>
      </dsp:txBody>
      <dsp:txXfrm>
        <a:off x="4742803" y="458894"/>
        <a:ext cx="1657479" cy="252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DE5732-9076-49D1-A70D-BF1705B4F680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DB08F8B-24CA-4174-B56B-FE25D5C00B78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diagramData" Target="../diagrams/data1.xml"/><Relationship Id="rId18" Type="http://schemas.openxmlformats.org/officeDocument/2006/relationships/image" Target="../media/image6.png"/><Relationship Id="rId3" Type="http://schemas.microsoft.com/office/2007/relationships/media" Target="../media/media4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openxmlformats.org/officeDocument/2006/relationships/slide" Target="slide3.xml"/><Relationship Id="rId17" Type="http://schemas.microsoft.com/office/2007/relationships/diagramDrawing" Target="../diagrams/drawing1.xml"/><Relationship Id="rId2" Type="http://schemas.openxmlformats.org/officeDocument/2006/relationships/audio" Target="../media/media3.m4a"/><Relationship Id="rId16" Type="http://schemas.openxmlformats.org/officeDocument/2006/relationships/diagramColors" Target="../diagrams/colors1.xml"/><Relationship Id="rId20" Type="http://schemas.openxmlformats.org/officeDocument/2006/relationships/image" Target="../media/image8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2.wdp"/><Relationship Id="rId5" Type="http://schemas.microsoft.com/office/2007/relationships/media" Target="../media/media5.m4a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19" Type="http://schemas.openxmlformats.org/officeDocument/2006/relationships/image" Target="../media/image7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diagramLayout" Target="../diagrams/layout1.xml"/><Relationship Id="rId2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166" y="1853094"/>
            <a:ext cx="12192000" cy="2739212"/>
            <a:chOff x="-22166" y="1853094"/>
            <a:chExt cx="12192000" cy="2739212"/>
          </a:xfrm>
        </p:grpSpPr>
        <p:sp>
          <p:nvSpPr>
            <p:cNvPr id="9" name="TextBox 8"/>
            <p:cNvSpPr txBox="1"/>
            <p:nvPr/>
          </p:nvSpPr>
          <p:spPr>
            <a:xfrm>
              <a:off x="-22166" y="1853094"/>
              <a:ext cx="12192000" cy="2739211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</a:t>
              </a:r>
              <a:r>
                <a:rPr lang="en-US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التربية الرياضية</a:t>
              </a:r>
              <a:endPara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الثاني</a:t>
              </a:r>
            </a:p>
            <a:p>
              <a:pPr algn="ctr" rtl="1"/>
              <a:r>
                <a:rPr lang="ar-BH" sz="4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الوحدة الثالثة</a:t>
              </a:r>
            </a:p>
            <a:p>
              <a:pPr algn="ctr" rtl="1"/>
              <a:r>
                <a:rPr lang="ar-BH" sz="4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الرمي باتجاه الهدف</a:t>
              </a:r>
              <a:endPara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58AF9E-1F79-4B73-B8EE-54597AA5880F}"/>
                </a:ext>
              </a:extLst>
            </p:cNvPr>
            <p:cNvGrpSpPr/>
            <p:nvPr/>
          </p:nvGrpSpPr>
          <p:grpSpPr>
            <a:xfrm>
              <a:off x="22166" y="1853094"/>
              <a:ext cx="2748743" cy="2739212"/>
              <a:chOff x="22166" y="1998435"/>
              <a:chExt cx="2658359" cy="248663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D8374F4-730C-4807-AF41-5B1717A3F50D}"/>
                  </a:ext>
                </a:extLst>
              </p:cNvPr>
              <p:cNvSpPr/>
              <p:nvPr/>
            </p:nvSpPr>
            <p:spPr>
              <a:xfrm>
                <a:off x="22166" y="1998435"/>
                <a:ext cx="2658359" cy="2486633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B7955E-1A60-4F62-9BF1-EC5A419CF7F0}"/>
                  </a:ext>
                </a:extLst>
              </p:cNvPr>
              <p:cNvSpPr/>
              <p:nvPr/>
            </p:nvSpPr>
            <p:spPr>
              <a:xfrm>
                <a:off x="48564" y="3015469"/>
                <a:ext cx="1875491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rtl="1"/>
                <a:r>
                  <a:rPr lang="ar-BH" sz="25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الحركات الأساسية      وسباقات التتابع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A7EE403-593A-4AB4-8AD7-D49A1DD1C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861" y="2252433"/>
                <a:ext cx="976581" cy="2232636"/>
              </a:xfrm>
              <a:prstGeom prst="rect">
                <a:avLst/>
              </a:prstGeom>
            </p:spPr>
          </p:pic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052778E-B57A-432E-9A19-D9E75FA5F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410" y="2260654"/>
            <a:ext cx="2366534" cy="1924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الصف الثاني .m4a">
            <a:hlinkClick r:id="" action="ppaction://media"/>
            <a:extLst>
              <a:ext uri="{FF2B5EF4-FFF2-40B4-BE49-F238E27FC236}">
                <a16:creationId xmlns:a16="http://schemas.microsoft.com/office/drawing/2014/main" id="{80419E9A-8983-4286-92E2-7159AC8F6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4472" y="5145206"/>
            <a:ext cx="757607" cy="739988"/>
          </a:xfrm>
          <a:prstGeom prst="rect">
            <a:avLst/>
          </a:prstGeom>
        </p:spPr>
      </p:pic>
      <p:pic>
        <p:nvPicPr>
          <p:cNvPr id="16" name="Audio Recording 27 Jan 2021 at 10:15:31 PM">
            <a:hlinkClick r:id="" action="ppaction://media"/>
            <a:extLst>
              <a:ext uri="{FF2B5EF4-FFF2-40B4-BE49-F238E27FC236}">
                <a16:creationId xmlns:a16="http://schemas.microsoft.com/office/drawing/2014/main" id="{D2D64853-E114-470C-B483-E564CE1337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783" y="5145205"/>
            <a:ext cx="757607" cy="7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1" y="1370445"/>
            <a:ext cx="5574000" cy="2614702"/>
            <a:chOff x="229400" y="1489090"/>
            <a:chExt cx="4754880" cy="3530858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604431" y="1550785"/>
              <a:ext cx="3989185" cy="1755833"/>
            </a:xfrm>
            <a:prstGeom prst="flowChartAlternateProcess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9400" y="1489090"/>
              <a:ext cx="4754880" cy="3530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A" sz="100" b="1" dirty="0">
                <a:cs typeface="+mj-cs"/>
              </a:endParaRPr>
            </a:p>
            <a:p>
              <a:pPr algn="ctr" rtl="1"/>
              <a:r>
                <a:rPr lang="ar-BH" sz="3600" b="1" dirty="0"/>
                <a:t> </a:t>
              </a:r>
              <a:r>
                <a:rPr lang="ar-BH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هدف الدرس </a:t>
              </a:r>
            </a:p>
            <a:p>
              <a:pPr algn="ctr" rtl="1"/>
              <a:endPara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endPara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BAAE54-866B-4342-965F-79820C781899}"/>
              </a:ext>
            </a:extLst>
          </p:cNvPr>
          <p:cNvGrpSpPr/>
          <p:nvPr/>
        </p:nvGrpSpPr>
        <p:grpSpPr>
          <a:xfrm>
            <a:off x="4935770" y="2337198"/>
            <a:ext cx="6452666" cy="3442725"/>
            <a:chOff x="4935770" y="2362330"/>
            <a:chExt cx="7140340" cy="3849345"/>
          </a:xfrm>
        </p:grpSpPr>
        <p:graphicFrame>
          <p:nvGraphicFramePr>
            <p:cNvPr id="4" name="Diagram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6951601"/>
                </p:ext>
              </p:extLst>
            </p:nvPr>
          </p:nvGraphicFramePr>
          <p:xfrm>
            <a:off x="4935770" y="2362330"/>
            <a:ext cx="7140340" cy="38493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pic>
          <p:nvPicPr>
            <p:cNvPr id="2" name="النقاط الفنية.m4a">
              <a:hlinkClick r:id="" action="ppaction://media"/>
              <a:extLst>
                <a:ext uri="{FF2B5EF4-FFF2-40B4-BE49-F238E27FC236}">
                  <a16:creationId xmlns:a16="http://schemas.microsoft.com/office/drawing/2014/main" id="{C8A5A36F-6C53-7843-BAEB-DF65DE803CDA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71133" y="4264506"/>
              <a:ext cx="1042416" cy="727389"/>
            </a:xfrm>
            <a:prstGeom prst="rect">
              <a:avLst/>
            </a:prstGeom>
          </p:spPr>
        </p:pic>
        <p:pic>
          <p:nvPicPr>
            <p:cNvPr id="19" name="فيديو تعليمي.m4a">
              <a:hlinkClick r:id="" action="ppaction://media"/>
              <a:extLst>
                <a:ext uri="{FF2B5EF4-FFF2-40B4-BE49-F238E27FC236}">
                  <a16:creationId xmlns:a16="http://schemas.microsoft.com/office/drawing/2014/main" id="{882E96FF-CEE5-9148-9B64-97387D9C97B0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6096" y="4402663"/>
              <a:ext cx="1172345" cy="961683"/>
            </a:xfrm>
            <a:prstGeom prst="rect">
              <a:avLst/>
            </a:prstGeom>
          </p:spPr>
        </p:pic>
        <p:pic>
          <p:nvPicPr>
            <p:cNvPr id="8" name="التقييم الذاتي.m4a">
              <a:hlinkClick r:id="" action="ppaction://media"/>
              <a:extLst>
                <a:ext uri="{FF2B5EF4-FFF2-40B4-BE49-F238E27FC236}">
                  <a16:creationId xmlns:a16="http://schemas.microsoft.com/office/drawing/2014/main" id="{FB8F4004-52AF-B940-B6BB-D962C53C4473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11796" y="4408493"/>
              <a:ext cx="1172344" cy="961683"/>
            </a:xfrm>
            <a:prstGeom prst="rect">
              <a:avLst/>
            </a:prstGeom>
          </p:spPr>
        </p:pic>
      </p:grpSp>
      <p:pic>
        <p:nvPicPr>
          <p:cNvPr id="3" name="الايقونات.m4a">
            <a:hlinkClick r:id="" action="ppaction://media"/>
            <a:extLst>
              <a:ext uri="{FF2B5EF4-FFF2-40B4-BE49-F238E27FC236}">
                <a16:creationId xmlns:a16="http://schemas.microsoft.com/office/drawing/2014/main" id="{9EE6249E-2393-5F47-8B82-82FD530F6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604" y="5314927"/>
            <a:ext cx="684332" cy="6843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46633" y="182705"/>
            <a:ext cx="4228668" cy="1072749"/>
            <a:chOff x="-46633" y="287209"/>
            <a:chExt cx="4228668" cy="107274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الرمي باتجاه الهدف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7664" y="433993"/>
              <a:ext cx="7913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9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12074" y="1978459"/>
            <a:ext cx="4987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/>
              <a:t> يرمي الأدوات المختلفة لأبعد مسافة.</a:t>
            </a:r>
            <a:endParaRPr lang="en-US" sz="2800" b="1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052778E-B57A-432E-9A19-D9E75FA5FD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4111" y="2851254"/>
            <a:ext cx="2874871" cy="2337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36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281442" y="1501181"/>
            <a:ext cx="7417177" cy="43396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400" b="1" dirty="0">
                <a:cs typeface="+mj-cs"/>
              </a:rPr>
              <a:t>النقاط الفنية والتعليمية</a:t>
            </a:r>
            <a:endParaRPr lang="ar-SA" sz="2400" b="1" dirty="0">
              <a:cs typeface="+mj-cs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200" b="1" dirty="0">
                <a:solidFill>
                  <a:srgbClr val="FF0000"/>
                </a:solidFill>
              </a:rPr>
              <a:t>النقاط </a:t>
            </a:r>
            <a:r>
              <a:rPr lang="ar-SA" sz="2200" b="1" dirty="0">
                <a:solidFill>
                  <a:srgbClr val="FF0000"/>
                </a:solidFill>
              </a:rPr>
              <a:t>الفنية:</a:t>
            </a:r>
            <a:endParaRPr lang="ar-BH" sz="2200" b="1" dirty="0">
              <a:solidFill>
                <a:srgbClr val="FF0000"/>
              </a:solidFill>
            </a:endParaRP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</a:t>
            </a:r>
            <a:r>
              <a:rPr lang="ar-BH" sz="2000" b="1" dirty="0"/>
              <a:t>انتشار الأصابع على الكرة.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</a:t>
            </a:r>
            <a:r>
              <a:rPr lang="ar-BH" sz="2000" b="1" dirty="0"/>
              <a:t>ثني مفصل المرفق اثناء الرمي.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</a:t>
            </a:r>
            <a:r>
              <a:rPr lang="ar-BH" sz="2000" b="1" dirty="0"/>
              <a:t>رمي الكرة باليد اليمين / اليسار لمعرفة اليد المفضلة و الأقوى.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A" sz="2000" b="1" dirty="0">
              <a:solidFill>
                <a:srgbClr val="FF0000"/>
              </a:solidFill>
              <a:cs typeface="+mj-cs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SA" sz="2200" b="1" dirty="0">
                <a:solidFill>
                  <a:srgbClr val="FF0000"/>
                </a:solidFill>
              </a:rPr>
              <a:t>الخطوات </a:t>
            </a:r>
            <a:r>
              <a:rPr lang="ar-BH" sz="2200" b="1" dirty="0">
                <a:solidFill>
                  <a:srgbClr val="FF0000"/>
                </a:solidFill>
              </a:rPr>
              <a:t>التعليمية</a:t>
            </a:r>
            <a:r>
              <a:rPr lang="ar-SA" sz="2200" b="1" dirty="0">
                <a:solidFill>
                  <a:srgbClr val="FF0000"/>
                </a:solidFill>
              </a:rPr>
              <a:t>:</a:t>
            </a:r>
            <a:endParaRPr lang="ar-BH" sz="2200" b="1" dirty="0">
              <a:solidFill>
                <a:srgbClr val="FF0000"/>
              </a:solidFill>
            </a:endParaRP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الكرة) رمي الكرة باتجاه الحائط/مسافة متر( زيادة المسافة ).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الكرة) رمي الكرة باتجاه الأطواق باليد المفضلة.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الكرة) رمي الكرة باتجاه المقعد السويدي مع وضع رجل الارتكاز عكس اليد الرامية.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الكرة) رمي الكرة باتجاه الأطواق المعلقة مع وضع رجل الارتكاز عكس اليد الرامية.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 مسك الكرة) رمي الكرة باتجاه الزميل باليد المفضلة.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endParaRPr lang="ar-BH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46633" y="287209"/>
            <a:ext cx="4228668" cy="1254780"/>
            <a:chOff x="-46633" y="287209"/>
            <a:chExt cx="4228668" cy="12547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الرمي باتجاه الهدف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9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052778E-B57A-432E-9A19-D9E75FA5F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88" y="1688773"/>
            <a:ext cx="2852558" cy="2978760"/>
          </a:xfrm>
          <a:prstGeom prst="rect">
            <a:avLst/>
          </a:prstGeom>
        </p:spPr>
      </p:pic>
      <p:pic>
        <p:nvPicPr>
          <p:cNvPr id="14" name="Audio Recording 27 Jan 2021 at 10:16:55 PM">
            <a:hlinkClick r:id="" action="ppaction://media"/>
            <a:extLst>
              <a:ext uri="{FF2B5EF4-FFF2-40B4-BE49-F238E27FC236}">
                <a16:creationId xmlns:a16="http://schemas.microsoft.com/office/drawing/2014/main" id="{4EF5F6FC-E25E-45BC-BDF1-D441262AA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2763" y="5131558"/>
            <a:ext cx="726160" cy="7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-46633" y="125845"/>
            <a:ext cx="4228668" cy="1254780"/>
            <a:chOff x="-46633" y="287209"/>
            <a:chExt cx="4228668" cy="1254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الرمي باتجاه الهدف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9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1-3-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2366" y="1760561"/>
            <a:ext cx="6675408" cy="3808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7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5802" y="311637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</a:rPr>
              <a:t>ا</a:t>
            </a:r>
            <a:r>
              <a:rPr lang="ar-SA" sz="4800" b="1" dirty="0">
                <a:ln w="0"/>
              </a:rPr>
              <a:t>لتقييم الذاتي</a:t>
            </a:r>
            <a:r>
              <a:rPr lang="ar-B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46633" y="287209"/>
            <a:ext cx="4228668" cy="1254780"/>
            <a:chOff x="-46633" y="287209"/>
            <a:chExt cx="4228668" cy="12547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7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الرمي باتجاه الهدف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9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68435" y="1997839"/>
            <a:ext cx="86345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rtl="1">
              <a:buFont typeface="Arial" panose="020B0604020202020204" pitchFamily="34" charset="0"/>
              <a:buChar char="•"/>
            </a:pPr>
            <a:r>
              <a:rPr lang="ar-BH" sz="3200" b="1" dirty="0">
                <a:ln w="0"/>
                <a:solidFill>
                  <a:srgbClr val="FF0000"/>
                </a:solidFill>
              </a:rPr>
              <a:t>اختر الإجابة الصحيحة:</a:t>
            </a:r>
          </a:p>
          <a:p>
            <a:pPr marL="685800" indent="-685800" algn="just" rtl="1">
              <a:buFont typeface="Arial" panose="020B0604020202020204" pitchFamily="34" charset="0"/>
              <a:buChar char="•"/>
            </a:pPr>
            <a:endParaRPr lang="ar-BH" sz="2000" b="1" dirty="0">
              <a:ln w="0"/>
            </a:endParaRPr>
          </a:p>
          <a:p>
            <a:pPr algn="just" rtl="1"/>
            <a:r>
              <a:rPr lang="ar-BH" sz="2000" b="1" dirty="0">
                <a:ln w="0"/>
              </a:rPr>
              <a:t> </a:t>
            </a:r>
            <a:r>
              <a:rPr lang="ar-BH" sz="2400" b="1">
                <a:ln w="0"/>
              </a:rPr>
              <a:t>1- ما اسم </a:t>
            </a:r>
            <a:r>
              <a:rPr lang="ar-BH" sz="2400" b="1" dirty="0">
                <a:ln w="0"/>
              </a:rPr>
              <a:t>المهارة التي تم تعلمها :</a:t>
            </a:r>
          </a:p>
          <a:p>
            <a:pPr algn="just" rtl="1"/>
            <a:r>
              <a:rPr lang="ar-BH" sz="2400" b="1" dirty="0">
                <a:ln w="0"/>
              </a:rPr>
              <a:t>    أ. الرمي باتجاه الزميل                          ب.  الرمي باتجاه الهدف</a:t>
            </a:r>
          </a:p>
          <a:p>
            <a:pPr algn="just" rtl="1"/>
            <a:endParaRPr lang="ar-BH" sz="2400" b="1" dirty="0">
              <a:ln w="0"/>
            </a:endParaRPr>
          </a:p>
          <a:p>
            <a:pPr algn="just" rtl="1"/>
            <a:r>
              <a:rPr lang="ar-BH" sz="2400" b="1" dirty="0">
                <a:ln w="0"/>
              </a:rPr>
              <a:t>2- من النقاط الفنية للمهارة </a:t>
            </a:r>
            <a:r>
              <a:rPr lang="ar-BH" sz="2400" b="1" dirty="0"/>
              <a:t>................ مفصل المرفق اثناء الرمي:</a:t>
            </a:r>
          </a:p>
          <a:p>
            <a:pPr algn="just" rtl="1"/>
            <a:r>
              <a:rPr lang="ar-BH" sz="2400" b="1" dirty="0">
                <a:ln w="0"/>
              </a:rPr>
              <a:t>    أ. ثني                                             ب.  مد</a:t>
            </a:r>
          </a:p>
          <a:p>
            <a:pPr algn="just" rtl="1"/>
            <a:endParaRPr lang="ar-BH" sz="2400" b="1" dirty="0">
              <a:ln w="0"/>
            </a:endParaRPr>
          </a:p>
          <a:p>
            <a:pPr algn="just" rtl="1"/>
            <a:r>
              <a:rPr lang="ar-BH" sz="2400" b="1" dirty="0">
                <a:ln w="0"/>
              </a:rPr>
              <a:t>3- من النقاط الفنية للمهارة </a:t>
            </a:r>
            <a:r>
              <a:rPr lang="ar-BH" sz="2400" b="1" dirty="0"/>
              <a:t>................ الكرة باليد اليمين / اليسار لمعرفة اليد المفضلة و الأقوى:</a:t>
            </a:r>
          </a:p>
          <a:p>
            <a:pPr algn="just" rtl="1"/>
            <a:r>
              <a:rPr lang="ar-BH" sz="2400" b="1" dirty="0">
                <a:ln w="0"/>
              </a:rPr>
              <a:t>     أ.  رمي                                           ب. لقف</a:t>
            </a:r>
            <a:endParaRPr lang="en-US" sz="2400" dirty="0"/>
          </a:p>
        </p:txBody>
      </p:sp>
      <p:pic>
        <p:nvPicPr>
          <p:cNvPr id="14" name="Audio Recording 27 Jan 2021 at 10:17:55 PM">
            <a:hlinkClick r:id="" action="ppaction://media"/>
            <a:extLst>
              <a:ext uri="{FF2B5EF4-FFF2-40B4-BE49-F238E27FC236}">
                <a16:creationId xmlns:a16="http://schemas.microsoft.com/office/drawing/2014/main" id="{C4CA5B8D-0BF0-4423-994B-5DAA628C98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151"/>
                </p14:media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966" y="5182221"/>
            <a:ext cx="678607" cy="6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5802" y="260357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الإجابة )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igh Five Friends Sticker by Rylsee for iOS &amp; Android | GI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4" y="1773351"/>
            <a:ext cx="1863906" cy="20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اجابة الصحيحة.m4a">
            <a:hlinkClick r:id="" action="ppaction://media"/>
            <a:extLst>
              <a:ext uri="{FF2B5EF4-FFF2-40B4-BE49-F238E27FC236}">
                <a16:creationId xmlns:a16="http://schemas.microsoft.com/office/drawing/2014/main" id="{D67033F2-69FB-504C-8C8C-7ACB723AD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369" y="4913804"/>
            <a:ext cx="804413" cy="80441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135177"/>
            <a:ext cx="4228668" cy="1254780"/>
            <a:chOff x="-46633" y="287209"/>
            <a:chExt cx="4228668" cy="125478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30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الرمي باتجاه الهدف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9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212576" y="1541989"/>
            <a:ext cx="104028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3600" b="1" dirty="0">
                <a:ln w="0"/>
                <a:solidFill>
                  <a:srgbClr val="FF0000"/>
                </a:solidFill>
              </a:rPr>
              <a:t>اختر الإجابة الصحيحة :</a:t>
            </a:r>
          </a:p>
          <a:p>
            <a:pPr algn="just" rtl="1"/>
            <a:endParaRPr lang="ar-BH" sz="2400" b="1" dirty="0">
              <a:ln w="0"/>
            </a:endParaRPr>
          </a:p>
          <a:p>
            <a:pPr algn="just" rtl="1"/>
            <a:r>
              <a:rPr lang="ar-BH" sz="2800" b="1" dirty="0">
                <a:ln w="0"/>
              </a:rPr>
              <a:t>1- ما اسم المهارة التي تم تعلمها :</a:t>
            </a:r>
          </a:p>
          <a:p>
            <a:pPr algn="just" rtl="1"/>
            <a:r>
              <a:rPr lang="ar-BH" sz="2800" b="1" dirty="0">
                <a:ln w="0"/>
              </a:rPr>
              <a:t>    أ. الرمي باتجاه الزميل                      ب.      </a:t>
            </a:r>
            <a:r>
              <a:rPr lang="ar-BH" sz="2800" b="1" u="sng" dirty="0">
                <a:ln w="0"/>
                <a:solidFill>
                  <a:schemeClr val="accent5">
                    <a:lumMod val="75000"/>
                  </a:schemeClr>
                </a:solidFill>
              </a:rPr>
              <a:t>الرمي باتجاه الهدف</a:t>
            </a:r>
          </a:p>
          <a:p>
            <a:pPr algn="just" rtl="1"/>
            <a:endParaRPr lang="ar-BH" sz="2800" b="1" dirty="0">
              <a:ln w="0"/>
            </a:endParaRPr>
          </a:p>
          <a:p>
            <a:pPr algn="just" rtl="1"/>
            <a:r>
              <a:rPr lang="ar-BH" sz="2800" b="1" dirty="0">
                <a:ln w="0"/>
              </a:rPr>
              <a:t>2- من النقاط الفنية للمهارة </a:t>
            </a:r>
            <a:r>
              <a:rPr lang="ar-BH" sz="2800" b="1" dirty="0"/>
              <a:t>................ مفصل المرفق اثناء الرمي:</a:t>
            </a:r>
          </a:p>
          <a:p>
            <a:pPr algn="just" rtl="1"/>
            <a:r>
              <a:rPr lang="ar-BH" sz="2800" b="1" dirty="0">
                <a:ln w="0"/>
              </a:rPr>
              <a:t>   أ.     </a:t>
            </a:r>
            <a:r>
              <a:rPr lang="ar-BH" sz="2800" b="1" u="sng" dirty="0">
                <a:ln w="0"/>
                <a:solidFill>
                  <a:schemeClr val="accent5">
                    <a:lumMod val="75000"/>
                  </a:schemeClr>
                </a:solidFill>
              </a:rPr>
              <a:t>ثني</a:t>
            </a:r>
            <a:r>
              <a:rPr lang="ar-BH" sz="2800" b="1" dirty="0">
                <a:ln w="0"/>
              </a:rPr>
              <a:t>                                       ب.     مد</a:t>
            </a:r>
          </a:p>
          <a:p>
            <a:pPr algn="just" rtl="1"/>
            <a:endParaRPr lang="ar-BH" sz="2800" b="1" dirty="0">
              <a:ln w="0"/>
            </a:endParaRPr>
          </a:p>
          <a:p>
            <a:pPr algn="just" rtl="1"/>
            <a:r>
              <a:rPr lang="ar-BH" sz="2800" b="1" dirty="0">
                <a:ln w="0"/>
              </a:rPr>
              <a:t>3- من النقاط الفنية للمهارة </a:t>
            </a:r>
            <a:r>
              <a:rPr lang="ar-BH" sz="2800" b="1" dirty="0"/>
              <a:t>................ الكرة باليد اليمين / اليسار لمعرفة اليد المفضلة و الأقوى:</a:t>
            </a:r>
          </a:p>
          <a:p>
            <a:pPr algn="just" rtl="1"/>
            <a:r>
              <a:rPr lang="ar-BH" sz="2800" b="1" dirty="0">
                <a:ln w="0"/>
              </a:rPr>
              <a:t> أ.      </a:t>
            </a:r>
            <a:r>
              <a:rPr lang="ar-BH" sz="2800" b="1" u="sng" dirty="0">
                <a:ln w="0"/>
                <a:solidFill>
                  <a:schemeClr val="accent5">
                    <a:lumMod val="75000"/>
                  </a:schemeClr>
                </a:solidFill>
              </a:rPr>
              <a:t>رمي </a:t>
            </a:r>
            <a:r>
              <a:rPr lang="ar-BH" sz="2800" b="1" dirty="0">
                <a:ln w="0"/>
              </a:rPr>
              <a:t>                                      ب.    لقف</a:t>
            </a:r>
          </a:p>
        </p:txBody>
      </p:sp>
    </p:spTree>
    <p:extLst>
      <p:ext uri="{BB962C8B-B14F-4D97-AF65-F5344CB8AC3E}">
        <p14:creationId xmlns:p14="http://schemas.microsoft.com/office/powerpoint/2010/main" val="97424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-46633" y="125845"/>
            <a:ext cx="4228668" cy="1254780"/>
            <a:chOff x="-46633" y="287209"/>
            <a:chExt cx="4228668" cy="1254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228668" cy="1072749"/>
              <a:chOff x="136154" y="228107"/>
              <a:chExt cx="3229742" cy="82907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01921" cy="829077"/>
                <a:chOff x="363975" y="238617"/>
                <a:chExt cx="3001921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566699" y="238617"/>
                  <a:ext cx="799197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الثالثة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الرمي باتجاه الهدف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87664" y="433993"/>
              <a:ext cx="7913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9</a:t>
              </a:r>
            </a:p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4F45359-88AA-4675-AD3F-1835C322BC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79" y="1686513"/>
            <a:ext cx="6322005" cy="405834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073E08-E3BF-43F1-B8EF-7BB939BEC3B5}"/>
              </a:ext>
            </a:extLst>
          </p:cNvPr>
          <p:cNvSpPr txBox="1">
            <a:spLocks/>
          </p:cNvSpPr>
          <p:nvPr/>
        </p:nvSpPr>
        <p:spPr>
          <a:xfrm>
            <a:off x="719156" y="1314386"/>
            <a:ext cx="10483652" cy="323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6600" dirty="0"/>
              <a:t>بارك الله فيك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6600" dirty="0"/>
              <a:t>يا بطل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6600" dirty="0"/>
              <a:t>لقد أنهيت الدرس بنجاح</a:t>
            </a:r>
            <a:endParaRPr lang="en-US" sz="6600" dirty="0"/>
          </a:p>
        </p:txBody>
      </p:sp>
      <p:pic>
        <p:nvPicPr>
          <p:cNvPr id="15" name="النهاية.m4a">
            <a:hlinkClick r:id="" action="ppaction://media"/>
            <a:extLst>
              <a:ext uri="{FF2B5EF4-FFF2-40B4-BE49-F238E27FC236}">
                <a16:creationId xmlns:a16="http://schemas.microsoft.com/office/drawing/2014/main" id="{40C80E6B-8631-4FFA-A388-53B703219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884" y="5254388"/>
            <a:ext cx="734429" cy="7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1988</TotalTime>
  <Words>359</Words>
  <Application>Microsoft Office PowerPoint</Application>
  <PresentationFormat>Widescreen</PresentationFormat>
  <Paragraphs>80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Muneera  saleh musaifer</cp:lastModifiedBy>
  <cp:revision>136</cp:revision>
  <dcterms:created xsi:type="dcterms:W3CDTF">2020-03-04T10:47:58Z</dcterms:created>
  <dcterms:modified xsi:type="dcterms:W3CDTF">2022-01-26T05:37:01Z</dcterms:modified>
</cp:coreProperties>
</file>