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5" r:id="rId3"/>
    <p:sldId id="276" r:id="rId4"/>
    <p:sldId id="277" r:id="rId5"/>
    <p:sldId id="258" r:id="rId6"/>
    <p:sldId id="272" r:id="rId7"/>
    <p:sldId id="27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EBDC13"/>
    <a:srgbClr val="F0E44A"/>
    <a:srgbClr val="FEAE0E"/>
    <a:srgbClr val="D44A57"/>
    <a:srgbClr val="49EB87"/>
    <a:srgbClr val="8F45C7"/>
    <a:srgbClr val="BA8CDC"/>
    <a:srgbClr val="CCFF33"/>
    <a:srgbClr val="26C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68" autoAdjust="0"/>
    <p:restoredTop sz="94660"/>
  </p:normalViewPr>
  <p:slideViewPr>
    <p:cSldViewPr snapToGrid="0">
      <p:cViewPr varScale="1">
        <p:scale>
          <a:sx n="70" d="100"/>
          <a:sy n="70" d="100"/>
        </p:scale>
        <p:origin x="55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A347CB-E848-491A-B945-52673293C540}" type="doc">
      <dgm:prSet loTypeId="urn:microsoft.com/office/officeart/2005/8/layout/process1" loCatId="process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AB2D992-08F6-42BE-AF4A-8A0E4441BDC3}">
      <dgm:prSet phldrT="[Text]" custT="1"/>
      <dgm:spPr/>
      <dgm:t>
        <a:bodyPr anchor="t" anchorCtr="0"/>
        <a:lstStyle/>
        <a:p>
          <a:pPr algn="ctr"/>
          <a:r>
            <a:rPr lang="ar-BH" sz="2400" b="1" dirty="0"/>
            <a:t>النقاط الفنية والخطوات التعليمية </a:t>
          </a:r>
          <a:endParaRPr lang="en-US" sz="2400" b="1" dirty="0"/>
        </a:p>
      </dgm:t>
    </dgm:pt>
    <dgm:pt modelId="{7DD25EFF-FDB8-408B-996A-2C54F9AD2A20}" type="parTrans" cxnId="{0AF6BA9C-E394-4E7A-8561-7BEE5C6845AC}">
      <dgm:prSet/>
      <dgm:spPr/>
      <dgm:t>
        <a:bodyPr/>
        <a:lstStyle/>
        <a:p>
          <a:endParaRPr lang="en-US"/>
        </a:p>
      </dgm:t>
    </dgm:pt>
    <dgm:pt modelId="{CCCAC071-8B0B-46EF-986E-E8E85F3A7EB6}" type="sibTrans" cxnId="{0AF6BA9C-E394-4E7A-8561-7BEE5C6845AC}">
      <dgm:prSet/>
      <dgm:spPr/>
      <dgm:t>
        <a:bodyPr/>
        <a:lstStyle/>
        <a:p>
          <a:endParaRPr lang="en-US"/>
        </a:p>
      </dgm:t>
    </dgm:pt>
    <dgm:pt modelId="{48098F04-3055-4662-AD0D-C08BF4685395}">
      <dgm:prSet phldrT="[Text]" custT="1"/>
      <dgm:spPr/>
      <dgm:t>
        <a:bodyPr anchor="t" anchorCtr="0"/>
        <a:lstStyle/>
        <a:p>
          <a:pPr algn="ctr"/>
          <a:r>
            <a:rPr lang="ar-BH" sz="3200" b="1" dirty="0"/>
            <a:t>فيديو تعليمي</a:t>
          </a:r>
          <a:endParaRPr lang="en-US" sz="3200" b="1" dirty="0"/>
        </a:p>
      </dgm:t>
    </dgm:pt>
    <dgm:pt modelId="{936896AB-5469-4174-8AD0-A828853FD9D2}" type="parTrans" cxnId="{230CC0BB-50DB-4FA3-B5F1-FA3A604C5C95}">
      <dgm:prSet/>
      <dgm:spPr/>
      <dgm:t>
        <a:bodyPr/>
        <a:lstStyle/>
        <a:p>
          <a:endParaRPr lang="en-US"/>
        </a:p>
      </dgm:t>
    </dgm:pt>
    <dgm:pt modelId="{FE409CAC-4D59-46D6-A1D0-353A3D5B662E}" type="sibTrans" cxnId="{230CC0BB-50DB-4FA3-B5F1-FA3A604C5C95}">
      <dgm:prSet/>
      <dgm:spPr/>
      <dgm:t>
        <a:bodyPr/>
        <a:lstStyle/>
        <a:p>
          <a:endParaRPr lang="en-US"/>
        </a:p>
      </dgm:t>
    </dgm:pt>
    <dgm:pt modelId="{038F84F6-9AF2-40A1-ADCE-BE98EB6633D0}">
      <dgm:prSet phldrT="[Text]" custT="1"/>
      <dgm:spPr/>
      <dgm:t>
        <a:bodyPr anchor="t" anchorCtr="0"/>
        <a:lstStyle/>
        <a:p>
          <a:pPr algn="ctr"/>
          <a:r>
            <a:rPr lang="ar-BH" sz="3200" b="1" dirty="0"/>
            <a:t>التقييم الذاتي </a:t>
          </a:r>
          <a:endParaRPr lang="en-US" sz="3200" b="1" dirty="0"/>
        </a:p>
      </dgm:t>
    </dgm:pt>
    <dgm:pt modelId="{EC5ED465-77C5-45F9-ABD4-F1E97D57E456}" type="parTrans" cxnId="{039503C6-5740-46CD-A3F8-DEDADC9B2457}">
      <dgm:prSet/>
      <dgm:spPr/>
      <dgm:t>
        <a:bodyPr/>
        <a:lstStyle/>
        <a:p>
          <a:endParaRPr lang="en-US"/>
        </a:p>
      </dgm:t>
    </dgm:pt>
    <dgm:pt modelId="{F0B9458B-44DD-450C-BAE5-E4313596D567}" type="sibTrans" cxnId="{039503C6-5740-46CD-A3F8-DEDADC9B2457}">
      <dgm:prSet/>
      <dgm:spPr/>
      <dgm:t>
        <a:bodyPr/>
        <a:lstStyle/>
        <a:p>
          <a:endParaRPr lang="en-US"/>
        </a:p>
      </dgm:t>
    </dgm:pt>
    <dgm:pt modelId="{268FDD83-63B9-49EA-B3DB-4EBF0EC8C43F}" type="pres">
      <dgm:prSet presAssocID="{E8A347CB-E848-491A-B945-52673293C5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53F318-AA4B-443C-8BFF-41CBD39B72DF}" type="pres">
      <dgm:prSet presAssocID="{6AB2D992-08F6-42BE-AF4A-8A0E4441BDC3}" presName="node" presStyleLbl="node1" presStyleIdx="0" presStyleCnt="3" custScaleX="107876" custScaleY="1753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D56AB6-D44C-4A60-8C72-607194C1C96D}" type="pres">
      <dgm:prSet presAssocID="{CCCAC071-8B0B-46EF-986E-E8E85F3A7EB6}" presName="sibTrans" presStyleLbl="sibTrans2D1" presStyleIdx="0" presStyleCnt="2"/>
      <dgm:spPr/>
      <dgm:t>
        <a:bodyPr/>
        <a:lstStyle/>
        <a:p>
          <a:endParaRPr lang="en-US"/>
        </a:p>
      </dgm:t>
    </dgm:pt>
    <dgm:pt modelId="{A77B18F8-4B63-4AAB-8FDE-56084759FDD0}" type="pres">
      <dgm:prSet presAssocID="{CCCAC071-8B0B-46EF-986E-E8E85F3A7EB6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904C7B19-CD4C-4289-84F8-0EEB7027864D}" type="pres">
      <dgm:prSet presAssocID="{48098F04-3055-4662-AD0D-C08BF4685395}" presName="node" presStyleLbl="node1" presStyleIdx="1" presStyleCnt="3" custScaleX="108085" custScaleY="1756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70F94-68FE-498B-86F7-BCB7D556484B}" type="pres">
      <dgm:prSet presAssocID="{FE409CAC-4D59-46D6-A1D0-353A3D5B662E}" presName="sibTrans" presStyleLbl="sibTrans2D1" presStyleIdx="1" presStyleCnt="2"/>
      <dgm:spPr/>
      <dgm:t>
        <a:bodyPr/>
        <a:lstStyle/>
        <a:p>
          <a:endParaRPr lang="en-US"/>
        </a:p>
      </dgm:t>
    </dgm:pt>
    <dgm:pt modelId="{D2A688D2-DA3F-4ED5-81BD-926CE4DED797}" type="pres">
      <dgm:prSet presAssocID="{FE409CAC-4D59-46D6-A1D0-353A3D5B662E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4AE30113-5A7F-4B52-9A3F-C4A7AD2643B0}" type="pres">
      <dgm:prSet presAssocID="{038F84F6-9AF2-40A1-ADCE-BE98EB6633D0}" presName="node" presStyleLbl="node1" presStyleIdx="2" presStyleCnt="3" custScaleX="111093" custScaleY="1768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F6BA9C-E394-4E7A-8561-7BEE5C6845AC}" srcId="{E8A347CB-E848-491A-B945-52673293C540}" destId="{6AB2D992-08F6-42BE-AF4A-8A0E4441BDC3}" srcOrd="0" destOrd="0" parTransId="{7DD25EFF-FDB8-408B-996A-2C54F9AD2A20}" sibTransId="{CCCAC071-8B0B-46EF-986E-E8E85F3A7EB6}"/>
    <dgm:cxn modelId="{230CC0BB-50DB-4FA3-B5F1-FA3A604C5C95}" srcId="{E8A347CB-E848-491A-B945-52673293C540}" destId="{48098F04-3055-4662-AD0D-C08BF4685395}" srcOrd="1" destOrd="0" parTransId="{936896AB-5469-4174-8AD0-A828853FD9D2}" sibTransId="{FE409CAC-4D59-46D6-A1D0-353A3D5B662E}"/>
    <dgm:cxn modelId="{0E867E07-3454-4243-98F7-7E6FC22599F5}" type="presOf" srcId="{48098F04-3055-4662-AD0D-C08BF4685395}" destId="{904C7B19-CD4C-4289-84F8-0EEB7027864D}" srcOrd="0" destOrd="0" presId="urn:microsoft.com/office/officeart/2005/8/layout/process1"/>
    <dgm:cxn modelId="{91C55C34-8632-49C1-98AF-18A8B66136A5}" type="presOf" srcId="{CCCAC071-8B0B-46EF-986E-E8E85F3A7EB6}" destId="{A77B18F8-4B63-4AAB-8FDE-56084759FDD0}" srcOrd="1" destOrd="0" presId="urn:microsoft.com/office/officeart/2005/8/layout/process1"/>
    <dgm:cxn modelId="{A079277A-473F-4B26-A898-E7349A94C660}" type="presOf" srcId="{FE409CAC-4D59-46D6-A1D0-353A3D5B662E}" destId="{D2A688D2-DA3F-4ED5-81BD-926CE4DED797}" srcOrd="1" destOrd="0" presId="urn:microsoft.com/office/officeart/2005/8/layout/process1"/>
    <dgm:cxn modelId="{1DC33CA0-868D-4A1B-AC6E-505CEC7D6AC2}" type="presOf" srcId="{038F84F6-9AF2-40A1-ADCE-BE98EB6633D0}" destId="{4AE30113-5A7F-4B52-9A3F-C4A7AD2643B0}" srcOrd="0" destOrd="0" presId="urn:microsoft.com/office/officeart/2005/8/layout/process1"/>
    <dgm:cxn modelId="{039503C6-5740-46CD-A3F8-DEDADC9B2457}" srcId="{E8A347CB-E848-491A-B945-52673293C540}" destId="{038F84F6-9AF2-40A1-ADCE-BE98EB6633D0}" srcOrd="2" destOrd="0" parTransId="{EC5ED465-77C5-45F9-ABD4-F1E97D57E456}" sibTransId="{F0B9458B-44DD-450C-BAE5-E4313596D567}"/>
    <dgm:cxn modelId="{917C3B82-D19B-4193-97A7-6009FEFDC1C9}" type="presOf" srcId="{CCCAC071-8B0B-46EF-986E-E8E85F3A7EB6}" destId="{47D56AB6-D44C-4A60-8C72-607194C1C96D}" srcOrd="0" destOrd="0" presId="urn:microsoft.com/office/officeart/2005/8/layout/process1"/>
    <dgm:cxn modelId="{EDA20530-B07E-466B-895B-CFA33F51034C}" type="presOf" srcId="{E8A347CB-E848-491A-B945-52673293C540}" destId="{268FDD83-63B9-49EA-B3DB-4EBF0EC8C43F}" srcOrd="0" destOrd="0" presId="urn:microsoft.com/office/officeart/2005/8/layout/process1"/>
    <dgm:cxn modelId="{3C31D20B-31A8-457E-907B-12CFEA0A3668}" type="presOf" srcId="{FE409CAC-4D59-46D6-A1D0-353A3D5B662E}" destId="{6AA70F94-68FE-498B-86F7-BCB7D556484B}" srcOrd="0" destOrd="0" presId="urn:microsoft.com/office/officeart/2005/8/layout/process1"/>
    <dgm:cxn modelId="{1ABBDB70-6678-41A6-A623-8C8A88929CA5}" type="presOf" srcId="{6AB2D992-08F6-42BE-AF4A-8A0E4441BDC3}" destId="{6C53F318-AA4B-443C-8BFF-41CBD39B72DF}" srcOrd="0" destOrd="0" presId="urn:microsoft.com/office/officeart/2005/8/layout/process1"/>
    <dgm:cxn modelId="{8C2B1711-B61D-47F6-887E-34A4225D1737}" type="presParOf" srcId="{268FDD83-63B9-49EA-B3DB-4EBF0EC8C43F}" destId="{6C53F318-AA4B-443C-8BFF-41CBD39B72DF}" srcOrd="0" destOrd="0" presId="urn:microsoft.com/office/officeart/2005/8/layout/process1"/>
    <dgm:cxn modelId="{DEBD9A1B-0FD6-4DBD-92EC-A120B2B552DD}" type="presParOf" srcId="{268FDD83-63B9-49EA-B3DB-4EBF0EC8C43F}" destId="{47D56AB6-D44C-4A60-8C72-607194C1C96D}" srcOrd="1" destOrd="0" presId="urn:microsoft.com/office/officeart/2005/8/layout/process1"/>
    <dgm:cxn modelId="{13B65055-53B1-40CF-AB82-A00F464F3196}" type="presParOf" srcId="{47D56AB6-D44C-4A60-8C72-607194C1C96D}" destId="{A77B18F8-4B63-4AAB-8FDE-56084759FDD0}" srcOrd="0" destOrd="0" presId="urn:microsoft.com/office/officeart/2005/8/layout/process1"/>
    <dgm:cxn modelId="{383F821B-07CC-4AF0-A44D-76EB14016EF0}" type="presParOf" srcId="{268FDD83-63B9-49EA-B3DB-4EBF0EC8C43F}" destId="{904C7B19-CD4C-4289-84F8-0EEB7027864D}" srcOrd="2" destOrd="0" presId="urn:microsoft.com/office/officeart/2005/8/layout/process1"/>
    <dgm:cxn modelId="{8B02A240-2A14-4CA6-8957-36290A5805B3}" type="presParOf" srcId="{268FDD83-63B9-49EA-B3DB-4EBF0EC8C43F}" destId="{6AA70F94-68FE-498B-86F7-BCB7D556484B}" srcOrd="3" destOrd="0" presId="urn:microsoft.com/office/officeart/2005/8/layout/process1"/>
    <dgm:cxn modelId="{BBC3D5C2-3A4A-4BF1-9BCD-9E54B8BE12DC}" type="presParOf" srcId="{6AA70F94-68FE-498B-86F7-BCB7D556484B}" destId="{D2A688D2-DA3F-4ED5-81BD-926CE4DED797}" srcOrd="0" destOrd="0" presId="urn:microsoft.com/office/officeart/2005/8/layout/process1"/>
    <dgm:cxn modelId="{2C6A637C-DD72-4D7B-AC2A-D26A153078E2}" type="presParOf" srcId="{268FDD83-63B9-49EA-B3DB-4EBF0EC8C43F}" destId="{4AE30113-5A7F-4B52-9A3F-C4A7AD2643B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3F318-AA4B-443C-8BFF-41CBD39B72DF}">
      <dsp:nvSpPr>
        <dsp:cNvPr id="0" name=""/>
        <dsp:cNvSpPr/>
      </dsp:nvSpPr>
      <dsp:spPr>
        <a:xfrm>
          <a:off x="799" y="501712"/>
          <a:ext cx="1673467" cy="23977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kern="1200" dirty="0"/>
            <a:t>النقاط الفنية والخطوات التعليمية </a:t>
          </a:r>
          <a:endParaRPr lang="en-US" sz="2400" b="1" kern="1200" dirty="0"/>
        </a:p>
      </dsp:txBody>
      <dsp:txXfrm>
        <a:off x="49813" y="550726"/>
        <a:ext cx="1575439" cy="2299707"/>
      </dsp:txXfrm>
    </dsp:sp>
    <dsp:sp modelId="{47D56AB6-D44C-4A60-8C72-607194C1C96D}">
      <dsp:nvSpPr>
        <dsp:cNvPr id="0" name=""/>
        <dsp:cNvSpPr/>
      </dsp:nvSpPr>
      <dsp:spPr>
        <a:xfrm>
          <a:off x="1829395" y="1508220"/>
          <a:ext cx="328872" cy="3847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1829395" y="1585164"/>
        <a:ext cx="230210" cy="230831"/>
      </dsp:txXfrm>
    </dsp:sp>
    <dsp:sp modelId="{904C7B19-CD4C-4289-84F8-0EEB7027864D}">
      <dsp:nvSpPr>
        <dsp:cNvPr id="0" name=""/>
        <dsp:cNvSpPr/>
      </dsp:nvSpPr>
      <dsp:spPr>
        <a:xfrm>
          <a:off x="2294781" y="500147"/>
          <a:ext cx="1676709" cy="24008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200" b="1" kern="1200" dirty="0"/>
            <a:t>فيديو تعليمي</a:t>
          </a:r>
          <a:endParaRPr lang="en-US" sz="3200" b="1" kern="1200" dirty="0"/>
        </a:p>
      </dsp:txBody>
      <dsp:txXfrm>
        <a:off x="2343890" y="549256"/>
        <a:ext cx="1578491" cy="2302647"/>
      </dsp:txXfrm>
    </dsp:sp>
    <dsp:sp modelId="{6AA70F94-68FE-498B-86F7-BCB7D556484B}">
      <dsp:nvSpPr>
        <dsp:cNvPr id="0" name=""/>
        <dsp:cNvSpPr/>
      </dsp:nvSpPr>
      <dsp:spPr>
        <a:xfrm>
          <a:off x="4126619" y="1508220"/>
          <a:ext cx="328872" cy="3847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126619" y="1585164"/>
        <a:ext cx="230210" cy="230831"/>
      </dsp:txXfrm>
    </dsp:sp>
    <dsp:sp modelId="{4AE30113-5A7F-4B52-9A3F-C4A7AD2643B0}">
      <dsp:nvSpPr>
        <dsp:cNvPr id="0" name=""/>
        <dsp:cNvSpPr/>
      </dsp:nvSpPr>
      <dsp:spPr>
        <a:xfrm>
          <a:off x="4592005" y="491514"/>
          <a:ext cx="1723371" cy="24181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200" b="1" kern="1200" dirty="0"/>
            <a:t>التقييم الذاتي </a:t>
          </a:r>
          <a:endParaRPr lang="en-US" sz="3200" b="1" kern="1200" dirty="0"/>
        </a:p>
      </dsp:txBody>
      <dsp:txXfrm>
        <a:off x="4642481" y="541990"/>
        <a:ext cx="1622419" cy="2317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916DCA-FF35-44CE-9756-567CFC7B3647}"/>
              </a:ext>
            </a:extLst>
          </p:cNvPr>
          <p:cNvCxnSpPr/>
          <p:nvPr userDrawn="1"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B77D282D-3A92-423F-B803-8A2203DE3DDD}"/>
              </a:ext>
            </a:extLst>
          </p:cNvPr>
          <p:cNvSpPr>
            <a:spLocks/>
          </p:cNvSpPr>
          <p:nvPr userDrawn="1"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4a"/><Relationship Id="rId7" Type="http://schemas.openxmlformats.org/officeDocument/2006/relationships/image" Target="../media/image3.em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image" Target="../media/image6.png"/><Relationship Id="rId18" Type="http://schemas.openxmlformats.org/officeDocument/2006/relationships/diagramColors" Target="../diagrams/colors1.xml"/><Relationship Id="rId3" Type="http://schemas.microsoft.com/office/2007/relationships/media" Target="../media/media4.m4a"/><Relationship Id="rId21" Type="http://schemas.openxmlformats.org/officeDocument/2006/relationships/image" Target="../media/image8.png"/><Relationship Id="rId7" Type="http://schemas.microsoft.com/office/2007/relationships/media" Target="../media/media6.m4a"/><Relationship Id="rId12" Type="http://schemas.openxmlformats.org/officeDocument/2006/relationships/slide" Target="slide3.xml"/><Relationship Id="rId17" Type="http://schemas.openxmlformats.org/officeDocument/2006/relationships/diagramQuickStyle" Target="../diagrams/quickStyle1.xml"/><Relationship Id="rId2" Type="http://schemas.openxmlformats.org/officeDocument/2006/relationships/audio" Target="../media/media3.m4a"/><Relationship Id="rId16" Type="http://schemas.openxmlformats.org/officeDocument/2006/relationships/diagramLayout" Target="../diagrams/layout1.xml"/><Relationship Id="rId20" Type="http://schemas.openxmlformats.org/officeDocument/2006/relationships/image" Target="../media/image7.png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microsoft.com/office/2007/relationships/hdphoto" Target="../media/hdphoto2.wdp"/><Relationship Id="rId5" Type="http://schemas.microsoft.com/office/2007/relationships/media" Target="../media/media5.m4a"/><Relationship Id="rId15" Type="http://schemas.openxmlformats.org/officeDocument/2006/relationships/diagramData" Target="../diagrams/data1.xml"/><Relationship Id="rId10" Type="http://schemas.openxmlformats.org/officeDocument/2006/relationships/image" Target="../media/image5.png"/><Relationship Id="rId19" Type="http://schemas.microsoft.com/office/2007/relationships/diagramDrawing" Target="../diagrams/drawing1.xml"/><Relationship Id="rId4" Type="http://schemas.openxmlformats.org/officeDocument/2006/relationships/audio" Target="../media/media4.m4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.emf"/><Relationship Id="rId2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emf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1.gif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gif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5BD4903-3B49-4452-B05F-D653AF18459E}"/>
              </a:ext>
            </a:extLst>
          </p:cNvPr>
          <p:cNvGrpSpPr/>
          <p:nvPr/>
        </p:nvGrpSpPr>
        <p:grpSpPr>
          <a:xfrm>
            <a:off x="-27706" y="1711040"/>
            <a:ext cx="12192000" cy="2985433"/>
            <a:chOff x="0" y="1860020"/>
            <a:chExt cx="12192000" cy="298543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D79D256-1655-4962-B75C-6CD6AC4A79AE}"/>
                </a:ext>
              </a:extLst>
            </p:cNvPr>
            <p:cNvSpPr txBox="1"/>
            <p:nvPr/>
          </p:nvSpPr>
          <p:spPr>
            <a:xfrm>
              <a:off x="0" y="1860020"/>
              <a:ext cx="12192000" cy="2985433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rtl="1"/>
              <a:r>
                <a:rPr lang="ar-BH" sz="48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التربية الرياضية</a:t>
              </a:r>
              <a:endParaRPr lang="ar-BH" sz="4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r" rtl="1"/>
              <a:r>
                <a:rPr lang="en-US" sz="4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4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en-US" sz="4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                                           </a:t>
              </a:r>
              <a:r>
                <a:rPr lang="ar-BH" sz="4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</a:t>
              </a:r>
              <a:r>
                <a:rPr lang="ar-SA" sz="4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4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الثاني</a:t>
              </a:r>
              <a:endParaRPr lang="en-US" sz="4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r" rtl="1"/>
              <a:r>
                <a:rPr lang="en-US" sz="4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</a:t>
              </a:r>
              <a:r>
                <a:rPr lang="ar-BH" sz="4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en-US" sz="4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                               </a:t>
              </a:r>
              <a:r>
                <a:rPr lang="ar-BH" sz="44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الوحدة الرابعة/الدرس الرابع</a:t>
              </a:r>
              <a:endParaRPr lang="ar-BH" sz="4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 rtl="1"/>
              <a:r>
                <a:rPr lang="ar-BH" sz="4400" b="1" dirty="0"/>
                <a:t>التحكم بالكرة</a:t>
              </a:r>
              <a:endParaRPr lang="en-US" sz="44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406BF0D-C3B3-459D-9745-E911CE5691F6}"/>
                </a:ext>
              </a:extLst>
            </p:cNvPr>
            <p:cNvGrpSpPr/>
            <p:nvPr/>
          </p:nvGrpSpPr>
          <p:grpSpPr>
            <a:xfrm>
              <a:off x="37883" y="1953491"/>
              <a:ext cx="3245644" cy="2781122"/>
              <a:chOff x="37883" y="1953491"/>
              <a:chExt cx="3245644" cy="2781122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B86B595-9512-43B0-A49A-31EF2751F910}"/>
                  </a:ext>
                </a:extLst>
              </p:cNvPr>
              <p:cNvSpPr/>
              <p:nvPr/>
            </p:nvSpPr>
            <p:spPr>
              <a:xfrm>
                <a:off x="37883" y="1953491"/>
                <a:ext cx="2856909" cy="2781122"/>
              </a:xfrm>
              <a:prstGeom prst="ellipse">
                <a:avLst/>
              </a:prstGeom>
              <a:solidFill>
                <a:srgbClr val="FEAE0E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54ACB56-1EA1-4C9C-830B-3513C9A14EE0}"/>
                  </a:ext>
                </a:extLst>
              </p:cNvPr>
              <p:cNvSpPr/>
              <p:nvPr/>
            </p:nvSpPr>
            <p:spPr>
              <a:xfrm>
                <a:off x="61148" y="2766325"/>
                <a:ext cx="197249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ar-BH" sz="2400" b="1" dirty="0">
                    <a:latin typeface="Sakkal Majalla" panose="02000000000000000000" pitchFamily="2" charset="-78"/>
                  </a:rPr>
                  <a:t> </a:t>
                </a:r>
                <a:r>
                  <a:rPr lang="ar-BH" sz="2400" b="1" dirty="0"/>
                  <a:t>الألعاب الصغيرة المرتبطة بكرة اليد</a:t>
                </a:r>
                <a:endParaRPr lang="ar-BH" sz="2400" b="1" dirty="0">
                  <a:latin typeface="Sakkal Majalla" panose="02000000000000000000" pitchFamily="2" charset="-78"/>
                </a:endParaRPr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F0AE6331-367A-4712-92DE-A3CFFBF349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3457" y="2147455"/>
                <a:ext cx="2440070" cy="2587158"/>
              </a:xfrm>
              <a:prstGeom prst="rect">
                <a:avLst/>
              </a:prstGeom>
            </p:spPr>
          </p:pic>
        </p:grp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C20BFD15-1E50-49C6-8E29-6EF2A9BE8FD6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40000"/>
          </a:blip>
          <a:stretch>
            <a:fillRect/>
          </a:stretch>
        </p:blipFill>
        <p:spPr>
          <a:xfrm>
            <a:off x="8802805" y="2221759"/>
            <a:ext cx="2733947" cy="20226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الصف الثاني .m4a">
            <a:hlinkClick r:id="" action="ppaction://media"/>
            <a:extLst>
              <a:ext uri="{FF2B5EF4-FFF2-40B4-BE49-F238E27FC236}">
                <a16:creationId xmlns:a16="http://schemas.microsoft.com/office/drawing/2014/main" id="{8AB19822-E34D-424A-B57F-527BB84848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65416" y="5214270"/>
            <a:ext cx="608724" cy="594567"/>
          </a:xfrm>
          <a:prstGeom prst="rect">
            <a:avLst/>
          </a:prstGeom>
        </p:spPr>
      </p:pic>
      <p:pic>
        <p:nvPicPr>
          <p:cNvPr id="3" name="Audio Recording 11 Mar 2021 at 10:45:48 AM">
            <a:hlinkClick r:id="" action="ppaction://media"/>
            <a:extLst>
              <a:ext uri="{FF2B5EF4-FFF2-40B4-BE49-F238E27FC236}">
                <a16:creationId xmlns:a16="http://schemas.microsoft.com/office/drawing/2014/main" id="{6353D08F-FE9B-D340-A91A-4B3085337C7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1071" y="5231028"/>
            <a:ext cx="608724" cy="59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5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3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hlinkClick r:id="rId12" action="ppaction://hlinksldjump"/>
          </p:cNvPr>
          <p:cNvSpPr/>
          <p:nvPr/>
        </p:nvSpPr>
        <p:spPr>
          <a:xfrm>
            <a:off x="9627438" y="2344990"/>
            <a:ext cx="1505523" cy="75258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Group 4"/>
          <p:cNvGrpSpPr/>
          <p:nvPr/>
        </p:nvGrpSpPr>
        <p:grpSpPr>
          <a:xfrm>
            <a:off x="182376" y="1438583"/>
            <a:ext cx="5207040" cy="1431035"/>
            <a:chOff x="402314" y="1550785"/>
            <a:chExt cx="4226694" cy="1755833"/>
          </a:xfrm>
        </p:grpSpPr>
        <p:sp>
          <p:nvSpPr>
            <p:cNvPr id="27" name="Flowchart: Alternate Process 26"/>
            <p:cNvSpPr/>
            <p:nvPr/>
          </p:nvSpPr>
          <p:spPr>
            <a:xfrm>
              <a:off x="604431" y="1550785"/>
              <a:ext cx="3989185" cy="1755833"/>
            </a:xfrm>
            <a:prstGeom prst="flowChartAlternateProcess">
              <a:avLst/>
            </a:prstGeom>
            <a:solidFill>
              <a:srgbClr val="FFFF99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02314" y="1588041"/>
              <a:ext cx="4226694" cy="811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ar-SA" sz="100" b="1" dirty="0">
                <a:cs typeface="+mj-cs"/>
              </a:endParaRPr>
            </a:p>
            <a:p>
              <a:pPr algn="ctr" rtl="1"/>
              <a:r>
                <a:rPr lang="ar-BH" sz="3600" b="1" dirty="0"/>
                <a:t> </a:t>
              </a:r>
              <a:r>
                <a:rPr lang="ar-BH" sz="36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هدف الدرس: </a:t>
              </a:r>
            </a:p>
          </p:txBody>
        </p:sp>
      </p:grpSp>
      <p:pic>
        <p:nvPicPr>
          <p:cNvPr id="3" name="الايقونات.m4a">
            <a:hlinkClick r:id="" action="ppaction://media"/>
            <a:extLst>
              <a:ext uri="{FF2B5EF4-FFF2-40B4-BE49-F238E27FC236}">
                <a16:creationId xmlns:a16="http://schemas.microsoft.com/office/drawing/2014/main" id="{9EE6249E-2393-5F47-8B82-82FD530F64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2803" y="5251167"/>
            <a:ext cx="847139" cy="84713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6497" y="148346"/>
            <a:ext cx="3690375" cy="1340282"/>
            <a:chOff x="-46633" y="308270"/>
            <a:chExt cx="4276830" cy="134028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97EAB00-A46E-8A41-BCE1-4B54F2EA3B55}"/>
                </a:ext>
              </a:extLst>
            </p:cNvPr>
            <p:cNvGrpSpPr/>
            <p:nvPr/>
          </p:nvGrpSpPr>
          <p:grpSpPr>
            <a:xfrm>
              <a:off x="-46633" y="308270"/>
              <a:ext cx="4276830" cy="1340282"/>
              <a:chOff x="136154" y="244384"/>
              <a:chExt cx="3266527" cy="1035841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9F54DF6E-4CB6-8847-8414-0209699670C4}"/>
                  </a:ext>
                </a:extLst>
              </p:cNvPr>
              <p:cNvGrpSpPr/>
              <p:nvPr/>
            </p:nvGrpSpPr>
            <p:grpSpPr>
              <a:xfrm>
                <a:off x="363975" y="244384"/>
                <a:ext cx="3038706" cy="827519"/>
                <a:chOff x="363975" y="254894"/>
                <a:chExt cx="3038706" cy="827519"/>
              </a:xfrm>
            </p:grpSpPr>
            <p:sp>
              <p:nvSpPr>
                <p:cNvPr id="24" name="Flowchart: Alternate Process 13">
                  <a:extLst>
                    <a:ext uri="{FF2B5EF4-FFF2-40B4-BE49-F238E27FC236}">
                      <a16:creationId xmlns:a16="http://schemas.microsoft.com/office/drawing/2014/main" id="{C37E5086-40DB-D34E-9E06-B273FD74927C}"/>
                    </a:ext>
                  </a:extLst>
                </p:cNvPr>
                <p:cNvSpPr/>
                <p:nvPr/>
              </p:nvSpPr>
              <p:spPr>
                <a:xfrm>
                  <a:off x="363975" y="254894"/>
                  <a:ext cx="2364509" cy="812800"/>
                </a:xfrm>
                <a:prstGeom prst="flowChartAlternateProcess">
                  <a:avLst/>
                </a:prstGeom>
                <a:solidFill>
                  <a:srgbClr val="FFFF99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90B24326-2C16-9842-B62D-067031E3D81B}"/>
                    </a:ext>
                  </a:extLst>
                </p:cNvPr>
                <p:cNvSpPr/>
                <p:nvPr/>
              </p:nvSpPr>
              <p:spPr>
                <a:xfrm>
                  <a:off x="2456324" y="260033"/>
                  <a:ext cx="946357" cy="8223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571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/>
                </a:p>
              </p:txBody>
            </p: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0DD386B-C528-2B40-A6E8-ABDA7A9EA600}"/>
                  </a:ext>
                </a:extLst>
              </p:cNvPr>
              <p:cNvSpPr txBox="1"/>
              <p:nvPr/>
            </p:nvSpPr>
            <p:spPr>
              <a:xfrm>
                <a:off x="136154" y="257401"/>
                <a:ext cx="2718786" cy="1022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الصف</a:t>
                </a:r>
                <a:r>
                  <a:rPr lang="ar-SA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الثاني</a:t>
                </a:r>
                <a:endParaRPr lang="en-US" sz="20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الوحدة الرابعة</a:t>
                </a:r>
              </a:p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r>
                  <a:rPr lang="ar-BH" sz="2000" b="1" dirty="0"/>
                  <a:t>التحكم بالكرة</a:t>
                </a:r>
                <a:endParaRPr lang="en-US" sz="2000" b="1" dirty="0">
                  <a:solidFill>
                    <a:srgbClr val="FF0000"/>
                  </a:solidFill>
                </a:endParaRPr>
              </a:p>
              <a:p>
                <a:pPr algn="ctr" rtl="1"/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3154432" y="489413"/>
              <a:ext cx="90849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BH" sz="2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الدرس 4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528786" y="1982024"/>
            <a:ext cx="4732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2400" b="1" dirty="0"/>
              <a:t>أن يشارك التلميذ الزملاء في الألعاب الصغيرة لتنمية</a:t>
            </a:r>
          </a:p>
          <a:p>
            <a:pPr algn="ctr"/>
            <a:r>
              <a:rPr lang="ar-BH" sz="2400" b="1" dirty="0"/>
              <a:t> التحكم بالكرة.</a:t>
            </a:r>
            <a:endParaRPr lang="en-US" sz="2400" b="1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20BFD15-1E50-49C6-8E29-6EF2A9BE8FD6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 contrast="40000"/>
          </a:blip>
          <a:stretch>
            <a:fillRect/>
          </a:stretch>
        </p:blipFill>
        <p:spPr>
          <a:xfrm>
            <a:off x="1202180" y="3155863"/>
            <a:ext cx="3346918" cy="23862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7D184307-B9F3-4EC3-A443-2632EA1CC54A}"/>
              </a:ext>
            </a:extLst>
          </p:cNvPr>
          <p:cNvGrpSpPr/>
          <p:nvPr/>
        </p:nvGrpSpPr>
        <p:grpSpPr>
          <a:xfrm>
            <a:off x="5346929" y="2095317"/>
            <a:ext cx="6316177" cy="3401161"/>
            <a:chOff x="5409761" y="2029105"/>
            <a:chExt cx="6316177" cy="3401161"/>
          </a:xfrm>
        </p:grpSpPr>
        <p:graphicFrame>
          <p:nvGraphicFramePr>
            <p:cNvPr id="30" name="Diagram 29">
              <a:extLst>
                <a:ext uri="{FF2B5EF4-FFF2-40B4-BE49-F238E27FC236}">
                  <a16:creationId xmlns:a16="http://schemas.microsoft.com/office/drawing/2014/main" id="{2EA2CA4F-0C3F-4852-91BC-BFC3FB41957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64931522"/>
                </p:ext>
              </p:extLst>
            </p:nvPr>
          </p:nvGraphicFramePr>
          <p:xfrm>
            <a:off x="5409761" y="2029105"/>
            <a:ext cx="6316177" cy="340116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5" r:lo="rId16" r:qs="rId17" r:cs="rId18"/>
            </a:graphicData>
          </a:graphic>
        </p:graphicFrame>
        <p:pic>
          <p:nvPicPr>
            <p:cNvPr id="31" name="النقاط الفنية.m4a">
              <a:hlinkClick r:id="" action="ppaction://media"/>
              <a:extLst>
                <a:ext uri="{FF2B5EF4-FFF2-40B4-BE49-F238E27FC236}">
                  <a16:creationId xmlns:a16="http://schemas.microsoft.com/office/drawing/2014/main" id="{E6A2D502-C089-46D0-8A6C-B4BDC94B7980}"/>
                </a:ext>
              </a:extLst>
            </p:cNvPr>
            <p:cNvPicPr>
              <a:picLocks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63958" y="3739926"/>
              <a:ext cx="799854" cy="542850"/>
            </a:xfrm>
            <a:prstGeom prst="rect">
              <a:avLst/>
            </a:prstGeom>
          </p:spPr>
        </p:pic>
        <p:pic>
          <p:nvPicPr>
            <p:cNvPr id="32" name="فيديو تعليمي.m4a">
              <a:hlinkClick r:id="" action="ppaction://media"/>
              <a:extLst>
                <a:ext uri="{FF2B5EF4-FFF2-40B4-BE49-F238E27FC236}">
                  <a16:creationId xmlns:a16="http://schemas.microsoft.com/office/drawing/2014/main" id="{05AD4D0E-DA3E-4B6B-94E3-7F3B19E97D44}"/>
                </a:ext>
              </a:extLst>
            </p:cNvPr>
            <p:cNvPicPr>
              <a:picLocks noChangeAspect="1"/>
            </p:cNvPicPr>
            <p:nvPr>
              <a:audioFile r:link="rId6"/>
              <p:extLst>
                <p:ext uri="{DAA4B4D4-6D71-4841-9C94-3DE7FCFB9230}">
                  <p14:media xmlns:p14="http://schemas.microsoft.com/office/powerpoint/2010/main" r:embed="rId5"/>
                </p:ext>
              </p:ext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60700" y="3857957"/>
              <a:ext cx="899550" cy="717704"/>
            </a:xfrm>
            <a:prstGeom prst="rect">
              <a:avLst/>
            </a:prstGeom>
          </p:spPr>
        </p:pic>
        <p:pic>
          <p:nvPicPr>
            <p:cNvPr id="34" name="التقييم الذاتي.m4a">
              <a:hlinkClick r:id="" action="ppaction://media"/>
              <a:extLst>
                <a:ext uri="{FF2B5EF4-FFF2-40B4-BE49-F238E27FC236}">
                  <a16:creationId xmlns:a16="http://schemas.microsoft.com/office/drawing/2014/main" id="{50353BB0-3F58-49CC-B77C-3A2C8559D289}"/>
                </a:ext>
              </a:extLst>
            </p:cNvPr>
            <p:cNvPicPr>
              <a:picLocks noChangeAspect="1"/>
            </p:cNvPicPr>
            <p:nvPr>
              <a:audioFile r:link="rId8"/>
              <p:extLst>
                <p:ext uri="{DAA4B4D4-6D71-4841-9C94-3DE7FCFB9230}">
                  <p14:media xmlns:p14="http://schemas.microsoft.com/office/powerpoint/2010/main" r:embed="rId7"/>
                </p:ext>
              </p:extLst>
            </p:nvPr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14813" y="3992844"/>
              <a:ext cx="899549" cy="7177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336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9627438" y="2344990"/>
            <a:ext cx="1505523" cy="75258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TextBox 19"/>
          <p:cNvSpPr txBox="1"/>
          <p:nvPr/>
        </p:nvSpPr>
        <p:spPr>
          <a:xfrm>
            <a:off x="4699069" y="1667435"/>
            <a:ext cx="6433892" cy="3908762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BH" sz="2400" b="1" dirty="0"/>
              <a:t>النقاط الفنية والتعليمية</a:t>
            </a:r>
            <a:endParaRPr lang="ar-SA" sz="2400" b="1" dirty="0"/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BH" sz="2200" b="1" dirty="0">
                <a:solidFill>
                  <a:srgbClr val="FF0000"/>
                </a:solidFill>
              </a:rPr>
              <a:t>النقاط </a:t>
            </a:r>
            <a:r>
              <a:rPr lang="ar-SA" sz="2200" b="1" dirty="0">
                <a:solidFill>
                  <a:srgbClr val="FF0000"/>
                </a:solidFill>
              </a:rPr>
              <a:t>الفنية:</a:t>
            </a:r>
            <a:endParaRPr lang="ar-BH" sz="2200" b="1" dirty="0">
              <a:solidFill>
                <a:srgbClr val="FF0000"/>
              </a:solidFill>
            </a:endParaRPr>
          </a:p>
          <a:p>
            <a:pPr algn="r"/>
            <a:r>
              <a:rPr lang="ar-BH" sz="2000" b="1" dirty="0"/>
              <a:t>. الأصابع منتشرة على جانبي الكرة.</a:t>
            </a:r>
          </a:p>
          <a:p>
            <a:pPr algn="r" rtl="1"/>
            <a:endParaRPr lang="ar-SA" sz="2000" b="1" dirty="0">
              <a:solidFill>
                <a:srgbClr val="FF0000"/>
              </a:solidFill>
            </a:endParaRPr>
          </a:p>
          <a:p>
            <a:pPr marL="457200" lvl="0" indent="-457200" algn="r" rtl="1">
              <a:buFont typeface="Arial" panose="020B0604020202020204" pitchFamily="34" charset="0"/>
              <a:buChar char="•"/>
            </a:pPr>
            <a:r>
              <a:rPr lang="ar-SA" sz="2200" b="1" dirty="0">
                <a:solidFill>
                  <a:srgbClr val="FF0000"/>
                </a:solidFill>
              </a:rPr>
              <a:t>الخطوات </a:t>
            </a:r>
            <a:r>
              <a:rPr lang="ar-BH" sz="2200" b="1" dirty="0">
                <a:solidFill>
                  <a:srgbClr val="FF0000"/>
                </a:solidFill>
              </a:rPr>
              <a:t>التعليمية</a:t>
            </a:r>
            <a:r>
              <a:rPr lang="ar-SA" sz="2200" b="1" dirty="0">
                <a:solidFill>
                  <a:srgbClr val="FF0000"/>
                </a:solidFill>
              </a:rPr>
              <a:t>:</a:t>
            </a:r>
            <a:endParaRPr lang="ar-BH" sz="2200" b="1" dirty="0">
              <a:solidFill>
                <a:srgbClr val="FF0000"/>
              </a:solidFill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BH" sz="2000" b="1" dirty="0">
                <a:solidFill>
                  <a:schemeClr val="tx1"/>
                </a:solidFill>
              </a:rPr>
              <a:t>(وقوف. الذراعين أماما مسك الكرة) رفع الذراعين عاليا و خفضها.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BH" sz="2000" b="1" dirty="0">
                <a:solidFill>
                  <a:schemeClr val="tx1"/>
                </a:solidFill>
              </a:rPr>
              <a:t>(وقوف. الذراعين أماما مسك الكرة) تدوير الذراعين أمام الجسم.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BH" sz="2000" b="1" dirty="0">
                <a:solidFill>
                  <a:schemeClr val="tx1"/>
                </a:solidFill>
              </a:rPr>
              <a:t>(وقوف. مسك الكرة) نقل الكرة من يد الى يد من خلف الظهر.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BH" sz="2000" b="1" dirty="0">
                <a:solidFill>
                  <a:schemeClr val="tx1"/>
                </a:solidFill>
              </a:rPr>
              <a:t>(وقوف فتحا. مسك الكرة مع ثني الجذع) نقل الكرة من يد الى يد من بين الأرجل.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BH" sz="2000" b="1" dirty="0">
                <a:solidFill>
                  <a:srgbClr val="0070C0"/>
                </a:solidFill>
              </a:rPr>
              <a:t>وضع الكرة على راحة اليد :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BH" sz="2000" b="1" dirty="0">
                <a:solidFill>
                  <a:schemeClr val="tx1"/>
                </a:solidFill>
              </a:rPr>
              <a:t> المشي من دون سقوط الكرة.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BH" sz="2000" b="1" dirty="0">
                <a:solidFill>
                  <a:schemeClr val="tx1"/>
                </a:solidFill>
              </a:rPr>
              <a:t>  الجري الخفيف من دون سقوط الكرة.</a:t>
            </a:r>
            <a:endParaRPr lang="ar-BH" sz="2000" b="1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CE4DBE-029A-48C0-9112-A76C7D0FEEEF}"/>
              </a:ext>
            </a:extLst>
          </p:cNvPr>
          <p:cNvGrpSpPr/>
          <p:nvPr/>
        </p:nvGrpSpPr>
        <p:grpSpPr>
          <a:xfrm>
            <a:off x="36497" y="148346"/>
            <a:ext cx="3690375" cy="1340282"/>
            <a:chOff x="-46633" y="308270"/>
            <a:chExt cx="4276830" cy="134028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B37A3EE-ACDC-4F3A-8D59-831BFB5CC025}"/>
                </a:ext>
              </a:extLst>
            </p:cNvPr>
            <p:cNvGrpSpPr/>
            <p:nvPr/>
          </p:nvGrpSpPr>
          <p:grpSpPr>
            <a:xfrm>
              <a:off x="-46633" y="308270"/>
              <a:ext cx="4276830" cy="1340282"/>
              <a:chOff x="136154" y="244384"/>
              <a:chExt cx="3266527" cy="1035841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BCF13500-2B22-4204-AD5C-41A96939DE09}"/>
                  </a:ext>
                </a:extLst>
              </p:cNvPr>
              <p:cNvGrpSpPr/>
              <p:nvPr/>
            </p:nvGrpSpPr>
            <p:grpSpPr>
              <a:xfrm>
                <a:off x="363975" y="244384"/>
                <a:ext cx="3038706" cy="827519"/>
                <a:chOff x="363975" y="254894"/>
                <a:chExt cx="3038706" cy="827519"/>
              </a:xfrm>
            </p:grpSpPr>
            <p:sp>
              <p:nvSpPr>
                <p:cNvPr id="28" name="Flowchart: Alternate Process 13">
                  <a:extLst>
                    <a:ext uri="{FF2B5EF4-FFF2-40B4-BE49-F238E27FC236}">
                      <a16:creationId xmlns:a16="http://schemas.microsoft.com/office/drawing/2014/main" id="{498BF2F0-362D-41C2-84B8-F58BCFF647AD}"/>
                    </a:ext>
                  </a:extLst>
                </p:cNvPr>
                <p:cNvSpPr/>
                <p:nvPr/>
              </p:nvSpPr>
              <p:spPr>
                <a:xfrm>
                  <a:off x="363975" y="254894"/>
                  <a:ext cx="2364509" cy="812800"/>
                </a:xfrm>
                <a:prstGeom prst="flowChartAlternateProcess">
                  <a:avLst/>
                </a:prstGeom>
                <a:solidFill>
                  <a:srgbClr val="FFFF99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5BDCC521-25A8-4DBD-9217-F55E3BD349B0}"/>
                    </a:ext>
                  </a:extLst>
                </p:cNvPr>
                <p:cNvSpPr/>
                <p:nvPr/>
              </p:nvSpPr>
              <p:spPr>
                <a:xfrm>
                  <a:off x="2456324" y="260033"/>
                  <a:ext cx="946357" cy="8223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571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/>
                </a:p>
              </p:txBody>
            </p:sp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712B77C-6DEF-485C-B200-8179772BA1F3}"/>
                  </a:ext>
                </a:extLst>
              </p:cNvPr>
              <p:cNvSpPr txBox="1"/>
              <p:nvPr/>
            </p:nvSpPr>
            <p:spPr>
              <a:xfrm>
                <a:off x="136154" y="257401"/>
                <a:ext cx="2718786" cy="1022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الصف</a:t>
                </a:r>
                <a:r>
                  <a:rPr lang="ar-SA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الثاني</a:t>
                </a:r>
                <a:endParaRPr lang="en-US" sz="20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الوحدة الرابعة</a:t>
                </a:r>
              </a:p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r>
                  <a:rPr lang="ar-BH" sz="2000" b="1" dirty="0"/>
                  <a:t>التحكم بالكرة</a:t>
                </a:r>
                <a:endParaRPr lang="en-US" sz="2000" b="1" dirty="0">
                  <a:solidFill>
                    <a:srgbClr val="FF0000"/>
                  </a:solidFill>
                </a:endParaRPr>
              </a:p>
              <a:p>
                <a:pPr algn="ctr" rtl="1"/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6A73264-F659-4F66-8EBB-F0BD937B32A4}"/>
                </a:ext>
              </a:extLst>
            </p:cNvPr>
            <p:cNvSpPr txBox="1"/>
            <p:nvPr/>
          </p:nvSpPr>
          <p:spPr>
            <a:xfrm>
              <a:off x="3154432" y="489413"/>
              <a:ext cx="90849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BH" sz="2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الدرس 4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20BFD15-1E50-49C6-8E29-6EF2A9BE8FD6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40000"/>
          </a:blip>
          <a:stretch>
            <a:fillRect/>
          </a:stretch>
        </p:blipFill>
        <p:spPr>
          <a:xfrm>
            <a:off x="561426" y="2038869"/>
            <a:ext cx="3346918" cy="23862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Audio Recording 11 Mar 2021 at 10:49:29 AM">
            <a:hlinkClick r:id="" action="ppaction://media"/>
            <a:extLst>
              <a:ext uri="{FF2B5EF4-FFF2-40B4-BE49-F238E27FC236}">
                <a16:creationId xmlns:a16="http://schemas.microsoft.com/office/drawing/2014/main" id="{E37AFF62-D31A-854C-8104-7E8AF32C4B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8485" y="497535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5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75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9627438" y="2344990"/>
            <a:ext cx="1505523" cy="75258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4BAF003-5D8F-4C08-9A9E-FD0CAA3C8217}"/>
              </a:ext>
            </a:extLst>
          </p:cNvPr>
          <p:cNvGrpSpPr/>
          <p:nvPr/>
        </p:nvGrpSpPr>
        <p:grpSpPr>
          <a:xfrm>
            <a:off x="36497" y="148346"/>
            <a:ext cx="3690375" cy="1340282"/>
            <a:chOff x="-46633" y="308270"/>
            <a:chExt cx="4276830" cy="134028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818CA07-9DB7-4D84-9913-34D62C54B145}"/>
                </a:ext>
              </a:extLst>
            </p:cNvPr>
            <p:cNvGrpSpPr/>
            <p:nvPr/>
          </p:nvGrpSpPr>
          <p:grpSpPr>
            <a:xfrm>
              <a:off x="-46633" y="308270"/>
              <a:ext cx="4276830" cy="1340282"/>
              <a:chOff x="136154" y="244384"/>
              <a:chExt cx="3266527" cy="1035841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E2B48011-B4D5-4670-9110-7BC555A52770}"/>
                  </a:ext>
                </a:extLst>
              </p:cNvPr>
              <p:cNvGrpSpPr/>
              <p:nvPr/>
            </p:nvGrpSpPr>
            <p:grpSpPr>
              <a:xfrm>
                <a:off x="363975" y="244384"/>
                <a:ext cx="3038706" cy="827519"/>
                <a:chOff x="363975" y="254894"/>
                <a:chExt cx="3038706" cy="827519"/>
              </a:xfrm>
            </p:grpSpPr>
            <p:sp>
              <p:nvSpPr>
                <p:cNvPr id="18" name="Flowchart: Alternate Process 13">
                  <a:extLst>
                    <a:ext uri="{FF2B5EF4-FFF2-40B4-BE49-F238E27FC236}">
                      <a16:creationId xmlns:a16="http://schemas.microsoft.com/office/drawing/2014/main" id="{C828F13F-072A-4825-BC43-E3C2C2D2A9DD}"/>
                    </a:ext>
                  </a:extLst>
                </p:cNvPr>
                <p:cNvSpPr/>
                <p:nvPr/>
              </p:nvSpPr>
              <p:spPr>
                <a:xfrm>
                  <a:off x="363975" y="254894"/>
                  <a:ext cx="2364509" cy="812800"/>
                </a:xfrm>
                <a:prstGeom prst="flowChartAlternateProcess">
                  <a:avLst/>
                </a:prstGeom>
                <a:solidFill>
                  <a:srgbClr val="FFFF99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287D0AAA-BCB6-48D7-87D0-F8E337A68EB8}"/>
                    </a:ext>
                  </a:extLst>
                </p:cNvPr>
                <p:cNvSpPr/>
                <p:nvPr/>
              </p:nvSpPr>
              <p:spPr>
                <a:xfrm>
                  <a:off x="2456324" y="260033"/>
                  <a:ext cx="946357" cy="8223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571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/>
                </a:p>
              </p:txBody>
            </p: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80F3F67-8DD8-4A27-9720-770D35573452}"/>
                  </a:ext>
                </a:extLst>
              </p:cNvPr>
              <p:cNvSpPr txBox="1"/>
              <p:nvPr/>
            </p:nvSpPr>
            <p:spPr>
              <a:xfrm>
                <a:off x="136154" y="257401"/>
                <a:ext cx="2718786" cy="1022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الصف</a:t>
                </a:r>
                <a:r>
                  <a:rPr lang="ar-SA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الثاني</a:t>
                </a:r>
                <a:endParaRPr lang="en-US" sz="20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الوحدة الرابعة</a:t>
                </a:r>
              </a:p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r>
                  <a:rPr lang="ar-BH" sz="2000" b="1" dirty="0"/>
                  <a:t>التحكم بالكرة</a:t>
                </a:r>
                <a:endParaRPr lang="en-US" sz="2000" b="1" dirty="0">
                  <a:solidFill>
                    <a:srgbClr val="FF0000"/>
                  </a:solidFill>
                </a:endParaRPr>
              </a:p>
              <a:p>
                <a:pPr algn="ctr" rtl="1"/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FB0E06E-3165-426D-82D1-F1822F444906}"/>
                </a:ext>
              </a:extLst>
            </p:cNvPr>
            <p:cNvSpPr txBox="1"/>
            <p:nvPr/>
          </p:nvSpPr>
          <p:spPr>
            <a:xfrm>
              <a:off x="3154432" y="489413"/>
              <a:ext cx="90849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BH" sz="2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الدرس 4</a:t>
              </a:r>
            </a:p>
          </p:txBody>
        </p:sp>
      </p:grpSp>
      <p:pic>
        <p:nvPicPr>
          <p:cNvPr id="3" name="2-4-4">
            <a:hlinkClick r:id="" action="ppaction://media"/>
            <a:extLst>
              <a:ext uri="{FF2B5EF4-FFF2-40B4-BE49-F238E27FC236}">
                <a16:creationId xmlns:a16="http://schemas.microsoft.com/office/drawing/2014/main" id="{DBB74120-5BAE-4D17-AD57-C0800A6455D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40215" y="1605345"/>
            <a:ext cx="6311570" cy="38170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907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58206" y="503495"/>
            <a:ext cx="96063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BottomLeft"/>
              <a:lightRig rig="threePt" dir="t"/>
            </a:scene3d>
          </a:bodyPr>
          <a:lstStyle/>
          <a:p>
            <a:pPr marL="685800" indent="-685800" algn="just" rtl="1">
              <a:buFont typeface="Arial" panose="020B0604020202020204" pitchFamily="34" charset="0"/>
              <a:buChar char="•"/>
            </a:pPr>
            <a:endParaRPr lang="ar-SA" sz="3600" b="1" dirty="0">
              <a:ln w="0"/>
              <a:solidFill>
                <a:srgbClr val="FF0000"/>
              </a:solidFill>
              <a:cs typeface="+mj-cs"/>
            </a:endParaRPr>
          </a:p>
          <a:p>
            <a:pPr algn="just" rtl="1"/>
            <a:endParaRPr lang="ar-SA" sz="1600" b="1" dirty="0">
              <a:ln w="0"/>
              <a:solidFill>
                <a:srgbClr val="FF0000"/>
              </a:solidFill>
              <a:cs typeface="+mj-cs"/>
            </a:endParaRPr>
          </a:p>
          <a:p>
            <a:pPr algn="r" rtl="1"/>
            <a:endParaRPr lang="ar-BH" sz="2800" b="1" dirty="0">
              <a:ln w="0"/>
            </a:endParaRPr>
          </a:p>
          <a:p>
            <a:pPr lvl="0" algn="r" rtl="1"/>
            <a:endParaRPr lang="ar-BH" sz="2800" b="1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65802" y="311637"/>
            <a:ext cx="125236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BottomLeft"/>
              <a:lightRig rig="threePt" dir="t"/>
            </a:scene3d>
          </a:bodyPr>
          <a:lstStyle/>
          <a:p>
            <a:pPr algn="ctr"/>
            <a:r>
              <a:rPr lang="ar-BH" sz="4800" b="1" dirty="0">
                <a:ln w="0"/>
              </a:rPr>
              <a:t>ا</a:t>
            </a:r>
            <a:r>
              <a:rPr lang="ar-SA" sz="4800" b="1" dirty="0">
                <a:ln w="0"/>
              </a:rPr>
              <a:t>لتقييم الذاتي</a:t>
            </a:r>
            <a:r>
              <a:rPr lang="ar-BH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80606" y="1397675"/>
            <a:ext cx="92093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BH" sz="2000" b="1" dirty="0">
                <a:solidFill>
                  <a:schemeClr val="accent5">
                    <a:lumMod val="75000"/>
                  </a:schemeClr>
                </a:solidFill>
              </a:rPr>
              <a:t>             </a:t>
            </a:r>
            <a:endParaRPr lang="ar-BH" sz="2000" b="1" dirty="0">
              <a:ln w="0"/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80606" y="1614999"/>
            <a:ext cx="920931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rtl="1">
              <a:buFont typeface="Wingdings" panose="05000000000000000000" pitchFamily="2" charset="2"/>
              <a:buChar char="q"/>
            </a:pPr>
            <a:r>
              <a:rPr lang="ar-BH" sz="3200" b="1" dirty="0">
                <a:ln w="0"/>
                <a:solidFill>
                  <a:srgbClr val="FF0000"/>
                </a:solidFill>
              </a:rPr>
              <a:t>اختر الإجابة الصحيحة:</a:t>
            </a:r>
          </a:p>
          <a:p>
            <a:pPr algn="just" rtl="1"/>
            <a:endParaRPr lang="ar-BH" sz="2400" b="1" dirty="0">
              <a:ln w="0"/>
            </a:endParaRPr>
          </a:p>
          <a:p>
            <a:pPr algn="just" rtl="1"/>
            <a:r>
              <a:rPr lang="ar-BH" sz="2400" b="1" dirty="0">
                <a:ln w="0"/>
              </a:rPr>
              <a:t>1-من النقاط الفنية للمهارة أن تكون </a:t>
            </a:r>
            <a:r>
              <a:rPr lang="ar-BH" sz="2400" b="1" dirty="0"/>
              <a:t>الأصابع منتشرة على جانبي :</a:t>
            </a:r>
          </a:p>
          <a:p>
            <a:pPr algn="just" rtl="1"/>
            <a:r>
              <a:rPr lang="ar-BH" sz="2400" b="1" dirty="0"/>
              <a:t>    أ.الكرة </a:t>
            </a:r>
            <a:r>
              <a:rPr lang="en-US" sz="2400" b="1" dirty="0"/>
              <a:t>            </a:t>
            </a:r>
            <a:r>
              <a:rPr lang="ar-BH" sz="2400" b="1" dirty="0"/>
              <a:t>                                           ب.  الجسم</a:t>
            </a:r>
          </a:p>
          <a:p>
            <a:pPr algn="just" rtl="1"/>
            <a:endParaRPr lang="ar-BH" sz="2400" b="1" dirty="0"/>
          </a:p>
          <a:p>
            <a:pPr algn="r" rtl="1"/>
            <a:r>
              <a:rPr lang="ar-BH" sz="2400" b="1" dirty="0"/>
              <a:t>2- يراعي عند وضع الكرة على راحة اليد:</a:t>
            </a:r>
          </a:p>
          <a:p>
            <a:pPr algn="r" rtl="1"/>
            <a:r>
              <a:rPr lang="ar-BH" sz="2400" b="1" dirty="0"/>
              <a:t>  أ. المشي من دون سقوط الكرة                     ب. المشي مع سقوط الكرة</a:t>
            </a:r>
          </a:p>
          <a:p>
            <a:pPr algn="r" rtl="1"/>
            <a:endParaRPr lang="ar-BH" sz="2400" b="1" dirty="0"/>
          </a:p>
          <a:p>
            <a:pPr algn="r" rtl="1"/>
            <a:r>
              <a:rPr lang="ar-BH" sz="2400" b="1" dirty="0"/>
              <a:t>3- عنوان الدرس هو :</a:t>
            </a:r>
          </a:p>
          <a:p>
            <a:pPr algn="r" rtl="1"/>
            <a:r>
              <a:rPr lang="ar-BH" sz="2400" b="1" dirty="0"/>
              <a:t>  أ. الإحساس بالكرة                       </a:t>
            </a:r>
            <a:r>
              <a:rPr lang="en-US" sz="2400" b="1" dirty="0"/>
              <a:t>     </a:t>
            </a:r>
            <a:r>
              <a:rPr lang="ar-BH" sz="2400" b="1" dirty="0"/>
              <a:t>            ب. التحكم بالكرة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CF3242A-F1ED-411C-9FAC-CBBCE753F72E}"/>
              </a:ext>
            </a:extLst>
          </p:cNvPr>
          <p:cNvGrpSpPr/>
          <p:nvPr/>
        </p:nvGrpSpPr>
        <p:grpSpPr>
          <a:xfrm>
            <a:off x="36497" y="148346"/>
            <a:ext cx="3690375" cy="1340282"/>
            <a:chOff x="-46633" y="308270"/>
            <a:chExt cx="4276830" cy="134028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7E31602-3DB2-4764-9455-BDB2C1BEC477}"/>
                </a:ext>
              </a:extLst>
            </p:cNvPr>
            <p:cNvGrpSpPr/>
            <p:nvPr/>
          </p:nvGrpSpPr>
          <p:grpSpPr>
            <a:xfrm>
              <a:off x="-46633" y="308270"/>
              <a:ext cx="4276830" cy="1340282"/>
              <a:chOff x="136154" y="244384"/>
              <a:chExt cx="3266527" cy="1035841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99E12F05-493A-46FD-B75B-01618A36F1BC}"/>
                  </a:ext>
                </a:extLst>
              </p:cNvPr>
              <p:cNvGrpSpPr/>
              <p:nvPr/>
            </p:nvGrpSpPr>
            <p:grpSpPr>
              <a:xfrm>
                <a:off x="363975" y="244384"/>
                <a:ext cx="3038706" cy="827519"/>
                <a:chOff x="363975" y="254894"/>
                <a:chExt cx="3038706" cy="827519"/>
              </a:xfrm>
            </p:grpSpPr>
            <p:sp>
              <p:nvSpPr>
                <p:cNvPr id="19" name="Flowchart: Alternate Process 13">
                  <a:extLst>
                    <a:ext uri="{FF2B5EF4-FFF2-40B4-BE49-F238E27FC236}">
                      <a16:creationId xmlns:a16="http://schemas.microsoft.com/office/drawing/2014/main" id="{9A5A8FB2-D89B-4ACF-8E20-3BA106636E4D}"/>
                    </a:ext>
                  </a:extLst>
                </p:cNvPr>
                <p:cNvSpPr/>
                <p:nvPr/>
              </p:nvSpPr>
              <p:spPr>
                <a:xfrm>
                  <a:off x="363975" y="254894"/>
                  <a:ext cx="2364509" cy="812800"/>
                </a:xfrm>
                <a:prstGeom prst="flowChartAlternateProcess">
                  <a:avLst/>
                </a:prstGeom>
                <a:solidFill>
                  <a:srgbClr val="FFFF99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656D0643-D3B9-48A0-B44B-63C68104984D}"/>
                    </a:ext>
                  </a:extLst>
                </p:cNvPr>
                <p:cNvSpPr/>
                <p:nvPr/>
              </p:nvSpPr>
              <p:spPr>
                <a:xfrm>
                  <a:off x="2456324" y="260033"/>
                  <a:ext cx="946357" cy="8223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571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/>
                </a:p>
              </p:txBody>
            </p:sp>
          </p:grp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ADFFA61-A514-46A5-A91E-C1B1E24DFB00}"/>
                  </a:ext>
                </a:extLst>
              </p:cNvPr>
              <p:cNvSpPr txBox="1"/>
              <p:nvPr/>
            </p:nvSpPr>
            <p:spPr>
              <a:xfrm>
                <a:off x="136154" y="257401"/>
                <a:ext cx="2718786" cy="1022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الصف</a:t>
                </a:r>
                <a:r>
                  <a:rPr lang="ar-SA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الثاني</a:t>
                </a:r>
                <a:endParaRPr lang="en-US" sz="20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الوحدة الرابعة</a:t>
                </a:r>
              </a:p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r>
                  <a:rPr lang="ar-BH" sz="2000" b="1" dirty="0"/>
                  <a:t>التحكم بالكرة</a:t>
                </a:r>
                <a:endParaRPr lang="en-US" sz="2000" b="1" dirty="0">
                  <a:solidFill>
                    <a:srgbClr val="FF0000"/>
                  </a:solidFill>
                </a:endParaRPr>
              </a:p>
              <a:p>
                <a:pPr algn="ctr" rtl="1"/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62C6943-E8FA-4C51-8B7B-7ECB6B47BB65}"/>
                </a:ext>
              </a:extLst>
            </p:cNvPr>
            <p:cNvSpPr txBox="1"/>
            <p:nvPr/>
          </p:nvSpPr>
          <p:spPr>
            <a:xfrm>
              <a:off x="3154432" y="489413"/>
              <a:ext cx="90849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BH" sz="2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الدرس 4</a:t>
              </a:r>
            </a:p>
          </p:txBody>
        </p:sp>
      </p:grpSp>
      <p:pic>
        <p:nvPicPr>
          <p:cNvPr id="4" name="Audio Recording 11 Mar 2021 at 10:50:42 AM">
            <a:hlinkClick r:id="" action="ppaction://media"/>
            <a:extLst>
              <a:ext uri="{FF2B5EF4-FFF2-40B4-BE49-F238E27FC236}">
                <a16:creationId xmlns:a16="http://schemas.microsoft.com/office/drawing/2014/main" id="{5F751C18-F287-4A46-A0AE-C29C389A11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806" y="492828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1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17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651" y="233640"/>
            <a:ext cx="125236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BottomLeft"/>
              <a:lightRig rig="threePt" dir="t"/>
            </a:scene3d>
          </a:bodyPr>
          <a:lstStyle/>
          <a:p>
            <a:pPr algn="ctr"/>
            <a:r>
              <a:rPr lang="ar-BH" sz="4800" b="1" dirty="0">
                <a:ln w="0"/>
              </a:rPr>
              <a:t>الإجابة</a:t>
            </a:r>
            <a:endParaRPr lang="en-US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0" name="Picture 2" descr="High Five Friends Sticker by Rylsee for iOS &amp; Android | GIPH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6" y="2635661"/>
            <a:ext cx="2099843" cy="186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الاجابة الصحيحة.m4a">
            <a:hlinkClick r:id="" action="ppaction://media"/>
            <a:extLst>
              <a:ext uri="{FF2B5EF4-FFF2-40B4-BE49-F238E27FC236}">
                <a16:creationId xmlns:a16="http://schemas.microsoft.com/office/drawing/2014/main" id="{D67033F2-69FB-504C-8C8C-7ACB723ADC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1250" y="4959870"/>
            <a:ext cx="859096" cy="85909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38746" y="1340776"/>
            <a:ext cx="90003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rtl="1">
              <a:buFont typeface="Wingdings" panose="05000000000000000000" pitchFamily="2" charset="2"/>
              <a:buChar char="q"/>
            </a:pPr>
            <a:r>
              <a:rPr lang="ar-BH" sz="3600" b="1" dirty="0">
                <a:ln w="0"/>
                <a:solidFill>
                  <a:srgbClr val="FF0000"/>
                </a:solidFill>
              </a:rPr>
              <a:t>اختر الإجابة الصحيحة:</a:t>
            </a:r>
          </a:p>
          <a:p>
            <a:pPr marL="285750" indent="-285750" algn="just" rtl="1">
              <a:buFont typeface="Wingdings" panose="05000000000000000000" pitchFamily="2" charset="2"/>
              <a:buChar char="q"/>
            </a:pPr>
            <a:endParaRPr lang="ar-BH" sz="2400" b="1" dirty="0">
              <a:ln w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69820" y="1929440"/>
            <a:ext cx="8138160" cy="3889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BH" sz="2400" b="1" dirty="0">
                <a:ln w="0"/>
              </a:rPr>
              <a:t>1-من النقاط الفنية للمهارة تكون </a:t>
            </a:r>
            <a:r>
              <a:rPr lang="ar-BH" sz="2400" b="1" dirty="0"/>
              <a:t>الأصابع منتشرة على جانبي :</a:t>
            </a:r>
          </a:p>
          <a:p>
            <a:pPr algn="just" rtl="1">
              <a:lnSpc>
                <a:spcPct val="150000"/>
              </a:lnSpc>
            </a:pPr>
            <a:r>
              <a:rPr lang="ar-BH" sz="2400" b="1" u="sng" dirty="0">
                <a:solidFill>
                  <a:schemeClr val="accent5">
                    <a:lumMod val="75000"/>
                  </a:schemeClr>
                </a:solidFill>
              </a:rPr>
              <a:t>    أ.الكرة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                      </a:t>
            </a:r>
            <a:r>
              <a:rPr lang="ar-BH" sz="2400" b="1" dirty="0"/>
              <a:t>                        ب.  الجسم</a:t>
            </a:r>
          </a:p>
          <a:p>
            <a:pPr algn="just" rtl="1">
              <a:lnSpc>
                <a:spcPct val="150000"/>
              </a:lnSpc>
            </a:pPr>
            <a:endParaRPr lang="ar-BH" sz="900" b="1" dirty="0"/>
          </a:p>
          <a:p>
            <a:pPr algn="r" rtl="1">
              <a:lnSpc>
                <a:spcPct val="150000"/>
              </a:lnSpc>
            </a:pPr>
            <a:r>
              <a:rPr lang="ar-BH" sz="2400" b="1" dirty="0"/>
              <a:t>2- يراعي عند وضع الكرة على راحة اليد:</a:t>
            </a:r>
          </a:p>
          <a:p>
            <a:pPr algn="r" rtl="1">
              <a:lnSpc>
                <a:spcPct val="150000"/>
              </a:lnSpc>
            </a:pPr>
            <a:r>
              <a:rPr lang="ar-BH" sz="2400" b="1" u="sng" dirty="0">
                <a:solidFill>
                  <a:schemeClr val="accent5">
                    <a:lumMod val="75000"/>
                  </a:schemeClr>
                </a:solidFill>
              </a:rPr>
              <a:t>  أ. المشي من دون سقوط الكرة </a:t>
            </a:r>
            <a:r>
              <a:rPr lang="ar-BH" sz="2400" b="1" dirty="0">
                <a:solidFill>
                  <a:schemeClr val="accent5">
                    <a:lumMod val="75000"/>
                  </a:schemeClr>
                </a:solidFill>
              </a:rPr>
              <a:t>                  </a:t>
            </a:r>
            <a:r>
              <a:rPr lang="ar-BH" sz="2400" b="1" dirty="0"/>
              <a:t>ب. المشي مع سقوط الكرة</a:t>
            </a:r>
          </a:p>
          <a:p>
            <a:pPr algn="r" rtl="1">
              <a:lnSpc>
                <a:spcPct val="150000"/>
              </a:lnSpc>
            </a:pPr>
            <a:endParaRPr lang="ar-BH" sz="1050" b="1" dirty="0"/>
          </a:p>
          <a:p>
            <a:pPr algn="r" rtl="1">
              <a:lnSpc>
                <a:spcPct val="150000"/>
              </a:lnSpc>
            </a:pPr>
            <a:r>
              <a:rPr lang="ar-BH" sz="2400" b="1" dirty="0"/>
              <a:t>3- عنوان الدرس هو :</a:t>
            </a:r>
          </a:p>
          <a:p>
            <a:pPr algn="r" rtl="1">
              <a:lnSpc>
                <a:spcPct val="150000"/>
              </a:lnSpc>
            </a:pPr>
            <a:r>
              <a:rPr lang="ar-BH" sz="2400" b="1" dirty="0"/>
              <a:t>  أ. الإحساس بالكرة                            </a:t>
            </a:r>
            <a:r>
              <a:rPr lang="en-US" sz="2400" b="1" dirty="0"/>
              <a:t>    </a:t>
            </a:r>
            <a:r>
              <a:rPr lang="ar-BH" sz="2400" b="1" dirty="0"/>
              <a:t>       </a:t>
            </a:r>
            <a:r>
              <a:rPr lang="ar-BH" sz="2400" b="1" u="sng" dirty="0">
                <a:solidFill>
                  <a:schemeClr val="accent5">
                    <a:lumMod val="75000"/>
                  </a:schemeClr>
                </a:solidFill>
              </a:rPr>
              <a:t>ب. التحكم بالكرة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16E0610-202B-4727-8E52-2A7FDA4814D4}"/>
              </a:ext>
            </a:extLst>
          </p:cNvPr>
          <p:cNvGrpSpPr/>
          <p:nvPr/>
        </p:nvGrpSpPr>
        <p:grpSpPr>
          <a:xfrm>
            <a:off x="36497" y="148346"/>
            <a:ext cx="3690375" cy="1340282"/>
            <a:chOff x="-46633" y="308270"/>
            <a:chExt cx="4276830" cy="134028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7F216B6-E8DD-47F5-8990-A12A8F602932}"/>
                </a:ext>
              </a:extLst>
            </p:cNvPr>
            <p:cNvGrpSpPr/>
            <p:nvPr/>
          </p:nvGrpSpPr>
          <p:grpSpPr>
            <a:xfrm>
              <a:off x="-46633" y="308270"/>
              <a:ext cx="4276830" cy="1340282"/>
              <a:chOff x="136154" y="244384"/>
              <a:chExt cx="3266527" cy="1035841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5A171FAE-40C6-44FF-ABD1-5B679D857034}"/>
                  </a:ext>
                </a:extLst>
              </p:cNvPr>
              <p:cNvGrpSpPr/>
              <p:nvPr/>
            </p:nvGrpSpPr>
            <p:grpSpPr>
              <a:xfrm>
                <a:off x="363975" y="244384"/>
                <a:ext cx="3038706" cy="827519"/>
                <a:chOff x="363975" y="254894"/>
                <a:chExt cx="3038706" cy="827519"/>
              </a:xfrm>
            </p:grpSpPr>
            <p:sp>
              <p:nvSpPr>
                <p:cNvPr id="25" name="Flowchart: Alternate Process 13">
                  <a:extLst>
                    <a:ext uri="{FF2B5EF4-FFF2-40B4-BE49-F238E27FC236}">
                      <a16:creationId xmlns:a16="http://schemas.microsoft.com/office/drawing/2014/main" id="{3B5CB5FB-585B-43DF-9D42-24D2353D963F}"/>
                    </a:ext>
                  </a:extLst>
                </p:cNvPr>
                <p:cNvSpPr/>
                <p:nvPr/>
              </p:nvSpPr>
              <p:spPr>
                <a:xfrm>
                  <a:off x="363975" y="254894"/>
                  <a:ext cx="2364509" cy="812800"/>
                </a:xfrm>
                <a:prstGeom prst="flowChartAlternateProcess">
                  <a:avLst/>
                </a:prstGeom>
                <a:solidFill>
                  <a:srgbClr val="FFFF99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/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61200085-4520-4899-ADCF-EF43D20A71B7}"/>
                    </a:ext>
                  </a:extLst>
                </p:cNvPr>
                <p:cNvSpPr/>
                <p:nvPr/>
              </p:nvSpPr>
              <p:spPr>
                <a:xfrm>
                  <a:off x="2456324" y="260033"/>
                  <a:ext cx="946357" cy="8223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571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/>
                </a:p>
              </p:txBody>
            </p:sp>
          </p:grp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852F550-DCE2-4FB1-BEE1-95E6FF1BB4E2}"/>
                  </a:ext>
                </a:extLst>
              </p:cNvPr>
              <p:cNvSpPr txBox="1"/>
              <p:nvPr/>
            </p:nvSpPr>
            <p:spPr>
              <a:xfrm>
                <a:off x="136154" y="257401"/>
                <a:ext cx="2718786" cy="1022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الصف</a:t>
                </a:r>
                <a:r>
                  <a:rPr lang="ar-SA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الثاني</a:t>
                </a:r>
                <a:endParaRPr lang="en-US" sz="20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الوحدة الرابعة</a:t>
                </a:r>
              </a:p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r>
                  <a:rPr lang="ar-BH" sz="2000" b="1" dirty="0"/>
                  <a:t>التحكم بالكرة</a:t>
                </a:r>
                <a:endParaRPr lang="en-US" sz="2000" b="1" dirty="0">
                  <a:solidFill>
                    <a:srgbClr val="FF0000"/>
                  </a:solidFill>
                </a:endParaRPr>
              </a:p>
              <a:p>
                <a:pPr algn="ctr" rtl="1"/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EC0408D-48DC-41C7-93E2-61840EBE552E}"/>
                </a:ext>
              </a:extLst>
            </p:cNvPr>
            <p:cNvSpPr txBox="1"/>
            <p:nvPr/>
          </p:nvSpPr>
          <p:spPr>
            <a:xfrm>
              <a:off x="3154432" y="489413"/>
              <a:ext cx="90849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BH" sz="2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الدرس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424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2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9627438" y="2344990"/>
            <a:ext cx="1505523" cy="75258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4BAF003-5D8F-4C08-9A9E-FD0CAA3C8217}"/>
              </a:ext>
            </a:extLst>
          </p:cNvPr>
          <p:cNvGrpSpPr/>
          <p:nvPr/>
        </p:nvGrpSpPr>
        <p:grpSpPr>
          <a:xfrm>
            <a:off x="36497" y="148346"/>
            <a:ext cx="3690375" cy="1340282"/>
            <a:chOff x="-46633" y="308270"/>
            <a:chExt cx="4276830" cy="134028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818CA07-9DB7-4D84-9913-34D62C54B145}"/>
                </a:ext>
              </a:extLst>
            </p:cNvPr>
            <p:cNvGrpSpPr/>
            <p:nvPr/>
          </p:nvGrpSpPr>
          <p:grpSpPr>
            <a:xfrm>
              <a:off x="-46633" y="308270"/>
              <a:ext cx="4276830" cy="1340282"/>
              <a:chOff x="136154" y="244384"/>
              <a:chExt cx="3266527" cy="1035841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E2B48011-B4D5-4670-9110-7BC555A52770}"/>
                  </a:ext>
                </a:extLst>
              </p:cNvPr>
              <p:cNvGrpSpPr/>
              <p:nvPr/>
            </p:nvGrpSpPr>
            <p:grpSpPr>
              <a:xfrm>
                <a:off x="363975" y="244384"/>
                <a:ext cx="3038706" cy="827519"/>
                <a:chOff x="363975" y="254894"/>
                <a:chExt cx="3038706" cy="827519"/>
              </a:xfrm>
            </p:grpSpPr>
            <p:sp>
              <p:nvSpPr>
                <p:cNvPr id="18" name="Flowchart: Alternate Process 13">
                  <a:extLst>
                    <a:ext uri="{FF2B5EF4-FFF2-40B4-BE49-F238E27FC236}">
                      <a16:creationId xmlns:a16="http://schemas.microsoft.com/office/drawing/2014/main" id="{C828F13F-072A-4825-BC43-E3C2C2D2A9DD}"/>
                    </a:ext>
                  </a:extLst>
                </p:cNvPr>
                <p:cNvSpPr/>
                <p:nvPr/>
              </p:nvSpPr>
              <p:spPr>
                <a:xfrm>
                  <a:off x="363975" y="254894"/>
                  <a:ext cx="2364509" cy="812800"/>
                </a:xfrm>
                <a:prstGeom prst="flowChartAlternateProcess">
                  <a:avLst/>
                </a:prstGeom>
                <a:solidFill>
                  <a:srgbClr val="FFFF99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287D0AAA-BCB6-48D7-87D0-F8E337A68EB8}"/>
                    </a:ext>
                  </a:extLst>
                </p:cNvPr>
                <p:cNvSpPr/>
                <p:nvPr/>
              </p:nvSpPr>
              <p:spPr>
                <a:xfrm>
                  <a:off x="2456324" y="260033"/>
                  <a:ext cx="946357" cy="8223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571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/>
                </a:p>
              </p:txBody>
            </p: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80F3F67-8DD8-4A27-9720-770D35573452}"/>
                  </a:ext>
                </a:extLst>
              </p:cNvPr>
              <p:cNvSpPr txBox="1"/>
              <p:nvPr/>
            </p:nvSpPr>
            <p:spPr>
              <a:xfrm>
                <a:off x="136154" y="257401"/>
                <a:ext cx="2718786" cy="1022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الصف</a:t>
                </a:r>
                <a:r>
                  <a:rPr lang="ar-SA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الثاني</a:t>
                </a:r>
                <a:endParaRPr lang="en-US" sz="20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الوحدة الرابعة</a:t>
                </a:r>
              </a:p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r>
                  <a:rPr lang="ar-BH" sz="2000" b="1" dirty="0"/>
                  <a:t>التحكم بالكرة</a:t>
                </a:r>
                <a:endParaRPr lang="en-US" sz="2000" b="1" dirty="0">
                  <a:solidFill>
                    <a:srgbClr val="FF0000"/>
                  </a:solidFill>
                </a:endParaRPr>
              </a:p>
              <a:p>
                <a:pPr algn="ctr" rtl="1"/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FB0E06E-3165-426D-82D1-F1822F444906}"/>
                </a:ext>
              </a:extLst>
            </p:cNvPr>
            <p:cNvSpPr txBox="1"/>
            <p:nvPr/>
          </p:nvSpPr>
          <p:spPr>
            <a:xfrm>
              <a:off x="3154432" y="489413"/>
              <a:ext cx="90849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BH" sz="2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الدرس 4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DA0E4ED-31EE-454B-ADAF-5F4334209A3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CF3"/>
              </a:clrFrom>
              <a:clrTo>
                <a:srgbClr val="FFFC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997" y="1923168"/>
            <a:ext cx="6322005" cy="4058349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9427A28-1973-4AB4-9396-D1CB03840E2A}"/>
              </a:ext>
            </a:extLst>
          </p:cNvPr>
          <p:cNvSpPr txBox="1">
            <a:spLocks/>
          </p:cNvSpPr>
          <p:nvPr/>
        </p:nvSpPr>
        <p:spPr>
          <a:xfrm>
            <a:off x="854173" y="1923168"/>
            <a:ext cx="10483652" cy="3235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Arial" panose="020B0604020202020204" pitchFamily="34" charset="0"/>
              <a:buNone/>
            </a:pPr>
            <a:r>
              <a:rPr lang="ar-BH" sz="4800" b="1" dirty="0"/>
              <a:t>بارك الله فيك </a:t>
            </a:r>
          </a:p>
          <a:p>
            <a:pPr marL="0" indent="0" algn="ctr" rtl="1">
              <a:buFont typeface="Arial" panose="020B0604020202020204" pitchFamily="34" charset="0"/>
              <a:buNone/>
            </a:pPr>
            <a:r>
              <a:rPr lang="ar-BH" sz="4800" b="1" dirty="0"/>
              <a:t>يا بطل</a:t>
            </a:r>
          </a:p>
          <a:p>
            <a:pPr marL="0" indent="0" algn="ctr" rtl="1">
              <a:buFont typeface="Arial" panose="020B0604020202020204" pitchFamily="34" charset="0"/>
              <a:buNone/>
            </a:pPr>
            <a:r>
              <a:rPr lang="ar-BH" sz="4800" b="1" dirty="0"/>
              <a:t>لقد أنهيت الدرس بنجاح</a:t>
            </a:r>
            <a:endParaRPr lang="en-US" sz="4800" b="1" dirty="0"/>
          </a:p>
        </p:txBody>
      </p:sp>
      <p:pic>
        <p:nvPicPr>
          <p:cNvPr id="20" name="النهاية.m4a">
            <a:hlinkClick r:id="" action="ppaction://media"/>
            <a:extLst>
              <a:ext uri="{FF2B5EF4-FFF2-40B4-BE49-F238E27FC236}">
                <a16:creationId xmlns:a16="http://schemas.microsoft.com/office/drawing/2014/main" id="{6957CC14-EB37-45FC-8915-EE7BDC279B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3844" y="5172554"/>
            <a:ext cx="808963" cy="80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6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3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alibri Light"/>
        <a:ea typeface=""/>
        <a:cs typeface="Sakkal Majalla"/>
      </a:majorFont>
      <a:minorFont>
        <a:latin typeface="Calibri"/>
        <a:ea typeface=""/>
        <a:cs typeface="Sakkal Majall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1931</TotalTime>
  <Words>322</Words>
  <Application>Microsoft Office PowerPoint</Application>
  <PresentationFormat>Widescreen</PresentationFormat>
  <Paragraphs>75</Paragraphs>
  <Slides>7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Sakkal Majalla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Muneera  saleh musaifer</cp:lastModifiedBy>
  <cp:revision>131</cp:revision>
  <dcterms:created xsi:type="dcterms:W3CDTF">2020-03-04T10:47:58Z</dcterms:created>
  <dcterms:modified xsi:type="dcterms:W3CDTF">2022-01-10T05:33:27Z</dcterms:modified>
</cp:coreProperties>
</file>