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6" r:id="rId4"/>
    <p:sldId id="277" r:id="rId5"/>
    <p:sldId id="258" r:id="rId6"/>
    <p:sldId id="27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DC13"/>
    <a:srgbClr val="F0E44A"/>
    <a:srgbClr val="FEAE0E"/>
    <a:srgbClr val="D44A57"/>
    <a:srgbClr val="49EB87"/>
    <a:srgbClr val="8F45C7"/>
    <a:srgbClr val="BA8CDC"/>
    <a:srgbClr val="CCFF33"/>
    <a:srgbClr val="26C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47CB-E848-491A-B945-52673293C540}" type="doc">
      <dgm:prSet loTypeId="urn:microsoft.com/office/officeart/2005/8/layout/process1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B2D992-08F6-42BE-AF4A-8A0E4441BDC3}">
      <dgm:prSet phldrT="[Text]" custT="1"/>
      <dgm:spPr/>
      <dgm:t>
        <a:bodyPr anchor="t" anchorCtr="0"/>
        <a:lstStyle/>
        <a:p>
          <a:pPr algn="ctr"/>
          <a:r>
            <a:rPr lang="ar-BH" sz="2400" b="1" dirty="0"/>
            <a:t>النقاط الفنية </a:t>
          </a:r>
          <a:r>
            <a:rPr lang="ar-BH" sz="2400" b="1" dirty="0" smtClean="0"/>
            <a:t>والخطوات </a:t>
          </a:r>
          <a:r>
            <a:rPr lang="ar-BH" sz="2400" b="1" dirty="0"/>
            <a:t>التعليمية </a:t>
          </a:r>
          <a:endParaRPr lang="en-US" sz="2400" b="1" dirty="0"/>
        </a:p>
      </dgm:t>
      <dgm:extLst/>
    </dgm:pt>
    <dgm:pt modelId="{7DD25EFF-FDB8-408B-996A-2C54F9AD2A20}" type="parTrans" cxnId="{0AF6BA9C-E394-4E7A-8561-7BEE5C6845AC}">
      <dgm:prSet/>
      <dgm:spPr/>
      <dgm:t>
        <a:bodyPr/>
        <a:lstStyle/>
        <a:p>
          <a:endParaRPr lang="en-US"/>
        </a:p>
      </dgm:t>
    </dgm:pt>
    <dgm:pt modelId="{CCCAC071-8B0B-46EF-986E-E8E85F3A7EB6}" type="sibTrans" cxnId="{0AF6BA9C-E394-4E7A-8561-7BEE5C6845AC}">
      <dgm:prSet/>
      <dgm:spPr/>
      <dgm:t>
        <a:bodyPr/>
        <a:lstStyle/>
        <a:p>
          <a:endParaRPr lang="en-US"/>
        </a:p>
      </dgm:t>
    </dgm:pt>
    <dgm:pt modelId="{48098F04-3055-4662-AD0D-C08BF4685395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فيديو تعليمي</a:t>
          </a:r>
          <a:endParaRPr lang="en-US" sz="3200" b="1" dirty="0"/>
        </a:p>
      </dgm:t>
      <dgm:extLst/>
    </dgm:pt>
    <dgm:pt modelId="{936896AB-5469-4174-8AD0-A828853FD9D2}" type="parTrans" cxnId="{230CC0BB-50DB-4FA3-B5F1-FA3A604C5C95}">
      <dgm:prSet/>
      <dgm:spPr/>
      <dgm:t>
        <a:bodyPr/>
        <a:lstStyle/>
        <a:p>
          <a:endParaRPr lang="en-US"/>
        </a:p>
      </dgm:t>
    </dgm:pt>
    <dgm:pt modelId="{FE409CAC-4D59-46D6-A1D0-353A3D5B662E}" type="sibTrans" cxnId="{230CC0BB-50DB-4FA3-B5F1-FA3A604C5C95}">
      <dgm:prSet/>
      <dgm:spPr/>
      <dgm:t>
        <a:bodyPr/>
        <a:lstStyle/>
        <a:p>
          <a:endParaRPr lang="en-US"/>
        </a:p>
      </dgm:t>
    </dgm:pt>
    <dgm:pt modelId="{038F84F6-9AF2-40A1-ADCE-BE98EB6633D0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التقييم الذاتي </a:t>
          </a:r>
          <a:endParaRPr lang="en-US" sz="3200" b="1" dirty="0"/>
        </a:p>
      </dgm:t>
      <dgm:extLst/>
    </dgm:pt>
    <dgm:pt modelId="{EC5ED465-77C5-45F9-ABD4-F1E97D57E456}" type="parTrans" cxnId="{039503C6-5740-46CD-A3F8-DEDADC9B2457}">
      <dgm:prSet/>
      <dgm:spPr/>
      <dgm:t>
        <a:bodyPr/>
        <a:lstStyle/>
        <a:p>
          <a:endParaRPr lang="en-US"/>
        </a:p>
      </dgm:t>
    </dgm:pt>
    <dgm:pt modelId="{F0B9458B-44DD-450C-BAE5-E4313596D567}" type="sibTrans" cxnId="{039503C6-5740-46CD-A3F8-DEDADC9B2457}">
      <dgm:prSet/>
      <dgm:spPr/>
      <dgm:t>
        <a:bodyPr/>
        <a:lstStyle/>
        <a:p>
          <a:endParaRPr lang="en-US"/>
        </a:p>
      </dgm:t>
    </dgm:pt>
    <dgm:pt modelId="{268FDD83-63B9-49EA-B3DB-4EBF0EC8C43F}" type="pres">
      <dgm:prSet presAssocID="{E8A347CB-E848-491A-B945-52673293C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3F318-AA4B-443C-8BFF-41CBD39B72DF}" type="pres">
      <dgm:prSet presAssocID="{6AB2D992-08F6-42BE-AF4A-8A0E4441BDC3}" presName="node" presStyleLbl="node1" presStyleIdx="0" presStyleCnt="3" custScaleX="107876" custScaleY="17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6AB6-D44C-4A60-8C72-607194C1C96D}" type="pres">
      <dgm:prSet presAssocID="{CCCAC071-8B0B-46EF-986E-E8E85F3A7EB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7B18F8-4B63-4AAB-8FDE-56084759FDD0}" type="pres">
      <dgm:prSet presAssocID="{CCCAC071-8B0B-46EF-986E-E8E85F3A7EB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04C7B19-CD4C-4289-84F8-0EEB7027864D}" type="pres">
      <dgm:prSet presAssocID="{48098F04-3055-4662-AD0D-C08BF4685395}" presName="node" presStyleLbl="node1" presStyleIdx="1" presStyleCnt="3" custScaleX="108085" custScaleY="17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70F94-68FE-498B-86F7-BCB7D556484B}" type="pres">
      <dgm:prSet presAssocID="{FE409CAC-4D59-46D6-A1D0-353A3D5B662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A688D2-DA3F-4ED5-81BD-926CE4DED797}" type="pres">
      <dgm:prSet presAssocID="{FE409CAC-4D59-46D6-A1D0-353A3D5B662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E30113-5A7F-4B52-9A3F-C4A7AD2643B0}" type="pres">
      <dgm:prSet presAssocID="{038F84F6-9AF2-40A1-ADCE-BE98EB6633D0}" presName="node" presStyleLbl="node1" presStyleIdx="2" presStyleCnt="3" custScaleX="111093" custScaleY="176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6BA9C-E394-4E7A-8561-7BEE5C6845AC}" srcId="{E8A347CB-E848-491A-B945-52673293C540}" destId="{6AB2D992-08F6-42BE-AF4A-8A0E4441BDC3}" srcOrd="0" destOrd="0" parTransId="{7DD25EFF-FDB8-408B-996A-2C54F9AD2A20}" sibTransId="{CCCAC071-8B0B-46EF-986E-E8E85F3A7EB6}"/>
    <dgm:cxn modelId="{230CC0BB-50DB-4FA3-B5F1-FA3A604C5C95}" srcId="{E8A347CB-E848-491A-B945-52673293C540}" destId="{48098F04-3055-4662-AD0D-C08BF4685395}" srcOrd="1" destOrd="0" parTransId="{936896AB-5469-4174-8AD0-A828853FD9D2}" sibTransId="{FE409CAC-4D59-46D6-A1D0-353A3D5B662E}"/>
    <dgm:cxn modelId="{0E867E07-3454-4243-98F7-7E6FC22599F5}" type="presOf" srcId="{48098F04-3055-4662-AD0D-C08BF4685395}" destId="{904C7B19-CD4C-4289-84F8-0EEB7027864D}" srcOrd="0" destOrd="0" presId="urn:microsoft.com/office/officeart/2005/8/layout/process1"/>
    <dgm:cxn modelId="{91C55C34-8632-49C1-98AF-18A8B66136A5}" type="presOf" srcId="{CCCAC071-8B0B-46EF-986E-E8E85F3A7EB6}" destId="{A77B18F8-4B63-4AAB-8FDE-56084759FDD0}" srcOrd="1" destOrd="0" presId="urn:microsoft.com/office/officeart/2005/8/layout/process1"/>
    <dgm:cxn modelId="{A079277A-473F-4B26-A898-E7349A94C660}" type="presOf" srcId="{FE409CAC-4D59-46D6-A1D0-353A3D5B662E}" destId="{D2A688D2-DA3F-4ED5-81BD-926CE4DED797}" srcOrd="1" destOrd="0" presId="urn:microsoft.com/office/officeart/2005/8/layout/process1"/>
    <dgm:cxn modelId="{1DC33CA0-868D-4A1B-AC6E-505CEC7D6AC2}" type="presOf" srcId="{038F84F6-9AF2-40A1-ADCE-BE98EB6633D0}" destId="{4AE30113-5A7F-4B52-9A3F-C4A7AD2643B0}" srcOrd="0" destOrd="0" presId="urn:microsoft.com/office/officeart/2005/8/layout/process1"/>
    <dgm:cxn modelId="{039503C6-5740-46CD-A3F8-DEDADC9B2457}" srcId="{E8A347CB-E848-491A-B945-52673293C540}" destId="{038F84F6-9AF2-40A1-ADCE-BE98EB6633D0}" srcOrd="2" destOrd="0" parTransId="{EC5ED465-77C5-45F9-ABD4-F1E97D57E456}" sibTransId="{F0B9458B-44DD-450C-BAE5-E4313596D567}"/>
    <dgm:cxn modelId="{917C3B82-D19B-4193-97A7-6009FEFDC1C9}" type="presOf" srcId="{CCCAC071-8B0B-46EF-986E-E8E85F3A7EB6}" destId="{47D56AB6-D44C-4A60-8C72-607194C1C96D}" srcOrd="0" destOrd="0" presId="urn:microsoft.com/office/officeart/2005/8/layout/process1"/>
    <dgm:cxn modelId="{EDA20530-B07E-466B-895B-CFA33F51034C}" type="presOf" srcId="{E8A347CB-E848-491A-B945-52673293C540}" destId="{268FDD83-63B9-49EA-B3DB-4EBF0EC8C43F}" srcOrd="0" destOrd="0" presId="urn:microsoft.com/office/officeart/2005/8/layout/process1"/>
    <dgm:cxn modelId="{3C31D20B-31A8-457E-907B-12CFEA0A3668}" type="presOf" srcId="{FE409CAC-4D59-46D6-A1D0-353A3D5B662E}" destId="{6AA70F94-68FE-498B-86F7-BCB7D556484B}" srcOrd="0" destOrd="0" presId="urn:microsoft.com/office/officeart/2005/8/layout/process1"/>
    <dgm:cxn modelId="{1ABBDB70-6678-41A6-A623-8C8A88929CA5}" type="presOf" srcId="{6AB2D992-08F6-42BE-AF4A-8A0E4441BDC3}" destId="{6C53F318-AA4B-443C-8BFF-41CBD39B72DF}" srcOrd="0" destOrd="0" presId="urn:microsoft.com/office/officeart/2005/8/layout/process1"/>
    <dgm:cxn modelId="{8C2B1711-B61D-47F6-887E-34A4225D1737}" type="presParOf" srcId="{268FDD83-63B9-49EA-B3DB-4EBF0EC8C43F}" destId="{6C53F318-AA4B-443C-8BFF-41CBD39B72DF}" srcOrd="0" destOrd="0" presId="urn:microsoft.com/office/officeart/2005/8/layout/process1"/>
    <dgm:cxn modelId="{DEBD9A1B-0FD6-4DBD-92EC-A120B2B552DD}" type="presParOf" srcId="{268FDD83-63B9-49EA-B3DB-4EBF0EC8C43F}" destId="{47D56AB6-D44C-4A60-8C72-607194C1C96D}" srcOrd="1" destOrd="0" presId="urn:microsoft.com/office/officeart/2005/8/layout/process1"/>
    <dgm:cxn modelId="{13B65055-53B1-40CF-AB82-A00F464F3196}" type="presParOf" srcId="{47D56AB6-D44C-4A60-8C72-607194C1C96D}" destId="{A77B18F8-4B63-4AAB-8FDE-56084759FDD0}" srcOrd="0" destOrd="0" presId="urn:microsoft.com/office/officeart/2005/8/layout/process1"/>
    <dgm:cxn modelId="{383F821B-07CC-4AF0-A44D-76EB14016EF0}" type="presParOf" srcId="{268FDD83-63B9-49EA-B3DB-4EBF0EC8C43F}" destId="{904C7B19-CD4C-4289-84F8-0EEB7027864D}" srcOrd="2" destOrd="0" presId="urn:microsoft.com/office/officeart/2005/8/layout/process1"/>
    <dgm:cxn modelId="{8B02A240-2A14-4CA6-8957-36290A5805B3}" type="presParOf" srcId="{268FDD83-63B9-49EA-B3DB-4EBF0EC8C43F}" destId="{6AA70F94-68FE-498B-86F7-BCB7D556484B}" srcOrd="3" destOrd="0" presId="urn:microsoft.com/office/officeart/2005/8/layout/process1"/>
    <dgm:cxn modelId="{BBC3D5C2-3A4A-4BF1-9BCD-9E54B8BE12DC}" type="presParOf" srcId="{6AA70F94-68FE-498B-86F7-BCB7D556484B}" destId="{D2A688D2-DA3F-4ED5-81BD-926CE4DED797}" srcOrd="0" destOrd="0" presId="urn:microsoft.com/office/officeart/2005/8/layout/process1"/>
    <dgm:cxn modelId="{2C6A637C-DD72-4D7B-AC2A-D26A153078E2}" type="presParOf" srcId="{268FDD83-63B9-49EA-B3DB-4EBF0EC8C43F}" destId="{4AE30113-5A7F-4B52-9A3F-C4A7AD264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F318-AA4B-443C-8BFF-41CBD39B72DF}">
      <dsp:nvSpPr>
        <dsp:cNvPr id="0" name=""/>
        <dsp:cNvSpPr/>
      </dsp:nvSpPr>
      <dsp:spPr>
        <a:xfrm>
          <a:off x="841" y="595716"/>
          <a:ext cx="1761020" cy="2362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/>
            <a:t>النقاط الفنية </a:t>
          </a:r>
          <a:r>
            <a:rPr lang="ar-BH" sz="2400" b="1" kern="1200" dirty="0" smtClean="0"/>
            <a:t>والخطوات </a:t>
          </a:r>
          <a:r>
            <a:rPr lang="ar-BH" sz="2400" b="1" kern="1200" dirty="0"/>
            <a:t>التعليمية </a:t>
          </a:r>
          <a:endParaRPr lang="en-US" sz="2400" b="1" kern="1200" dirty="0"/>
        </a:p>
      </dsp:txBody>
      <dsp:txXfrm>
        <a:off x="52420" y="647295"/>
        <a:ext cx="1657862" cy="2258969"/>
      </dsp:txXfrm>
    </dsp:sp>
    <dsp:sp modelId="{47D56AB6-D44C-4A60-8C72-607194C1C96D}">
      <dsp:nvSpPr>
        <dsp:cNvPr id="0" name=""/>
        <dsp:cNvSpPr/>
      </dsp:nvSpPr>
      <dsp:spPr>
        <a:xfrm>
          <a:off x="1925106" y="1574356"/>
          <a:ext cx="346079" cy="404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25106" y="1655325"/>
        <a:ext cx="242255" cy="242909"/>
      </dsp:txXfrm>
    </dsp:sp>
    <dsp:sp modelId="{904C7B19-CD4C-4289-84F8-0EEB7027864D}">
      <dsp:nvSpPr>
        <dsp:cNvPr id="0" name=""/>
        <dsp:cNvSpPr/>
      </dsp:nvSpPr>
      <dsp:spPr>
        <a:xfrm>
          <a:off x="2414840" y="594174"/>
          <a:ext cx="1764432" cy="2365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فيديو تعليمي</a:t>
          </a:r>
          <a:endParaRPr lang="en-US" sz="3200" b="1" kern="1200" dirty="0"/>
        </a:p>
      </dsp:txBody>
      <dsp:txXfrm>
        <a:off x="2466518" y="645852"/>
        <a:ext cx="1661076" cy="2261855"/>
      </dsp:txXfrm>
    </dsp:sp>
    <dsp:sp modelId="{6AA70F94-68FE-498B-86F7-BCB7D556484B}">
      <dsp:nvSpPr>
        <dsp:cNvPr id="0" name=""/>
        <dsp:cNvSpPr/>
      </dsp:nvSpPr>
      <dsp:spPr>
        <a:xfrm>
          <a:off x="4342518" y="1574356"/>
          <a:ext cx="346079" cy="404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42518" y="1655325"/>
        <a:ext cx="242255" cy="242909"/>
      </dsp:txXfrm>
    </dsp:sp>
    <dsp:sp modelId="{4AE30113-5A7F-4B52-9A3F-C4A7AD2643B0}">
      <dsp:nvSpPr>
        <dsp:cNvPr id="0" name=""/>
        <dsp:cNvSpPr/>
      </dsp:nvSpPr>
      <dsp:spPr>
        <a:xfrm>
          <a:off x="4832252" y="585670"/>
          <a:ext cx="1813536" cy="2382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التقييم الذاتي </a:t>
          </a:r>
          <a:endParaRPr lang="en-US" sz="3200" b="1" kern="1200" dirty="0"/>
        </a:p>
      </dsp:txBody>
      <dsp:txXfrm>
        <a:off x="4885369" y="638787"/>
        <a:ext cx="1707302" cy="227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FA3911-2220-430A-8311-59E062B51943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D55C4E-29E0-463F-ACBB-0555F0D1A2EC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diagramData" Target="../diagrams/data1.xml"/><Relationship Id="rId18" Type="http://schemas.openxmlformats.org/officeDocument/2006/relationships/image" Target="../media/image6.png"/><Relationship Id="rId3" Type="http://schemas.microsoft.com/office/2007/relationships/media" Target="../media/media4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openxmlformats.org/officeDocument/2006/relationships/slide" Target="slide3.xml"/><Relationship Id="rId17" Type="http://schemas.microsoft.com/office/2007/relationships/diagramDrawing" Target="../diagrams/drawing1.xml"/><Relationship Id="rId2" Type="http://schemas.openxmlformats.org/officeDocument/2006/relationships/audio" Target="../media/media3.m4a"/><Relationship Id="rId16" Type="http://schemas.openxmlformats.org/officeDocument/2006/relationships/diagramColors" Target="../diagrams/colors1.xml"/><Relationship Id="rId20" Type="http://schemas.openxmlformats.org/officeDocument/2006/relationships/image" Target="../media/image8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2.wdp"/><Relationship Id="rId5" Type="http://schemas.microsoft.com/office/2007/relationships/media" Target="../media/media5.m4a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19" Type="http://schemas.openxmlformats.org/officeDocument/2006/relationships/image" Target="../media/image7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diagramLayout" Target="../diagrams/layout1.xml"/><Relationship Id="rId2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166" y="1853094"/>
            <a:ext cx="12192000" cy="2739212"/>
            <a:chOff x="-22166" y="1853094"/>
            <a:chExt cx="12192000" cy="2739212"/>
          </a:xfrm>
        </p:grpSpPr>
        <p:sp>
          <p:nvSpPr>
            <p:cNvPr id="9" name="TextBox 8"/>
            <p:cNvSpPr txBox="1"/>
            <p:nvPr/>
          </p:nvSpPr>
          <p:spPr>
            <a:xfrm>
              <a:off x="-22166" y="1853094"/>
              <a:ext cx="12192000" cy="273921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</a:t>
              </a:r>
              <a:r>
                <a:rPr lang="en-US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التربية الرياضية</a:t>
              </a:r>
              <a:endPara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الثاني</a:t>
              </a:r>
            </a:p>
            <a:p>
              <a:pPr algn="ctr" rtl="1"/>
              <a:r>
                <a:rPr lang="ar-BH" sz="4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الوحدة الثالثة</a:t>
              </a:r>
            </a:p>
            <a:p>
              <a:pPr algn="ctr" rtl="1"/>
              <a:r>
                <a:rPr lang="ar-BH" sz="4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رمي الكرة للخلف من فوق الرأس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A58AF9E-1F79-4B73-B8EE-54597AA5880F}"/>
                </a:ext>
              </a:extLst>
            </p:cNvPr>
            <p:cNvGrpSpPr/>
            <p:nvPr/>
          </p:nvGrpSpPr>
          <p:grpSpPr>
            <a:xfrm>
              <a:off x="22166" y="1853094"/>
              <a:ext cx="2748743" cy="2739212"/>
              <a:chOff x="22166" y="1998435"/>
              <a:chExt cx="2658359" cy="248663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7D8374F4-730C-4807-AF41-5B1717A3F50D}"/>
                  </a:ext>
                </a:extLst>
              </p:cNvPr>
              <p:cNvSpPr/>
              <p:nvPr/>
            </p:nvSpPr>
            <p:spPr>
              <a:xfrm>
                <a:off x="22166" y="1998435"/>
                <a:ext cx="2658359" cy="2486633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CB7955E-1A60-4F62-9BF1-EC5A419CF7F0}"/>
                  </a:ext>
                </a:extLst>
              </p:cNvPr>
              <p:cNvSpPr/>
              <p:nvPr/>
            </p:nvSpPr>
            <p:spPr>
              <a:xfrm>
                <a:off x="48564" y="3015469"/>
                <a:ext cx="1875491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rtl="1"/>
                <a:r>
                  <a:rPr lang="ar-BH" sz="25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الحركات الأساسية      وسباقات التتابع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AA7EE403-593A-4AB4-8AD7-D49A1DD1C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861" y="2252433"/>
                <a:ext cx="976581" cy="2232636"/>
              </a:xfrm>
              <a:prstGeom prst="rect">
                <a:avLst/>
              </a:prstGeom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39D703-DCDA-4062-A505-614B43518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018" y="2287827"/>
            <a:ext cx="2751778" cy="1869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الصف الثاني .m4a">
            <a:hlinkClick r:id="" action="ppaction://media"/>
            <a:extLst>
              <a:ext uri="{FF2B5EF4-FFF2-40B4-BE49-F238E27FC236}">
                <a16:creationId xmlns:a16="http://schemas.microsoft.com/office/drawing/2014/main" xmlns="" id="{27AB0E12-E80F-44BD-9F0D-F71D792FC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7214" y="5050439"/>
            <a:ext cx="957780" cy="935506"/>
          </a:xfrm>
          <a:prstGeom prst="rect">
            <a:avLst/>
          </a:prstGeom>
        </p:spPr>
      </p:pic>
      <p:pic>
        <p:nvPicPr>
          <p:cNvPr id="16" name="Audio Recording 27 Jan 2021 at 10:12:03 PM">
            <a:hlinkClick r:id="" action="ppaction://media"/>
            <a:extLst>
              <a:ext uri="{FF2B5EF4-FFF2-40B4-BE49-F238E27FC236}">
                <a16:creationId xmlns:a16="http://schemas.microsoft.com/office/drawing/2014/main" xmlns="" id="{DB1B70E9-2DA3-4389-A094-5F7A38E487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006" y="5062663"/>
            <a:ext cx="917914" cy="9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-94655" y="1408496"/>
            <a:ext cx="5596186" cy="1883208"/>
            <a:chOff x="229400" y="1550785"/>
            <a:chExt cx="4754880" cy="2310635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604431" y="1550785"/>
              <a:ext cx="3989185" cy="1755833"/>
            </a:xfrm>
            <a:prstGeom prst="flowChartAlternateProcess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9400" y="1690038"/>
              <a:ext cx="4754880" cy="217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A" sz="100" b="1" dirty="0">
                <a:cs typeface="+mj-cs"/>
              </a:endParaRPr>
            </a:p>
            <a:p>
              <a:pPr algn="ctr" rtl="1"/>
              <a:r>
                <a:rPr lang="ar-BH" sz="3600" b="1" dirty="0"/>
                <a:t> </a:t>
              </a:r>
              <a:r>
                <a:rPr lang="ar-BH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هدف الدرس </a:t>
              </a:r>
            </a:p>
            <a:p>
              <a:pPr algn="ctr" rtl="1"/>
              <a:endPara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02A356C-B8BA-44B2-AD81-5B7BCBCA6BAA}"/>
              </a:ext>
            </a:extLst>
          </p:cNvPr>
          <p:cNvGrpSpPr/>
          <p:nvPr/>
        </p:nvGrpSpPr>
        <p:grpSpPr>
          <a:xfrm>
            <a:off x="4979530" y="2199483"/>
            <a:ext cx="6646630" cy="3553561"/>
            <a:chOff x="4935770" y="2362330"/>
            <a:chExt cx="7140340" cy="3849345"/>
          </a:xfrm>
        </p:grpSpPr>
        <p:graphicFrame>
          <p:nvGraphicFramePr>
            <p:cNvPr id="4" name="Diagram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834945"/>
                </p:ext>
              </p:extLst>
            </p:nvPr>
          </p:nvGraphicFramePr>
          <p:xfrm>
            <a:off x="4935770" y="2362330"/>
            <a:ext cx="7140340" cy="38493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pic>
          <p:nvPicPr>
            <p:cNvPr id="2" name="النقاط الفنية.m4a">
              <a:hlinkClick r:id="" action="ppaction://media"/>
              <a:extLst>
                <a:ext uri="{FF2B5EF4-FFF2-40B4-BE49-F238E27FC236}">
                  <a16:creationId xmlns:a16="http://schemas.microsoft.com/office/drawing/2014/main" xmlns="" id="{C8A5A36F-6C53-7843-BAEB-DF65DE803CDA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477" y="4202906"/>
              <a:ext cx="1042416" cy="727389"/>
            </a:xfrm>
            <a:prstGeom prst="rect">
              <a:avLst/>
            </a:prstGeom>
          </p:spPr>
        </p:pic>
        <p:pic>
          <p:nvPicPr>
            <p:cNvPr id="19" name="فيديو تعليمي.m4a">
              <a:hlinkClick r:id="" action="ppaction://media"/>
              <a:extLst>
                <a:ext uri="{FF2B5EF4-FFF2-40B4-BE49-F238E27FC236}">
                  <a16:creationId xmlns:a16="http://schemas.microsoft.com/office/drawing/2014/main" xmlns="" id="{882E96FF-CEE5-9148-9B64-97387D9C97B0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2726" y="4300818"/>
              <a:ext cx="1172345" cy="961683"/>
            </a:xfrm>
            <a:prstGeom prst="rect">
              <a:avLst/>
            </a:prstGeom>
          </p:spPr>
        </p:pic>
        <p:pic>
          <p:nvPicPr>
            <p:cNvPr id="8" name="التقييم الذاتي.m4a">
              <a:hlinkClick r:id="" action="ppaction://media"/>
              <a:extLst>
                <a:ext uri="{FF2B5EF4-FFF2-40B4-BE49-F238E27FC236}">
                  <a16:creationId xmlns:a16="http://schemas.microsoft.com/office/drawing/2014/main" xmlns="" id="{FB8F4004-52AF-B940-B6BB-D962C53C4473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11796" y="4603597"/>
              <a:ext cx="1172344" cy="961683"/>
            </a:xfrm>
            <a:prstGeom prst="rect">
              <a:avLst/>
            </a:prstGeom>
          </p:spPr>
        </p:pic>
      </p:grpSp>
      <p:pic>
        <p:nvPicPr>
          <p:cNvPr id="3" name="الايقونات.m4a">
            <a:hlinkClick r:id="" action="ppaction://media"/>
            <a:extLst>
              <a:ext uri="{FF2B5EF4-FFF2-40B4-BE49-F238E27FC236}">
                <a16:creationId xmlns:a16="http://schemas.microsoft.com/office/drawing/2014/main" xmlns="" id="{9EE6249E-2393-5F47-8B82-82FD530F6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676" y="5324276"/>
            <a:ext cx="849008" cy="8490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46633" y="182705"/>
            <a:ext cx="4228668" cy="1072749"/>
            <a:chOff x="-46633" y="287209"/>
            <a:chExt cx="4228668" cy="107274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رمي الكرة للخلف من فوق الرأس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7664" y="433993"/>
              <a:ext cx="7913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8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18216" y="2131497"/>
            <a:ext cx="4623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/>
              <a:t>يرمي الكرة للخلف من فوق الرأس. </a:t>
            </a:r>
            <a:endParaRPr lang="en-US" sz="28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F39D703-DCDA-4062-A505-614B43518EC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65291" y="3041494"/>
            <a:ext cx="2713691" cy="23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571999" y="2183570"/>
            <a:ext cx="6962846" cy="346248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400" b="1" dirty="0">
                <a:cs typeface="+mj-cs"/>
              </a:rPr>
              <a:t>النقاط الفنية والتعليمية :</a:t>
            </a:r>
            <a:endParaRPr lang="ar-SA" sz="2400" b="1" dirty="0">
              <a:cs typeface="+mj-cs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200" b="1" dirty="0">
                <a:solidFill>
                  <a:srgbClr val="FF0000"/>
                </a:solidFill>
              </a:rPr>
              <a:t>النقاط </a:t>
            </a:r>
            <a:r>
              <a:rPr lang="ar-SA" sz="2200" b="1" dirty="0">
                <a:solidFill>
                  <a:srgbClr val="FF0000"/>
                </a:solidFill>
              </a:rPr>
              <a:t>الفنية</a:t>
            </a:r>
            <a:r>
              <a:rPr lang="ar-BH" sz="2200" b="1" dirty="0">
                <a:solidFill>
                  <a:srgbClr val="FF0000"/>
                </a:solidFill>
              </a:rPr>
              <a:t> </a:t>
            </a:r>
            <a:r>
              <a:rPr lang="ar-SA" sz="2200" b="1" dirty="0">
                <a:solidFill>
                  <a:srgbClr val="FF0000"/>
                </a:solidFill>
              </a:rPr>
              <a:t>:</a:t>
            </a:r>
            <a:endParaRPr lang="ar-BH" sz="2200" b="1" dirty="0">
              <a:solidFill>
                <a:srgbClr val="FF0000"/>
              </a:solidFill>
            </a:endParaRP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</a:t>
            </a:r>
            <a:r>
              <a:rPr lang="ar-BH" sz="2000" b="1" dirty="0"/>
              <a:t>مسك الأداة بصورة صحيحة.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</a:t>
            </a:r>
            <a:r>
              <a:rPr lang="ar-BH" sz="2000" b="1" dirty="0"/>
              <a:t>التركيز على طريقة الأداء الصحيح و ليس على المسافة المنجزة في الرمي.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</a:t>
            </a:r>
            <a:r>
              <a:rPr lang="ar-BH" sz="2000" b="1" dirty="0"/>
              <a:t>التوافق بين الجذع والذارعين.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A" sz="1100" b="1" dirty="0">
              <a:solidFill>
                <a:srgbClr val="FF0000"/>
              </a:solidFill>
              <a:cs typeface="+mj-cs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SA" sz="2200" b="1" dirty="0">
                <a:solidFill>
                  <a:srgbClr val="FF0000"/>
                </a:solidFill>
              </a:rPr>
              <a:t>الخطوات </a:t>
            </a:r>
            <a:r>
              <a:rPr lang="ar-BH" sz="2200" b="1" dirty="0">
                <a:solidFill>
                  <a:srgbClr val="FF0000"/>
                </a:solidFill>
              </a:rPr>
              <a:t>التعليمية </a:t>
            </a:r>
            <a:r>
              <a:rPr lang="ar-SA" sz="2200" b="1" dirty="0">
                <a:solidFill>
                  <a:srgbClr val="FF0000"/>
                </a:solidFill>
              </a:rPr>
              <a:t>:</a:t>
            </a:r>
            <a:endParaRPr lang="ar-BH" sz="2200" b="1" dirty="0">
              <a:solidFill>
                <a:srgbClr val="FF0000"/>
              </a:solidFill>
            </a:endParaRP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 عاليا فوق الرأس) المشي أماما.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الذراعان أماما. مسك الكرة) المشي أماما مع رمي الكرة لأعلى و لقفها.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الذراعان أماما. مسك الكرة أمام الصدر) رمي الكرة للخلف.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 في مستوى الحوض) ميل الجذع أماما رمي الكرة للخلف مع فرد الجذع.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46633" y="287209"/>
            <a:ext cx="4228668" cy="1254780"/>
            <a:chOff x="-46633" y="287209"/>
            <a:chExt cx="4228668" cy="12547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رمي الكرة للخلف من فوق الرأس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8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39D703-DCDA-4062-A505-614B43518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89" y="1988357"/>
            <a:ext cx="3001948" cy="2881285"/>
          </a:xfrm>
          <a:prstGeom prst="rect">
            <a:avLst/>
          </a:prstGeom>
        </p:spPr>
      </p:pic>
      <p:pic>
        <p:nvPicPr>
          <p:cNvPr id="14" name="Audio Recording 27 Jan 2021 at 10:13:25 PM">
            <a:hlinkClick r:id="" action="ppaction://media"/>
            <a:extLst>
              <a:ext uri="{FF2B5EF4-FFF2-40B4-BE49-F238E27FC236}">
                <a16:creationId xmlns:a16="http://schemas.microsoft.com/office/drawing/2014/main" xmlns="" id="{2FBFDC4B-E839-4D8F-8111-A378C41B3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564" y="5181841"/>
            <a:ext cx="950535" cy="9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-46633" y="125845"/>
            <a:ext cx="4228668" cy="1254780"/>
            <a:chOff x="-46633" y="287209"/>
            <a:chExt cx="4228668" cy="1254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رمي الكرة للخلف من فوق الرأس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8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" name="2-3-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5088" y="1719618"/>
            <a:ext cx="6802350" cy="3683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6633" y="287209"/>
            <a:ext cx="4228668" cy="1254780"/>
            <a:chOff x="-46633" y="287209"/>
            <a:chExt cx="4228668" cy="12547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7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رمي الكرة للخلف من فوق الرأس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8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799564" y="798085"/>
            <a:ext cx="973239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 rtl="1"/>
            <a:r>
              <a:rPr lang="ar-BH" sz="4000" b="1" dirty="0">
                <a:ln w="0"/>
                <a:cs typeface="+mj-cs"/>
              </a:rPr>
              <a:t>التقييم الذاتي</a:t>
            </a:r>
          </a:p>
          <a:p>
            <a:pPr algn="ctr" rtl="1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marL="685800" indent="-685800" algn="ctr" rtl="1">
              <a:buFont typeface="Wingdings" panose="05000000000000000000" pitchFamily="2" charset="2"/>
              <a:buChar char="q"/>
            </a:pPr>
            <a:r>
              <a:rPr lang="ar-BH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علامة صح( √) أو خطأ(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ar-BH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أمام العبارات التالية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03" y="2742235"/>
            <a:ext cx="11142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32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1- (   </a:t>
            </a:r>
            <a:r>
              <a:rPr lang="ar-BH" sz="3200" b="1" dirty="0">
                <a:ln w="0"/>
              </a:rPr>
              <a:t>) </a:t>
            </a:r>
            <a:r>
              <a:rPr lang="ar-BH" sz="3200" b="1" dirty="0"/>
              <a:t>من النقاط الفنية للمهارة مسك الأداة بصورة غير صحيحة.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ln w="0"/>
              </a:rPr>
              <a:t>2- </a:t>
            </a:r>
            <a:r>
              <a:rPr lang="ar-BH" sz="32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(   </a:t>
            </a:r>
            <a:r>
              <a:rPr lang="ar-BH" sz="3200" b="1" dirty="0">
                <a:ln w="0"/>
              </a:rPr>
              <a:t>) </a:t>
            </a:r>
            <a:r>
              <a:rPr lang="ar-BH" sz="3200" b="1" dirty="0"/>
              <a:t>التركيز على طريقة الأداء الصحيح و ليس على المسافة المنجزة في الرمي.</a:t>
            </a:r>
          </a:p>
          <a:p>
            <a:pPr algn="just" rtl="1">
              <a:lnSpc>
                <a:spcPct val="150000"/>
              </a:lnSpc>
            </a:pPr>
            <a:r>
              <a:rPr lang="ar-BH" sz="3200" b="1" dirty="0">
                <a:ln w="0"/>
              </a:rPr>
              <a:t>3- (   ) من النقاط الفنية  للمهارة </a:t>
            </a:r>
            <a:r>
              <a:rPr lang="ar-BH" sz="3200" b="1" dirty="0"/>
              <a:t>التوافق بين الرجلين والذارعين .</a:t>
            </a:r>
            <a:endParaRPr lang="ar-BH" sz="3200" b="1" dirty="0">
              <a:ln w="0"/>
            </a:endParaRPr>
          </a:p>
        </p:txBody>
      </p:sp>
      <p:pic>
        <p:nvPicPr>
          <p:cNvPr id="13" name="Audio Recording 27 Jan 2021 at 10:14:51 PM">
            <a:hlinkClick r:id="" action="ppaction://media"/>
            <a:extLst>
              <a:ext uri="{FF2B5EF4-FFF2-40B4-BE49-F238E27FC236}">
                <a16:creationId xmlns:a16="http://schemas.microsoft.com/office/drawing/2014/main" xmlns="" id="{3EF5DEF0-DD56-4E1F-822E-EE8438A47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277" y="5098473"/>
            <a:ext cx="864574" cy="8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gh Five Friends Sticker by Rylsee for iOS &amp; Android | GI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5" y="1996488"/>
            <a:ext cx="2181498" cy="20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اجابة الصحيحة.m4a">
            <a:hlinkClick r:id="" action="ppaction://media"/>
            <a:extLst>
              <a:ext uri="{FF2B5EF4-FFF2-40B4-BE49-F238E27FC236}">
                <a16:creationId xmlns:a16="http://schemas.microsoft.com/office/drawing/2014/main" xmlns="" id="{D67033F2-69FB-504C-8C8C-7ACB723AD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382" y="4784200"/>
            <a:ext cx="799182" cy="799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46633" y="287209"/>
            <a:ext cx="4228668" cy="1254780"/>
            <a:chOff x="-46633" y="287209"/>
            <a:chExt cx="4228668" cy="12547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30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رمي الكرة للخلف من فوق الرأس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8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52206" y="753937"/>
            <a:ext cx="86167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الإجابة </a:t>
            </a:r>
          </a:p>
          <a:p>
            <a:pPr algn="ctr" rtl="1"/>
            <a:endParaRPr lang="ar-BH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 rtl="1">
              <a:buFont typeface="Wingdings" panose="05000000000000000000" pitchFamily="2" charset="2"/>
              <a:buChar char="q"/>
            </a:pPr>
            <a:r>
              <a:rPr lang="ar-BH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علامة صح( √) أو خطأ(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ar-BH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أمام العبارات التالية 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651" y="2626722"/>
            <a:ext cx="11142617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1- </a:t>
            </a:r>
            <a:r>
              <a:rPr lang="ar-BH" sz="2800" b="1" dirty="0">
                <a:ln w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</a:t>
            </a:r>
            <a:r>
              <a:rPr lang="ar-BH" sz="2800" b="1" dirty="0">
                <a:ln w="0"/>
              </a:rPr>
              <a:t> ) </a:t>
            </a:r>
            <a:r>
              <a:rPr lang="ar-BH" sz="2800" b="1" dirty="0"/>
              <a:t>من النقاط الفنية للمهارة مسك الأداة بصورة </a:t>
            </a:r>
            <a:r>
              <a:rPr lang="ar-BH" sz="2800" b="1" u="sng" dirty="0">
                <a:solidFill>
                  <a:srgbClr val="FF0000"/>
                </a:solidFill>
              </a:rPr>
              <a:t>غير صحيحة</a:t>
            </a:r>
            <a:r>
              <a:rPr lang="ar-BH" sz="2800" b="1" dirty="0"/>
              <a:t>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>
                <a:ln w="0"/>
              </a:rPr>
              <a:t>2- </a:t>
            </a:r>
            <a:r>
              <a:rPr lang="ar-BH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(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ar-BH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ar-BH" sz="2800" b="1" dirty="0">
                <a:ln w="0"/>
              </a:rPr>
              <a:t>) </a:t>
            </a:r>
            <a:r>
              <a:rPr lang="ar-BH" sz="2800" b="1" dirty="0"/>
              <a:t>التركيز على طريقة الأداء الصحيح و ليس على المسافة المنجزة في الرمي.</a:t>
            </a:r>
          </a:p>
          <a:p>
            <a:pPr algn="just" rtl="1">
              <a:lnSpc>
                <a:spcPct val="150000"/>
              </a:lnSpc>
            </a:pPr>
            <a:r>
              <a:rPr lang="ar-BH" sz="2800" b="1" dirty="0">
                <a:ln w="0"/>
              </a:rPr>
              <a:t>3-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</a:t>
            </a:r>
            <a:r>
              <a:rPr lang="ar-BH" sz="2800" b="1" dirty="0">
                <a:ln w="0"/>
              </a:rPr>
              <a:t> ) من النقاط الفنية  للمهارة </a:t>
            </a:r>
            <a:r>
              <a:rPr lang="ar-BH" sz="2800" b="1" dirty="0"/>
              <a:t>التوافق بين </a:t>
            </a:r>
            <a:r>
              <a:rPr lang="ar-BH" sz="2800" b="1" u="sng" dirty="0">
                <a:solidFill>
                  <a:srgbClr val="FF0000"/>
                </a:solidFill>
              </a:rPr>
              <a:t>الرجلين</a:t>
            </a:r>
            <a:r>
              <a:rPr lang="ar-BH" sz="2800" b="1" dirty="0"/>
              <a:t> والذارعين .</a:t>
            </a:r>
            <a:endParaRPr lang="ar-BH" sz="28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9742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-46633" y="125845"/>
            <a:ext cx="4228668" cy="1254780"/>
            <a:chOff x="-46633" y="287209"/>
            <a:chExt cx="4228668" cy="1254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رمي الكرة للخلف من فوق الرأس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8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B7DFDD-08F3-4015-9836-8824840FD8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79" y="1686513"/>
            <a:ext cx="6322005" cy="405834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FE217A3-90A5-4CCF-B388-3787567E9F45}"/>
              </a:ext>
            </a:extLst>
          </p:cNvPr>
          <p:cNvSpPr txBox="1">
            <a:spLocks/>
          </p:cNvSpPr>
          <p:nvPr/>
        </p:nvSpPr>
        <p:spPr>
          <a:xfrm>
            <a:off x="719155" y="1686513"/>
            <a:ext cx="10483652" cy="323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بارك الله فيك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يا بطل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لقد أنهيت الدرس بنجاح</a:t>
            </a:r>
            <a:endParaRPr lang="en-US" sz="4800" b="1" dirty="0"/>
          </a:p>
        </p:txBody>
      </p:sp>
      <p:pic>
        <p:nvPicPr>
          <p:cNvPr id="15" name="النهاية.m4a">
            <a:hlinkClick r:id="" action="ppaction://media"/>
            <a:extLst>
              <a:ext uri="{FF2B5EF4-FFF2-40B4-BE49-F238E27FC236}">
                <a16:creationId xmlns:a16="http://schemas.microsoft.com/office/drawing/2014/main" xmlns="" id="{DA7301AF-36B2-409A-9F52-27A99F8D6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4175" y="5151588"/>
            <a:ext cx="857749" cy="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1965</TotalTime>
  <Words>346</Words>
  <Application>Microsoft Office PowerPoint</Application>
  <PresentationFormat>Widescreen</PresentationFormat>
  <Paragraphs>66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132</cp:revision>
  <dcterms:created xsi:type="dcterms:W3CDTF">2020-03-04T10:47:58Z</dcterms:created>
  <dcterms:modified xsi:type="dcterms:W3CDTF">2021-02-23T07:42:27Z</dcterms:modified>
</cp:coreProperties>
</file>