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78" r:id="rId4"/>
    <p:sldId id="275" r:id="rId5"/>
    <p:sldId id="276" r:id="rId6"/>
    <p:sldId id="277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  <a:srgbClr val="512373"/>
    <a:srgbClr val="D44A57"/>
    <a:srgbClr val="49EB87"/>
    <a:srgbClr val="8F45C7"/>
    <a:srgbClr val="CCFF33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19" autoAdjust="0"/>
    <p:restoredTop sz="94660"/>
  </p:normalViewPr>
  <p:slideViewPr>
    <p:cSldViewPr snapToGrid="0">
      <p:cViewPr varScale="1">
        <p:scale>
          <a:sx n="70" d="100"/>
          <a:sy n="70" d="100"/>
        </p:scale>
        <p:origin x="3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47CB-E848-491A-B945-52673293C540}" type="doc">
      <dgm:prSet loTypeId="urn:microsoft.com/office/officeart/2005/8/layout/process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B2D992-08F6-42BE-AF4A-8A0E4441BDC3}">
      <dgm:prSet phldrT="[Text]" custT="1"/>
      <dgm:spPr/>
      <dgm:t>
        <a:bodyPr anchor="t" anchorCtr="0"/>
        <a:lstStyle/>
        <a:p>
          <a:pPr algn="ctr"/>
          <a:r>
            <a:rPr lang="ar-BH" sz="2400" b="1" dirty="0"/>
            <a:t>النقاط الفنية و </a:t>
          </a:r>
          <a:r>
            <a:rPr lang="ar-BH" sz="2400" b="1" dirty="0" smtClean="0"/>
            <a:t>معلومات وقانون </a:t>
          </a:r>
          <a:endParaRPr lang="en-US" sz="2400" b="1" dirty="0"/>
        </a:p>
      </dgm:t>
      <dgm:extLst/>
    </dgm:pt>
    <dgm:pt modelId="{7DD25EFF-FDB8-408B-996A-2C54F9AD2A20}" type="parTrans" cxnId="{0AF6BA9C-E394-4E7A-8561-7BEE5C6845AC}">
      <dgm:prSet/>
      <dgm:spPr/>
      <dgm:t>
        <a:bodyPr/>
        <a:lstStyle/>
        <a:p>
          <a:endParaRPr lang="en-US"/>
        </a:p>
      </dgm:t>
    </dgm:pt>
    <dgm:pt modelId="{CCCAC071-8B0B-46EF-986E-E8E85F3A7EB6}" type="sibTrans" cxnId="{0AF6BA9C-E394-4E7A-8561-7BEE5C6845AC}">
      <dgm:prSet/>
      <dgm:spPr/>
      <dgm:t>
        <a:bodyPr/>
        <a:lstStyle/>
        <a:p>
          <a:endParaRPr lang="en-US"/>
        </a:p>
      </dgm:t>
    </dgm:pt>
    <dgm:pt modelId="{48098F04-3055-4662-AD0D-C08BF4685395}">
      <dgm:prSet phldrT="[Text]" custT="1"/>
      <dgm:spPr/>
      <dgm:t>
        <a:bodyPr anchor="t" anchorCtr="0"/>
        <a:lstStyle/>
        <a:p>
          <a:pPr algn="ctr"/>
          <a:r>
            <a:rPr lang="ar-BH" sz="2800" b="1" dirty="0"/>
            <a:t>فيديو</a:t>
          </a:r>
          <a:r>
            <a:rPr lang="ar-BH" sz="3200" b="1" dirty="0"/>
            <a:t> </a:t>
          </a:r>
          <a:r>
            <a:rPr lang="ar-BH" sz="2800" b="1" dirty="0"/>
            <a:t>تعليمي</a:t>
          </a:r>
          <a:endParaRPr lang="en-US" sz="3200" b="1" dirty="0"/>
        </a:p>
      </dgm:t>
      <dgm:extLst/>
    </dgm:pt>
    <dgm:pt modelId="{936896AB-5469-4174-8AD0-A828853FD9D2}" type="parTrans" cxnId="{230CC0BB-50DB-4FA3-B5F1-FA3A604C5C95}">
      <dgm:prSet/>
      <dgm:spPr/>
      <dgm:t>
        <a:bodyPr/>
        <a:lstStyle/>
        <a:p>
          <a:endParaRPr lang="en-US"/>
        </a:p>
      </dgm:t>
    </dgm:pt>
    <dgm:pt modelId="{FE409CAC-4D59-46D6-A1D0-353A3D5B662E}" type="sibTrans" cxnId="{230CC0BB-50DB-4FA3-B5F1-FA3A604C5C95}">
      <dgm:prSet/>
      <dgm:spPr/>
      <dgm:t>
        <a:bodyPr/>
        <a:lstStyle/>
        <a:p>
          <a:endParaRPr lang="en-US"/>
        </a:p>
      </dgm:t>
    </dgm:pt>
    <dgm:pt modelId="{038F84F6-9AF2-40A1-ADCE-BE98EB6633D0}">
      <dgm:prSet phldrT="[Text]" custT="1"/>
      <dgm:spPr/>
      <dgm:t>
        <a:bodyPr anchor="t" anchorCtr="0"/>
        <a:lstStyle/>
        <a:p>
          <a:pPr algn="ctr"/>
          <a:r>
            <a:rPr lang="ar-BH" sz="2800" b="1" dirty="0"/>
            <a:t>التقييم الذاتي </a:t>
          </a:r>
          <a:endParaRPr lang="en-US" sz="2800" b="1" dirty="0"/>
        </a:p>
      </dgm:t>
      <dgm:extLst/>
    </dgm:pt>
    <dgm:pt modelId="{EC5ED465-77C5-45F9-ABD4-F1E97D57E456}" type="parTrans" cxnId="{039503C6-5740-46CD-A3F8-DEDADC9B2457}">
      <dgm:prSet/>
      <dgm:spPr/>
      <dgm:t>
        <a:bodyPr/>
        <a:lstStyle/>
        <a:p>
          <a:endParaRPr lang="en-US"/>
        </a:p>
      </dgm:t>
    </dgm:pt>
    <dgm:pt modelId="{F0B9458B-44DD-450C-BAE5-E4313596D567}" type="sibTrans" cxnId="{039503C6-5740-46CD-A3F8-DEDADC9B2457}">
      <dgm:prSet/>
      <dgm:spPr/>
      <dgm:t>
        <a:bodyPr/>
        <a:lstStyle/>
        <a:p>
          <a:endParaRPr lang="en-US"/>
        </a:p>
      </dgm:t>
    </dgm:pt>
    <dgm:pt modelId="{268FDD83-63B9-49EA-B3DB-4EBF0EC8C43F}" type="pres">
      <dgm:prSet presAssocID="{E8A347CB-E848-491A-B945-52673293C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3F318-AA4B-443C-8BFF-41CBD39B72DF}" type="pres">
      <dgm:prSet presAssocID="{6AB2D992-08F6-42BE-AF4A-8A0E4441BDC3}" presName="node" presStyleLbl="node1" presStyleIdx="0" presStyleCnt="3" custScaleX="107876" custScaleY="175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6AB6-D44C-4A60-8C72-607194C1C96D}" type="pres">
      <dgm:prSet presAssocID="{CCCAC071-8B0B-46EF-986E-E8E85F3A7E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77B18F8-4B63-4AAB-8FDE-56084759FDD0}" type="pres">
      <dgm:prSet presAssocID="{CCCAC071-8B0B-46EF-986E-E8E85F3A7E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04C7B19-CD4C-4289-84F8-0EEB7027864D}" type="pres">
      <dgm:prSet presAssocID="{48098F04-3055-4662-AD0D-C08BF4685395}" presName="node" presStyleLbl="node1" presStyleIdx="1" presStyleCnt="3" custScaleX="108085" custScaleY="175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0F94-68FE-498B-86F7-BCB7D556484B}" type="pres">
      <dgm:prSet presAssocID="{FE409CAC-4D59-46D6-A1D0-353A3D5B66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2A688D2-DA3F-4ED5-81BD-926CE4DED797}" type="pres">
      <dgm:prSet presAssocID="{FE409CAC-4D59-46D6-A1D0-353A3D5B66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AE30113-5A7F-4B52-9A3F-C4A7AD2643B0}" type="pres">
      <dgm:prSet presAssocID="{038F84F6-9AF2-40A1-ADCE-BE98EB6633D0}" presName="node" presStyleLbl="node1" presStyleIdx="2" presStyleCnt="3" custScaleX="111093" custScaleY="176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6BA9C-E394-4E7A-8561-7BEE5C6845AC}" srcId="{E8A347CB-E848-491A-B945-52673293C540}" destId="{6AB2D992-08F6-42BE-AF4A-8A0E4441BDC3}" srcOrd="0" destOrd="0" parTransId="{7DD25EFF-FDB8-408B-996A-2C54F9AD2A20}" sibTransId="{CCCAC071-8B0B-46EF-986E-E8E85F3A7EB6}"/>
    <dgm:cxn modelId="{230CC0BB-50DB-4FA3-B5F1-FA3A604C5C95}" srcId="{E8A347CB-E848-491A-B945-52673293C540}" destId="{48098F04-3055-4662-AD0D-C08BF4685395}" srcOrd="1" destOrd="0" parTransId="{936896AB-5469-4174-8AD0-A828853FD9D2}" sibTransId="{FE409CAC-4D59-46D6-A1D0-353A3D5B662E}"/>
    <dgm:cxn modelId="{0E867E07-3454-4243-98F7-7E6FC22599F5}" type="presOf" srcId="{48098F04-3055-4662-AD0D-C08BF4685395}" destId="{904C7B19-CD4C-4289-84F8-0EEB7027864D}" srcOrd="0" destOrd="0" presId="urn:microsoft.com/office/officeart/2005/8/layout/process1"/>
    <dgm:cxn modelId="{91C55C34-8632-49C1-98AF-18A8B66136A5}" type="presOf" srcId="{CCCAC071-8B0B-46EF-986E-E8E85F3A7EB6}" destId="{A77B18F8-4B63-4AAB-8FDE-56084759FDD0}" srcOrd="1" destOrd="0" presId="urn:microsoft.com/office/officeart/2005/8/layout/process1"/>
    <dgm:cxn modelId="{A079277A-473F-4B26-A898-E7349A94C660}" type="presOf" srcId="{FE409CAC-4D59-46D6-A1D0-353A3D5B662E}" destId="{D2A688D2-DA3F-4ED5-81BD-926CE4DED797}" srcOrd="1" destOrd="0" presId="urn:microsoft.com/office/officeart/2005/8/layout/process1"/>
    <dgm:cxn modelId="{1DC33CA0-868D-4A1B-AC6E-505CEC7D6AC2}" type="presOf" srcId="{038F84F6-9AF2-40A1-ADCE-BE98EB6633D0}" destId="{4AE30113-5A7F-4B52-9A3F-C4A7AD2643B0}" srcOrd="0" destOrd="0" presId="urn:microsoft.com/office/officeart/2005/8/layout/process1"/>
    <dgm:cxn modelId="{039503C6-5740-46CD-A3F8-DEDADC9B2457}" srcId="{E8A347CB-E848-491A-B945-52673293C540}" destId="{038F84F6-9AF2-40A1-ADCE-BE98EB6633D0}" srcOrd="2" destOrd="0" parTransId="{EC5ED465-77C5-45F9-ABD4-F1E97D57E456}" sibTransId="{F0B9458B-44DD-450C-BAE5-E4313596D567}"/>
    <dgm:cxn modelId="{917C3B82-D19B-4193-97A7-6009FEFDC1C9}" type="presOf" srcId="{CCCAC071-8B0B-46EF-986E-E8E85F3A7EB6}" destId="{47D56AB6-D44C-4A60-8C72-607194C1C96D}" srcOrd="0" destOrd="0" presId="urn:microsoft.com/office/officeart/2005/8/layout/process1"/>
    <dgm:cxn modelId="{EDA20530-B07E-466B-895B-CFA33F51034C}" type="presOf" srcId="{E8A347CB-E848-491A-B945-52673293C540}" destId="{268FDD83-63B9-49EA-B3DB-4EBF0EC8C43F}" srcOrd="0" destOrd="0" presId="urn:microsoft.com/office/officeart/2005/8/layout/process1"/>
    <dgm:cxn modelId="{3C31D20B-31A8-457E-907B-12CFEA0A3668}" type="presOf" srcId="{FE409CAC-4D59-46D6-A1D0-353A3D5B662E}" destId="{6AA70F94-68FE-498B-86F7-BCB7D556484B}" srcOrd="0" destOrd="0" presId="urn:microsoft.com/office/officeart/2005/8/layout/process1"/>
    <dgm:cxn modelId="{1ABBDB70-6678-41A6-A623-8C8A88929CA5}" type="presOf" srcId="{6AB2D992-08F6-42BE-AF4A-8A0E4441BDC3}" destId="{6C53F318-AA4B-443C-8BFF-41CBD39B72DF}" srcOrd="0" destOrd="0" presId="urn:microsoft.com/office/officeart/2005/8/layout/process1"/>
    <dgm:cxn modelId="{8C2B1711-B61D-47F6-887E-34A4225D1737}" type="presParOf" srcId="{268FDD83-63B9-49EA-B3DB-4EBF0EC8C43F}" destId="{6C53F318-AA4B-443C-8BFF-41CBD39B72DF}" srcOrd="0" destOrd="0" presId="urn:microsoft.com/office/officeart/2005/8/layout/process1"/>
    <dgm:cxn modelId="{DEBD9A1B-0FD6-4DBD-92EC-A120B2B552DD}" type="presParOf" srcId="{268FDD83-63B9-49EA-B3DB-4EBF0EC8C43F}" destId="{47D56AB6-D44C-4A60-8C72-607194C1C96D}" srcOrd="1" destOrd="0" presId="urn:microsoft.com/office/officeart/2005/8/layout/process1"/>
    <dgm:cxn modelId="{13B65055-53B1-40CF-AB82-A00F464F3196}" type="presParOf" srcId="{47D56AB6-D44C-4A60-8C72-607194C1C96D}" destId="{A77B18F8-4B63-4AAB-8FDE-56084759FDD0}" srcOrd="0" destOrd="0" presId="urn:microsoft.com/office/officeart/2005/8/layout/process1"/>
    <dgm:cxn modelId="{383F821B-07CC-4AF0-A44D-76EB14016EF0}" type="presParOf" srcId="{268FDD83-63B9-49EA-B3DB-4EBF0EC8C43F}" destId="{904C7B19-CD4C-4289-84F8-0EEB7027864D}" srcOrd="2" destOrd="0" presId="urn:microsoft.com/office/officeart/2005/8/layout/process1"/>
    <dgm:cxn modelId="{8B02A240-2A14-4CA6-8957-36290A5805B3}" type="presParOf" srcId="{268FDD83-63B9-49EA-B3DB-4EBF0EC8C43F}" destId="{6AA70F94-68FE-498B-86F7-BCB7D556484B}" srcOrd="3" destOrd="0" presId="urn:microsoft.com/office/officeart/2005/8/layout/process1"/>
    <dgm:cxn modelId="{BBC3D5C2-3A4A-4BF1-9BCD-9E54B8BE12DC}" type="presParOf" srcId="{6AA70F94-68FE-498B-86F7-BCB7D556484B}" destId="{D2A688D2-DA3F-4ED5-81BD-926CE4DED797}" srcOrd="0" destOrd="0" presId="urn:microsoft.com/office/officeart/2005/8/layout/process1"/>
    <dgm:cxn modelId="{2C6A637C-DD72-4D7B-AC2A-D26A153078E2}" type="presParOf" srcId="{268FDD83-63B9-49EA-B3DB-4EBF0EC8C43F}" destId="{4AE30113-5A7F-4B52-9A3F-C4A7AD2643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F318-AA4B-443C-8BFF-41CBD39B72DF}">
      <dsp:nvSpPr>
        <dsp:cNvPr id="0" name=""/>
        <dsp:cNvSpPr/>
      </dsp:nvSpPr>
      <dsp:spPr>
        <a:xfrm>
          <a:off x="799" y="876101"/>
          <a:ext cx="1672755" cy="23967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/>
            <a:t>النقاط الفنية و </a:t>
          </a:r>
          <a:r>
            <a:rPr lang="ar-BH" sz="2400" b="1" kern="1200" dirty="0" smtClean="0"/>
            <a:t>معلومات وقانون </a:t>
          </a:r>
          <a:endParaRPr lang="en-US" sz="2400" b="1" kern="1200" dirty="0"/>
        </a:p>
      </dsp:txBody>
      <dsp:txXfrm>
        <a:off x="49792" y="925094"/>
        <a:ext cx="1574769" cy="2298729"/>
      </dsp:txXfrm>
    </dsp:sp>
    <dsp:sp modelId="{47D56AB6-D44C-4A60-8C72-607194C1C96D}">
      <dsp:nvSpPr>
        <dsp:cNvPr id="0" name=""/>
        <dsp:cNvSpPr/>
      </dsp:nvSpPr>
      <dsp:spPr>
        <a:xfrm>
          <a:off x="1828616" y="1882181"/>
          <a:ext cx="328733" cy="384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828616" y="1959092"/>
        <a:ext cx="230113" cy="230733"/>
      </dsp:txXfrm>
    </dsp:sp>
    <dsp:sp modelId="{904C7B19-CD4C-4289-84F8-0EEB7027864D}">
      <dsp:nvSpPr>
        <dsp:cNvPr id="0" name=""/>
        <dsp:cNvSpPr/>
      </dsp:nvSpPr>
      <dsp:spPr>
        <a:xfrm>
          <a:off x="2293805" y="874537"/>
          <a:ext cx="1675995" cy="23998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800" b="1" kern="1200" dirty="0"/>
            <a:t>فيديو</a:t>
          </a:r>
          <a:r>
            <a:rPr lang="ar-BH" sz="3200" b="1" kern="1200" dirty="0"/>
            <a:t> </a:t>
          </a:r>
          <a:r>
            <a:rPr lang="ar-BH" sz="2800" b="1" kern="1200" dirty="0"/>
            <a:t>تعليمي</a:t>
          </a:r>
          <a:endParaRPr lang="en-US" sz="3200" b="1" kern="1200" dirty="0"/>
        </a:p>
      </dsp:txBody>
      <dsp:txXfrm>
        <a:off x="2342893" y="923625"/>
        <a:ext cx="1577819" cy="2301668"/>
      </dsp:txXfrm>
    </dsp:sp>
    <dsp:sp modelId="{6AA70F94-68FE-498B-86F7-BCB7D556484B}">
      <dsp:nvSpPr>
        <dsp:cNvPr id="0" name=""/>
        <dsp:cNvSpPr/>
      </dsp:nvSpPr>
      <dsp:spPr>
        <a:xfrm>
          <a:off x="4124863" y="1882181"/>
          <a:ext cx="328733" cy="384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124863" y="1959092"/>
        <a:ext cx="230113" cy="230733"/>
      </dsp:txXfrm>
    </dsp:sp>
    <dsp:sp modelId="{4AE30113-5A7F-4B52-9A3F-C4A7AD2643B0}">
      <dsp:nvSpPr>
        <dsp:cNvPr id="0" name=""/>
        <dsp:cNvSpPr/>
      </dsp:nvSpPr>
      <dsp:spPr>
        <a:xfrm>
          <a:off x="4590052" y="865907"/>
          <a:ext cx="1722638" cy="2417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800" b="1" kern="1200" dirty="0"/>
            <a:t>التقييم الذاتي </a:t>
          </a:r>
          <a:endParaRPr lang="en-US" sz="2800" b="1" kern="1200" dirty="0"/>
        </a:p>
      </dsp:txBody>
      <dsp:txXfrm>
        <a:off x="4640506" y="916361"/>
        <a:ext cx="1621730" cy="2316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59307" y="6333347"/>
            <a:ext cx="11501670" cy="40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 userDrawn="1"/>
        </p:nvSpPr>
        <p:spPr>
          <a:xfrm>
            <a:off x="8226653" y="6333346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الأول 2021-2022م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openxmlformats.org/officeDocument/2006/relationships/diagramColors" Target="../diagrams/colors1.xml"/><Relationship Id="rId3" Type="http://schemas.microsoft.com/office/2007/relationships/media" Target="../media/media4.m4a"/><Relationship Id="rId21" Type="http://schemas.openxmlformats.org/officeDocument/2006/relationships/image" Target="../media/image7.png"/><Relationship Id="rId7" Type="http://schemas.microsoft.com/office/2007/relationships/media" Target="../media/media6.m4a"/><Relationship Id="rId12" Type="http://schemas.openxmlformats.org/officeDocument/2006/relationships/slide" Target="slide7.xml"/><Relationship Id="rId1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6" Type="http://schemas.openxmlformats.org/officeDocument/2006/relationships/diagramLayout" Target="../diagrams/layout1.xml"/><Relationship Id="rId20" Type="http://schemas.openxmlformats.org/officeDocument/2006/relationships/image" Target="../media/image6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2.wdp"/><Relationship Id="rId5" Type="http://schemas.microsoft.com/office/2007/relationships/media" Target="../media/media5.m4a"/><Relationship Id="rId15" Type="http://schemas.openxmlformats.org/officeDocument/2006/relationships/diagramData" Target="../diagrams/data1.xml"/><Relationship Id="rId10" Type="http://schemas.openxmlformats.org/officeDocument/2006/relationships/image" Target="../media/image5.png"/><Relationship Id="rId19" Type="http://schemas.microsoft.com/office/2007/relationships/diagramDrawing" Target="../diagrams/drawing1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ني .m4a">
            <a:hlinkClick r:id="" action="ppaction://media"/>
            <a:extLst>
              <a:ext uri="{FF2B5EF4-FFF2-40B4-BE49-F238E27FC236}">
                <a16:creationId xmlns:a16="http://schemas.microsoft.com/office/drawing/2014/main" id="{D47C417C-BAD4-F041-88B9-42008EA6D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891" y="5453622"/>
            <a:ext cx="694026" cy="694026"/>
          </a:xfrm>
          <a:prstGeom prst="rect">
            <a:avLst/>
          </a:prstGeom>
        </p:spPr>
      </p:pic>
      <p:pic>
        <p:nvPicPr>
          <p:cNvPr id="3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7ACEBCF1-31FC-7249-AE1A-648CA3D811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069" y="5453622"/>
            <a:ext cx="694026" cy="6940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2042989"/>
            <a:ext cx="12192000" cy="2677656"/>
            <a:chOff x="0" y="2167569"/>
            <a:chExt cx="12192000" cy="2677656"/>
          </a:xfrm>
        </p:grpSpPr>
        <p:sp>
          <p:nvSpPr>
            <p:cNvPr id="5" name="TextBox 4"/>
            <p:cNvSpPr txBox="1"/>
            <p:nvPr/>
          </p:nvSpPr>
          <p:spPr>
            <a:xfrm>
              <a:off x="0" y="2167569"/>
              <a:ext cx="12192000" cy="2677656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r" rtl="1"/>
              <a:r>
                <a:rPr lang="ar-BH" sz="4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</a:t>
              </a:r>
              <a:r>
                <a:rPr lang="ar-BH" sz="44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التربية الرياضية</a:t>
              </a:r>
              <a:endParaRPr lang="ar-BH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lvl="0" algn="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</a:t>
              </a:r>
              <a:r>
                <a:rPr lang="en-US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</a:t>
              </a:r>
              <a:r>
                <a:rPr lang="en-US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</a:t>
              </a:r>
            </a:p>
            <a:p>
              <a:pPr algn="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</a:t>
              </a:r>
              <a:r>
                <a:rPr lang="en-US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الفصل </a:t>
              </a:r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الأولى</a:t>
              </a:r>
            </a:p>
            <a:p>
              <a:pPr algn="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4-الدحرجة </a:t>
              </a:r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الخلفية المتكورة</a:t>
              </a:r>
              <a:endPara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41370" y="2181217"/>
              <a:ext cx="2591826" cy="2650360"/>
            </a:xfrm>
            <a:prstGeom prst="ellipse">
              <a:avLst/>
            </a:prstGeom>
            <a:solidFill>
              <a:srgbClr val="FEAE0E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94" y="2227386"/>
              <a:ext cx="1893378" cy="26126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3648" y="3295166"/>
              <a:ext cx="275267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ar-BH" sz="25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الحركات الأساسية والجمباز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7898B7-4017-4842-8CF9-4AF98B51146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0800000" flipV="1">
            <a:off x="9370388" y="2406004"/>
            <a:ext cx="2501057" cy="20062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2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898B7-4017-4842-8CF9-4AF98B511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20000"/>
          </a:blip>
          <a:stretch>
            <a:fillRect/>
          </a:stretch>
        </p:blipFill>
        <p:spPr>
          <a:xfrm rot="10800000" flipV="1">
            <a:off x="1373818" y="3206951"/>
            <a:ext cx="2625057" cy="19107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الايقونات لمهارة واحدة">
            <a:hlinkClick r:id="" action="ppaction://media"/>
            <a:extLst>
              <a:ext uri="{FF2B5EF4-FFF2-40B4-BE49-F238E27FC236}">
                <a16:creationId xmlns:a16="http://schemas.microsoft.com/office/drawing/2014/main" id="{BB643308-952D-4945-AFEF-A13174C20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6281" y="5554205"/>
            <a:ext cx="640130" cy="6401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00447" y="1365235"/>
            <a:ext cx="5677665" cy="1405261"/>
            <a:chOff x="12952" y="1481676"/>
            <a:chExt cx="5171775" cy="1824942"/>
          </a:xfrm>
        </p:grpSpPr>
        <p:sp>
          <p:nvSpPr>
            <p:cNvPr id="6" name="Flowchart: Alternate Process 5"/>
            <p:cNvSpPr/>
            <p:nvPr/>
          </p:nvSpPr>
          <p:spPr>
            <a:xfrm>
              <a:off x="604431" y="1550785"/>
              <a:ext cx="3989185" cy="1755833"/>
            </a:xfrm>
            <a:prstGeom prst="flowChartAlternateProcess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52" y="1481676"/>
              <a:ext cx="5171775" cy="1718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SA" sz="100" b="1" dirty="0">
                <a:cs typeface="+mj-cs"/>
              </a:endParaRPr>
            </a:p>
            <a:p>
              <a:pPr algn="ctr" rtl="1"/>
              <a:r>
                <a:rPr lang="ar-BH" sz="3600" b="1" dirty="0"/>
                <a:t> </a:t>
              </a:r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400" b="1" dirty="0"/>
                <a:t>أن يؤدي الطالب مهارة الدحرجة الخلفية المتكورة</a:t>
              </a:r>
            </a:p>
            <a:p>
              <a:pPr algn="ctr" rtl="1"/>
              <a:r>
                <a:rPr lang="ar-BH" sz="2400" b="1" dirty="0"/>
                <a:t> بصورة صحيحة.</a:t>
              </a:r>
              <a:endPara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19471" y="2094473"/>
            <a:ext cx="6313490" cy="4148919"/>
            <a:chOff x="4935770" y="2388456"/>
            <a:chExt cx="7140340" cy="3849345"/>
          </a:xfrm>
        </p:grpSpPr>
        <p:graphicFrame>
          <p:nvGraphicFramePr>
            <p:cNvPr id="9" name="Diagram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73921481"/>
                </p:ext>
              </p:extLst>
            </p:nvPr>
          </p:nvGraphicFramePr>
          <p:xfrm>
            <a:off x="4935770" y="2388456"/>
            <a:ext cx="7140340" cy="38493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pic>
          <p:nvPicPr>
            <p:cNvPr id="10" name="النقاط الفنية.m4a">
              <a:hlinkClick r:id="" action="ppaction://media"/>
              <a:extLst>
                <a:ext uri="{FF2B5EF4-FFF2-40B4-BE49-F238E27FC236}">
                  <a16:creationId xmlns:a16="http://schemas.microsoft.com/office/drawing/2014/main" id="{C8A5A36F-6C53-7843-BAEB-DF65DE803CD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4654" y="4191178"/>
              <a:ext cx="1042416" cy="727389"/>
            </a:xfrm>
            <a:prstGeom prst="rect">
              <a:avLst/>
            </a:prstGeom>
          </p:spPr>
        </p:pic>
        <p:pic>
          <p:nvPicPr>
            <p:cNvPr id="11" name="فيديو تعليمي.m4a">
              <a:hlinkClick r:id="" action="ppaction://media"/>
              <a:extLst>
                <a:ext uri="{FF2B5EF4-FFF2-40B4-BE49-F238E27FC236}">
                  <a16:creationId xmlns:a16="http://schemas.microsoft.com/office/drawing/2014/main" id="{882E96FF-CEE5-9148-9B64-97387D9C97B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021" y="4148911"/>
              <a:ext cx="1172345" cy="961683"/>
            </a:xfrm>
            <a:prstGeom prst="rect">
              <a:avLst/>
            </a:prstGeom>
          </p:spPr>
        </p:pic>
        <p:pic>
          <p:nvPicPr>
            <p:cNvPr id="12" name="التقييم الذاتي.m4a">
              <a:hlinkClick r:id="" action="ppaction://media"/>
              <a:extLst>
                <a:ext uri="{FF2B5EF4-FFF2-40B4-BE49-F238E27FC236}">
                  <a16:creationId xmlns:a16="http://schemas.microsoft.com/office/drawing/2014/main" id="{FB8F4004-52AF-B940-B6BB-D962C53C4473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1796" y="4408493"/>
              <a:ext cx="1172344" cy="96168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39198" y="167534"/>
            <a:ext cx="4084974" cy="1069150"/>
            <a:chOff x="-46633" y="308270"/>
            <a:chExt cx="4084974" cy="10691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8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5070809" y="3676701"/>
            <a:ext cx="6038210" cy="1354217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</a:t>
            </a:r>
            <a:r>
              <a:rPr lang="ar-SA" sz="2200" b="1" dirty="0">
                <a:solidFill>
                  <a:srgbClr val="FF0000"/>
                </a:solidFill>
                <a:cs typeface="+mj-cs"/>
              </a:rPr>
              <a:t>الفنية: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b="1" dirty="0">
                <a:cs typeface="+mj-cs"/>
              </a:rPr>
              <a:t> </a:t>
            </a:r>
            <a:r>
              <a:rPr lang="ar-BH" sz="2000" b="1" dirty="0">
                <a:cs typeface="+mj-cs"/>
              </a:rPr>
              <a:t>دفع الارض بكفي اليدين </a:t>
            </a:r>
            <a:r>
              <a:rPr lang="ar-BH" sz="2000" b="1" dirty="0" smtClean="0">
                <a:cs typeface="+mj-cs"/>
              </a:rPr>
              <a:t>لترفع </a:t>
            </a:r>
            <a:r>
              <a:rPr lang="ar-BH" sz="2000" b="1" dirty="0">
                <a:cs typeface="+mj-cs"/>
              </a:rPr>
              <a:t>الجسم عالياً خلفاً.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 ضم الرأس على الصدر.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 زيادة الثني في مفصل الفخذين والاستناد على الكفين</a:t>
            </a:r>
            <a:r>
              <a:rPr lang="ar-BH" sz="2000" b="1" dirty="0" smtClean="0">
                <a:cs typeface="+mj-cs"/>
              </a:rPr>
              <a:t>.</a:t>
            </a:r>
            <a:endParaRPr lang="ar-BH" sz="2000" b="1" dirty="0"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898B7-4017-4842-8CF9-4AF98B51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 rot="10800000" flipV="1">
            <a:off x="664107" y="2344990"/>
            <a:ext cx="2914252" cy="24269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8682" y="203766"/>
            <a:ext cx="4084974" cy="1069150"/>
            <a:chOff x="-46633" y="308270"/>
            <a:chExt cx="4084974" cy="10691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1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57160" y="2619768"/>
            <a:ext cx="6038210" cy="938719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400" b="1" dirty="0">
                <a:solidFill>
                  <a:srgbClr val="FF0000"/>
                </a:solidFill>
                <a:cs typeface="+mj-cs"/>
              </a:rPr>
              <a:t>معلومات وقانون اللعبة:</a:t>
            </a:r>
          </a:p>
          <a:p>
            <a:pPr algn="r" rtl="1"/>
            <a:r>
              <a:rPr lang="ar-BH" sz="2000" b="1" dirty="0">
                <a:cs typeface="+mj-cs"/>
              </a:rPr>
              <a:t>. </a:t>
            </a:r>
            <a:r>
              <a:rPr lang="ar-BH" sz="2000" b="1" dirty="0" smtClean="0">
                <a:cs typeface="+mj-cs"/>
              </a:rPr>
              <a:t>في الجمباز </a:t>
            </a:r>
            <a:r>
              <a:rPr lang="ar-BH" sz="2000" b="1" dirty="0" smtClean="0">
                <a:solidFill>
                  <a:schemeClr val="tx1"/>
                </a:solidFill>
              </a:rPr>
              <a:t>تحدد </a:t>
            </a:r>
            <a:r>
              <a:rPr lang="ar-BH" sz="2000" b="1" dirty="0">
                <a:solidFill>
                  <a:schemeClr val="tx1"/>
                </a:solidFill>
              </a:rPr>
              <a:t>منطقة الحركات الأرضية بمربع مساحته 12 </a:t>
            </a:r>
            <a:r>
              <a:rPr lang="en-US" sz="2000" b="1" dirty="0">
                <a:solidFill>
                  <a:schemeClr val="tx1"/>
                </a:solidFill>
              </a:rPr>
              <a:t>x</a:t>
            </a:r>
            <a:r>
              <a:rPr lang="ar-BH" sz="2000" b="1" dirty="0">
                <a:solidFill>
                  <a:schemeClr val="tx1"/>
                </a:solidFill>
              </a:rPr>
              <a:t> 12 متر مربع.</a:t>
            </a:r>
          </a:p>
          <a:p>
            <a:pPr algn="r" rtl="1"/>
            <a:endParaRPr lang="ar-BH" sz="11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6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الدحرجة الخلفية المتكورة.mp4" descr="الدحرجة الخلفية المتكورة.mp4">
            <a:hlinkClick r:id="" action="ppaction://media"/>
            <a:extLst>
              <a:ext uri="{FF2B5EF4-FFF2-40B4-BE49-F238E27FC236}">
                <a16:creationId xmlns:a16="http://schemas.microsoft.com/office/drawing/2014/main" id="{D35500BF-CB48-814D-85EF-89B7C30FE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5101" y="1750516"/>
            <a:ext cx="6241798" cy="3534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0" y="101565"/>
            <a:ext cx="4084974" cy="1069150"/>
            <a:chOff x="-46633" y="308270"/>
            <a:chExt cx="4084974" cy="10691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0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92331" y="620637"/>
                <a:ext cx="10319641" cy="560711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bliqueBottomLeft"/>
                  <a:lightRig rig="threePt" dir="t"/>
                </a:scene3d>
              </a:bodyPr>
              <a:lstStyle/>
              <a:p>
                <a:pPr algn="just" rtl="1"/>
                <a:endParaRPr lang="ar-BH" sz="1600" b="1" dirty="0">
                  <a:ln w="0"/>
                  <a:solidFill>
                    <a:srgbClr val="FF0000"/>
                  </a:solidFill>
                  <a:cs typeface="+mj-cs"/>
                </a:endParaRPr>
              </a:p>
              <a:p>
                <a:pPr algn="just" rtl="1"/>
                <a:endParaRPr lang="ar-BH" sz="1600" b="1" dirty="0">
                  <a:ln w="0"/>
                  <a:solidFill>
                    <a:srgbClr val="FF0000"/>
                  </a:solidFill>
                  <a:cs typeface="+mj-cs"/>
                </a:endParaRPr>
              </a:p>
              <a:p>
                <a:pPr algn="just" rtl="1"/>
                <a:endParaRPr lang="ar-SA" sz="1600" b="1" dirty="0">
                  <a:ln w="0"/>
                  <a:solidFill>
                    <a:srgbClr val="FF0000"/>
                  </a:solidFill>
                  <a:cs typeface="+mj-cs"/>
                </a:endParaRPr>
              </a:p>
              <a:p>
                <a:pPr marL="571500" indent="-571500" algn="just" rtl="1">
                  <a:buFont typeface="Wingdings" panose="05000000000000000000" pitchFamily="2" charset="2"/>
                  <a:buChar char="q"/>
                </a:pPr>
                <a:r>
                  <a:rPr lang="ar-BH" sz="3600" b="1" dirty="0">
                    <a:ln w="0"/>
                    <a:solidFill>
                      <a:srgbClr val="FF0000"/>
                    </a:solidFill>
                  </a:rPr>
                  <a:t>ضع علامه</a:t>
                </a:r>
                <a14:m>
                  <m:oMath xmlns:m="http://schemas.openxmlformats.org/officeDocument/2006/math">
                    <m:r>
                      <a:rPr lang="ar-BH" sz="3600" b="1" i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ar-BH" sz="3600" b="1" i="1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:</m:t>
                    </m:r>
                    <m:r>
                      <a:rPr lang="ar-BH" sz="3600" b="1" i="1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و</m:t>
                    </m:r>
                    <m:r>
                      <a:rPr lang="ar-BH" sz="3600" b="1" i="1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ar-BH" sz="3600" b="1" i="1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أ</m:t>
                    </m:r>
                    <m:r>
                      <a:rPr lang="ar-SA" sz="36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</m:t>
                    </m:r>
                  </m:oMath>
                </a14:m>
                <a:endParaRPr lang="ar-SA" sz="3600" b="1" dirty="0">
                  <a:ln w="0"/>
                  <a:solidFill>
                    <a:srgbClr val="FF0000"/>
                  </a:solidFill>
                </a:endParaRPr>
              </a:p>
              <a:p>
                <a:pPr marL="685800" indent="-685800" algn="just" rtl="1">
                  <a:buFont typeface="Arial" panose="020B0604020202020204" pitchFamily="34" charset="0"/>
                  <a:buChar char="•"/>
                </a:pPr>
                <a:endParaRPr lang="ar-BH" sz="3600" b="1" dirty="0">
                  <a:ln w="0"/>
                  <a:solidFill>
                    <a:schemeClr val="tx1"/>
                  </a:solidFill>
                  <a:cs typeface="+mj-cs"/>
                </a:endParaRPr>
              </a:p>
              <a:p>
                <a:pPr algn="just" rtl="1"/>
                <a:r>
                  <a:rPr lang="ar-BH" sz="2800" b="1" dirty="0">
                    <a:ln w="0"/>
                    <a:cs typeface="+mj-cs"/>
                  </a:rPr>
                  <a:t>1- في الدحرجة الخلفية المتكورة يضم الرأس على الصدر. (          )</a:t>
                </a:r>
              </a:p>
              <a:p>
                <a:pPr algn="just" rtl="1"/>
                <a:endParaRPr lang="ar-BH" sz="2800" b="1" dirty="0">
                  <a:ln w="0"/>
                  <a:cs typeface="+mj-cs"/>
                </a:endParaRPr>
              </a:p>
              <a:p>
                <a:pPr algn="just" rtl="1"/>
                <a:r>
                  <a:rPr lang="ar-BH" sz="2800" b="1" dirty="0">
                    <a:ln w="0"/>
                    <a:cs typeface="+mj-cs"/>
                  </a:rPr>
                  <a:t>2- </a:t>
                </a:r>
                <a:r>
                  <a:rPr lang="ar-BH" sz="2800" b="1" dirty="0">
                    <a:ln w="0"/>
                  </a:rPr>
                  <a:t>عند تأدية المهارة </a:t>
                </a:r>
                <a:r>
                  <a:rPr lang="ar-BH" sz="2800" b="1" dirty="0">
                    <a:ln w="0"/>
                    <a:cs typeface="+mj-cs"/>
                  </a:rPr>
                  <a:t>تدفع الارض بأصابع اليدين ليرفع الجسم عاليا خلفا. (              )</a:t>
                </a:r>
              </a:p>
              <a:p>
                <a:pPr algn="just" rtl="1"/>
                <a:endParaRPr lang="ar-BH" sz="2800" b="1" dirty="0">
                  <a:ln w="0"/>
                  <a:cs typeface="+mj-cs"/>
                </a:endParaRPr>
              </a:p>
              <a:p>
                <a:pPr algn="just" rtl="1"/>
                <a:r>
                  <a:rPr lang="ar-BH" sz="2800" b="1" dirty="0">
                    <a:ln w="0"/>
                    <a:cs typeface="+mj-cs"/>
                  </a:rPr>
                  <a:t>3- </a:t>
                </a:r>
                <a:r>
                  <a:rPr lang="ar-BH" sz="2800" b="1" dirty="0"/>
                  <a:t>في الجمباز تحدد منطقة الحركات الأرضية بمربع مساحته 6 </a:t>
                </a:r>
                <a:r>
                  <a:rPr lang="en-US" sz="2800" b="1" dirty="0"/>
                  <a:t>x</a:t>
                </a:r>
                <a:r>
                  <a:rPr lang="ar-BH" sz="2800" b="1" dirty="0"/>
                  <a:t> 6 متر مربع</a:t>
                </a:r>
                <a:r>
                  <a:rPr lang="ar-BH" sz="3200" b="1" dirty="0"/>
                  <a:t>.</a:t>
                </a:r>
                <a:r>
                  <a:rPr lang="ar-BH" sz="2800" b="1" dirty="0">
                    <a:ln w="0"/>
                  </a:rPr>
                  <a:t> </a:t>
                </a:r>
                <a:r>
                  <a:rPr lang="ar-BH" sz="2800" b="1" dirty="0" smtClean="0">
                    <a:ln w="0"/>
                    <a:cs typeface="+mj-cs"/>
                  </a:rPr>
                  <a:t>(         </a:t>
                </a:r>
                <a:r>
                  <a:rPr lang="ar-BH" sz="2800" b="1" dirty="0">
                    <a:ln w="0"/>
                    <a:cs typeface="+mj-cs"/>
                  </a:rPr>
                  <a:t>)</a:t>
                </a:r>
                <a:endParaRPr lang="ar-BH" sz="2800" b="1" dirty="0"/>
              </a:p>
              <a:p>
                <a:pPr algn="r" rtl="1"/>
                <a:r>
                  <a:rPr lang="ar-BH" sz="2800" b="1" dirty="0">
                    <a:solidFill>
                      <a:prstClr val="black"/>
                    </a:solidFill>
                  </a:rPr>
                  <a:t>  </a:t>
                </a:r>
                <a:endParaRPr lang="ar-BH" sz="1400" b="1" dirty="0">
                  <a:ln w="0"/>
                </a:endParaRPr>
              </a:p>
              <a:p>
                <a:pPr lvl="0" algn="r" rtl="1"/>
                <a:r>
                  <a:rPr lang="ar-BH" sz="2800" b="1" dirty="0">
                    <a:ln w="0"/>
                  </a:rPr>
                  <a:t> </a:t>
                </a:r>
              </a:p>
              <a:p>
                <a:pPr lvl="0" algn="r" rtl="1"/>
                <a:endParaRPr lang="ar-BH" sz="28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1" y="620637"/>
                <a:ext cx="10319641" cy="5607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71289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</a:t>
            </a:r>
            <a:r>
              <a:rPr lang="ar-SA" sz="4800" b="1" dirty="0">
                <a:ln w="0"/>
              </a:rPr>
              <a:t>لتقييم الذاتي</a:t>
            </a:r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682" y="138451"/>
            <a:ext cx="4084974" cy="1069150"/>
            <a:chOff x="-46633" y="308270"/>
            <a:chExt cx="4084974" cy="10691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321661" y="1079917"/>
            <a:ext cx="11419760" cy="23544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endParaRPr lang="ar-SA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ctr" rtl="1"/>
            <a:endParaRPr lang="ar-SA" sz="300" b="1" dirty="0">
              <a:ln w="0"/>
              <a:solidFill>
                <a:srgbClr val="FF0000"/>
              </a:solidFill>
              <a:cs typeface="+mj-cs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endParaRPr lang="ar-BH" dirty="0">
              <a:ln w="0"/>
              <a:solidFill>
                <a:srgbClr val="FF0000"/>
              </a:solidFill>
            </a:endParaRPr>
          </a:p>
          <a:p>
            <a:pPr algn="r" rtl="1"/>
            <a:endParaRPr lang="ar-BH" b="1" dirty="0">
              <a:solidFill>
                <a:prstClr val="black"/>
              </a:solidFill>
            </a:endParaRPr>
          </a:p>
          <a:p>
            <a:pPr algn="r" rtl="1"/>
            <a:endParaRPr lang="ar-BH" sz="3600" dirty="0">
              <a:ln w="0"/>
              <a:effectLst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572" y="248920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High Five Friends Sticker by Rylsee for iOS &amp; Android | GIP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84" y="2168843"/>
            <a:ext cx="1518192" cy="15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659C02-6909-43C6-A803-011D463D34CD}"/>
              </a:ext>
            </a:extLst>
          </p:cNvPr>
          <p:cNvSpPr/>
          <p:nvPr/>
        </p:nvSpPr>
        <p:spPr>
          <a:xfrm>
            <a:off x="358336" y="1524000"/>
            <a:ext cx="113657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5A6CBC-C31D-4818-9E11-FA5AEB073725}"/>
                  </a:ext>
                </a:extLst>
              </p:cNvPr>
              <p:cNvSpPr/>
              <p:nvPr/>
            </p:nvSpPr>
            <p:spPr>
              <a:xfrm>
                <a:off x="559558" y="1524000"/>
                <a:ext cx="11178572" cy="3421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 rtl="1">
                  <a:buFont typeface="Wingdings" panose="05000000000000000000" pitchFamily="2" charset="2"/>
                  <a:buChar char="q"/>
                </a:pPr>
                <a:r>
                  <a:rPr lang="ar-BH" sz="4000" b="1" dirty="0" smtClean="0">
                    <a:ln w="0"/>
                    <a:solidFill>
                      <a:srgbClr val="FF0000"/>
                    </a:solidFill>
                  </a:rPr>
                  <a:t>ضع علامه</a:t>
                </a:r>
                <a14:m>
                  <m:oMath xmlns:m="http://schemas.openxmlformats.org/officeDocument/2006/math">
                    <m:r>
                      <a:rPr lang="ar-BH" sz="4000" b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ar-BH" sz="40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:</m:t>
                    </m:r>
                    <m:r>
                      <a:rPr lang="ar-BH" sz="40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و</m:t>
                    </m:r>
                    <m:r>
                      <a:rPr lang="ar-BH" sz="40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ar-BH" sz="40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أ</m:t>
                    </m:r>
                    <m:r>
                      <a:rPr lang="ar-SA" sz="4000" b="1" i="1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</m:t>
                    </m:r>
                  </m:oMath>
                </a14:m>
                <a:endParaRPr lang="ar-BH" sz="4000" b="1" dirty="0">
                  <a:ln w="0"/>
                  <a:solidFill>
                    <a:srgbClr val="FF0000"/>
                  </a:solidFill>
                </a:endParaRPr>
              </a:p>
              <a:p>
                <a:pPr marL="685800" indent="-685800" algn="just" rtl="1">
                  <a:buFont typeface="Arial" panose="020B0604020202020204" pitchFamily="34" charset="0"/>
                  <a:buChar char="•"/>
                </a:pPr>
                <a:endParaRPr lang="ar-BH" sz="3600" b="1" dirty="0">
                  <a:ln w="0"/>
                </a:endParaRPr>
              </a:p>
              <a:p>
                <a:pPr algn="r" rtl="1"/>
                <a:r>
                  <a:rPr lang="ar-BH" sz="2800" b="1" dirty="0">
                    <a:ln w="0"/>
                  </a:rPr>
                  <a:t> 1- </a:t>
                </a:r>
                <a:r>
                  <a:rPr lang="ar-BH" sz="2600" b="1" dirty="0">
                    <a:ln w="0"/>
                  </a:rPr>
                  <a:t>في الدحرجة الخلفية المتكورة يضم الرأس على الصدر. (</a:t>
                </a:r>
                <a14:m>
                  <m:oMath xmlns:m="http://schemas.openxmlformats.org/officeDocument/2006/math">
                    <m:r>
                      <a:rPr lang="ar-SA" sz="2600" b="1" i="1" smtClean="0">
                        <a:ln w="0"/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</m:t>
                    </m:r>
                    <m:r>
                      <a:rPr lang="ar-BH" sz="2600" b="1" i="1" smtClean="0">
                        <a:ln w="0"/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</m:oMath>
                </a14:m>
                <a:r>
                  <a:rPr lang="ar-BH" sz="2600" b="1" dirty="0">
                    <a:ln w="0"/>
                  </a:rPr>
                  <a:t>   )</a:t>
                </a:r>
              </a:p>
              <a:p>
                <a:pPr algn="just" rtl="1"/>
                <a:endParaRPr lang="ar-BH" sz="2600" b="1" dirty="0">
                  <a:ln w="0"/>
                </a:endParaRPr>
              </a:p>
              <a:p>
                <a:pPr algn="just" rtl="1"/>
                <a:r>
                  <a:rPr lang="ar-BH" sz="2600" b="1" dirty="0">
                    <a:ln w="0"/>
                  </a:rPr>
                  <a:t>  2-  عند تأدية المهارة يدفع الارض </a:t>
                </a:r>
                <a:r>
                  <a:rPr lang="ar-BH" sz="2600" b="1" u="sng" dirty="0">
                    <a:ln w="0"/>
                    <a:solidFill>
                      <a:schemeClr val="accent1">
                        <a:lumMod val="50000"/>
                      </a:schemeClr>
                    </a:solidFill>
                  </a:rPr>
                  <a:t>بأصابع اليدين </a:t>
                </a:r>
                <a:r>
                  <a:rPr lang="ar-BH" sz="2600" b="1" dirty="0">
                    <a:ln w="0"/>
                  </a:rPr>
                  <a:t>ليرفع الجسم عاليا خلفا. (</a:t>
                </a:r>
                <a14:m>
                  <m:oMath xmlns:m="http://schemas.openxmlformats.org/officeDocument/2006/math">
                    <m:r>
                      <a:rPr lang="ar-BH" sz="2600" b="1" i="1" smtClean="0">
                        <a:ln w="0"/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 </m:t>
                    </m:r>
                  </m:oMath>
                </a14:m>
                <a:r>
                  <a:rPr lang="ar-BH" sz="2600" b="1" dirty="0">
                    <a:ln w="0"/>
                  </a:rPr>
                  <a:t> )</a:t>
                </a:r>
              </a:p>
              <a:p>
                <a:pPr algn="just" rtl="1"/>
                <a:endParaRPr lang="ar-BH" sz="2600" b="1" dirty="0">
                  <a:ln w="0"/>
                </a:endParaRPr>
              </a:p>
              <a:p>
                <a:pPr algn="just" rtl="1"/>
                <a:r>
                  <a:rPr lang="ar-BH" sz="2600" b="1" dirty="0">
                    <a:ln w="0"/>
                  </a:rPr>
                  <a:t>  3- </a:t>
                </a:r>
                <a:r>
                  <a:rPr lang="ar-BH" sz="2600" b="1" dirty="0"/>
                  <a:t>في الجمباز تحدد منطقة الحركات الأرضية بمربع مساحته </a:t>
                </a:r>
                <a:r>
                  <a:rPr lang="ar-BH" sz="2600" b="1" dirty="0" smtClean="0"/>
                  <a:t>6 </a:t>
                </a:r>
                <a:r>
                  <a:rPr lang="en-US" sz="2600" b="1" dirty="0"/>
                  <a:t>x</a:t>
                </a:r>
                <a:r>
                  <a:rPr lang="ar-BH" sz="2600" b="1" dirty="0"/>
                  <a:t> </a:t>
                </a:r>
                <a:r>
                  <a:rPr lang="ar-BH" sz="2600" b="1" dirty="0" smtClean="0"/>
                  <a:t>6 </a:t>
                </a:r>
                <a:r>
                  <a:rPr lang="ar-BH" sz="2600" b="1" dirty="0"/>
                  <a:t>متر مربع</a:t>
                </a:r>
                <a:r>
                  <a:rPr lang="ar-BH" sz="2800" b="1" dirty="0" smtClean="0"/>
                  <a:t>.</a:t>
                </a:r>
                <a:r>
                  <a:rPr lang="ar-BH" sz="2600" b="1" dirty="0" smtClean="0">
                    <a:ln w="0"/>
                  </a:rPr>
                  <a:t> </a:t>
                </a:r>
                <a:r>
                  <a:rPr lang="ar-BH" sz="2600" b="1" dirty="0">
                    <a:ln w="0"/>
                  </a:rPr>
                  <a:t>(</a:t>
                </a:r>
                <a14:m>
                  <m:oMath xmlns:m="http://schemas.openxmlformats.org/officeDocument/2006/math">
                    <m:r>
                      <a:rPr lang="ar-BH" sz="2600" b="1" i="1">
                        <a:ln w="0"/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</m:t>
                    </m:r>
                    <m:r>
                      <a:rPr lang="ar-BH" sz="2600" b="1" i="1" smtClean="0">
                        <a:ln w="0"/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</m:oMath>
                </a14:m>
                <a:r>
                  <a:rPr lang="ar-BH" sz="2600" b="1" dirty="0" smtClean="0">
                    <a:ln w="0"/>
                  </a:rPr>
                  <a:t>  )       </a:t>
                </a:r>
                <a:endParaRPr lang="ar-SA" sz="2600" b="1" dirty="0">
                  <a:ln w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5A6CBC-C31D-4818-9E11-FA5AEB073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558" y="1524000"/>
                <a:ext cx="11178572" cy="3421899"/>
              </a:xfrm>
              <a:prstGeom prst="rect">
                <a:avLst/>
              </a:prstGeom>
              <a:blipFill>
                <a:blip r:embed="rId8"/>
                <a:stretch>
                  <a:fillRect t="-2139" r="-1799" b="-4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8682" y="138451"/>
            <a:ext cx="4084974" cy="1069150"/>
            <a:chOff x="-46633" y="308270"/>
            <a:chExt cx="4084974" cy="10691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89" y="1744729"/>
            <a:ext cx="6324359" cy="395601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9967" y="1654024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</a:t>
            </a:r>
            <a:r>
              <a:rPr lang="ar-BH" sz="4800" b="1" dirty="0" smtClean="0"/>
              <a:t>انهيت </a:t>
            </a:r>
            <a:r>
              <a:rPr lang="ar-BH" sz="4800" b="1" dirty="0"/>
              <a:t>الدرس بنجاح</a:t>
            </a:r>
            <a:endParaRPr lang="en-US" sz="4800" b="1" dirty="0"/>
          </a:p>
        </p:txBody>
      </p:sp>
      <p:pic>
        <p:nvPicPr>
          <p:cNvPr id="6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79C9F7CE-5CFA-0C4C-9CAB-60BBC0BB3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624" y="5288066"/>
            <a:ext cx="668507" cy="6685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682" y="203766"/>
            <a:ext cx="4084974" cy="1069150"/>
            <a:chOff x="-46633" y="308270"/>
            <a:chExt cx="4084974" cy="10691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084974" cy="1069150"/>
              <a:chOff x="136154" y="244384"/>
              <a:chExt cx="3119994" cy="8262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892173" cy="826295"/>
                <a:chOff x="363975" y="254894"/>
                <a:chExt cx="2892173" cy="826295"/>
              </a:xfrm>
            </p:grpSpPr>
            <p:sp>
              <p:nvSpPr>
                <p:cNvPr id="13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56951" y="258809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الدحرجة الخلفية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104782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4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4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Sakkal Majalla"/>
      </a:majorFont>
      <a:minorFont>
        <a:latin typeface="Calibri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1828</TotalTime>
  <Words>278</Words>
  <Application>Microsoft Office PowerPoint</Application>
  <PresentationFormat>Widescreen</PresentationFormat>
  <Paragraphs>79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Sakkal Majalla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Muneera  saleh musaifer</cp:lastModifiedBy>
  <cp:revision>135</cp:revision>
  <dcterms:created xsi:type="dcterms:W3CDTF">2020-03-04T10:47:58Z</dcterms:created>
  <dcterms:modified xsi:type="dcterms:W3CDTF">2021-09-14T05:00:13Z</dcterms:modified>
</cp:coreProperties>
</file>