
<file path=[Content_Types].xml><?xml version="1.0" encoding="utf-8"?>
<Types xmlns="http://schemas.openxmlformats.org/package/2006/content-types">
  <Default Extension="png" ContentType="image/png"/>
  <Default Extension="jfif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76" r:id="rId4"/>
    <p:sldId id="275" r:id="rId5"/>
    <p:sldId id="278" r:id="rId6"/>
    <p:sldId id="277" r:id="rId7"/>
    <p:sldId id="27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  <a:srgbClr val="512373"/>
    <a:srgbClr val="D44A57"/>
    <a:srgbClr val="49EB87"/>
    <a:srgbClr val="8F45C7"/>
    <a:srgbClr val="CCFF33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19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47CB-E848-491A-B945-52673293C540}" type="doc">
      <dgm:prSet loTypeId="urn:microsoft.com/office/officeart/2005/8/layout/process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B2D992-08F6-42BE-AF4A-8A0E4441BDC3}">
      <dgm:prSet phldrT="[Text]" custT="1"/>
      <dgm:spPr/>
      <dgm:t>
        <a:bodyPr anchor="t" anchorCtr="0"/>
        <a:lstStyle/>
        <a:p>
          <a:pPr algn="ctr"/>
          <a:r>
            <a:rPr lang="ar-BH" sz="2400" b="1" dirty="0" smtClean="0">
              <a:solidFill>
                <a:schemeClr val="bg1"/>
              </a:solidFill>
            </a:rPr>
            <a:t>معلومات وقانون اللعبة والنقاط الفنية</a:t>
          </a:r>
          <a:endParaRPr lang="en-US" sz="2400" b="1" dirty="0">
            <a:solidFill>
              <a:schemeClr val="bg1"/>
            </a:solidFill>
          </a:endParaRPr>
        </a:p>
      </dgm:t>
      <dgm:extLst/>
    </dgm:pt>
    <dgm:pt modelId="{7DD25EFF-FDB8-408B-996A-2C54F9AD2A20}" type="parTrans" cxnId="{0AF6BA9C-E394-4E7A-8561-7BEE5C6845AC}">
      <dgm:prSet/>
      <dgm:spPr/>
      <dgm:t>
        <a:bodyPr/>
        <a:lstStyle/>
        <a:p>
          <a:endParaRPr lang="en-US"/>
        </a:p>
      </dgm:t>
    </dgm:pt>
    <dgm:pt modelId="{CCCAC071-8B0B-46EF-986E-E8E85F3A7EB6}" type="sibTrans" cxnId="{0AF6BA9C-E394-4E7A-8561-7BEE5C6845AC}">
      <dgm:prSet/>
      <dgm:spPr/>
      <dgm:t>
        <a:bodyPr/>
        <a:lstStyle/>
        <a:p>
          <a:endParaRPr lang="en-US"/>
        </a:p>
      </dgm:t>
    </dgm:pt>
    <dgm:pt modelId="{48098F04-3055-4662-AD0D-C08BF4685395}">
      <dgm:prSet phldrT="[Text]" custT="1"/>
      <dgm:spPr/>
      <dgm:t>
        <a:bodyPr anchor="t" anchorCtr="0"/>
        <a:lstStyle/>
        <a:p>
          <a:pPr algn="ctr"/>
          <a:r>
            <a:rPr lang="ar-BH" sz="3200" b="1" dirty="0"/>
            <a:t>فيديو تعليمي</a:t>
          </a:r>
          <a:endParaRPr lang="en-US" sz="3200" b="1" dirty="0"/>
        </a:p>
      </dgm:t>
      <dgm:extLst/>
    </dgm:pt>
    <dgm:pt modelId="{936896AB-5469-4174-8AD0-A828853FD9D2}" type="parTrans" cxnId="{230CC0BB-50DB-4FA3-B5F1-FA3A604C5C95}">
      <dgm:prSet/>
      <dgm:spPr/>
      <dgm:t>
        <a:bodyPr/>
        <a:lstStyle/>
        <a:p>
          <a:endParaRPr lang="en-US"/>
        </a:p>
      </dgm:t>
    </dgm:pt>
    <dgm:pt modelId="{FE409CAC-4D59-46D6-A1D0-353A3D5B662E}" type="sibTrans" cxnId="{230CC0BB-50DB-4FA3-B5F1-FA3A604C5C95}">
      <dgm:prSet/>
      <dgm:spPr/>
      <dgm:t>
        <a:bodyPr/>
        <a:lstStyle/>
        <a:p>
          <a:endParaRPr lang="en-US"/>
        </a:p>
      </dgm:t>
    </dgm:pt>
    <dgm:pt modelId="{038F84F6-9AF2-40A1-ADCE-BE98EB6633D0}">
      <dgm:prSet phldrT="[Text]" custT="1"/>
      <dgm:spPr/>
      <dgm:t>
        <a:bodyPr anchor="t" anchorCtr="0"/>
        <a:lstStyle/>
        <a:p>
          <a:pPr algn="ctr"/>
          <a:r>
            <a:rPr lang="ar-BH" sz="2800" b="1" dirty="0"/>
            <a:t>التقييم الذاتي </a:t>
          </a:r>
          <a:endParaRPr lang="en-US" sz="2800" b="1" dirty="0"/>
        </a:p>
      </dgm:t>
      <dgm:extLst/>
    </dgm:pt>
    <dgm:pt modelId="{EC5ED465-77C5-45F9-ABD4-F1E97D57E456}" type="parTrans" cxnId="{039503C6-5740-46CD-A3F8-DEDADC9B2457}">
      <dgm:prSet/>
      <dgm:spPr/>
      <dgm:t>
        <a:bodyPr/>
        <a:lstStyle/>
        <a:p>
          <a:endParaRPr lang="en-US"/>
        </a:p>
      </dgm:t>
    </dgm:pt>
    <dgm:pt modelId="{F0B9458B-44DD-450C-BAE5-E4313596D567}" type="sibTrans" cxnId="{039503C6-5740-46CD-A3F8-DEDADC9B2457}">
      <dgm:prSet/>
      <dgm:spPr/>
      <dgm:t>
        <a:bodyPr/>
        <a:lstStyle/>
        <a:p>
          <a:endParaRPr lang="en-US"/>
        </a:p>
      </dgm:t>
    </dgm:pt>
    <dgm:pt modelId="{268FDD83-63B9-49EA-B3DB-4EBF0EC8C43F}" type="pres">
      <dgm:prSet presAssocID="{E8A347CB-E848-491A-B945-52673293C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3F318-AA4B-443C-8BFF-41CBD39B72DF}" type="pres">
      <dgm:prSet presAssocID="{6AB2D992-08F6-42BE-AF4A-8A0E4441BDC3}" presName="node" presStyleLbl="node1" presStyleIdx="0" presStyleCnt="3" custScaleX="107876" custScaleY="175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6AB6-D44C-4A60-8C72-607194C1C96D}" type="pres">
      <dgm:prSet presAssocID="{CCCAC071-8B0B-46EF-986E-E8E85F3A7E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77B18F8-4B63-4AAB-8FDE-56084759FDD0}" type="pres">
      <dgm:prSet presAssocID="{CCCAC071-8B0B-46EF-986E-E8E85F3A7E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04C7B19-CD4C-4289-84F8-0EEB7027864D}" type="pres">
      <dgm:prSet presAssocID="{48098F04-3055-4662-AD0D-C08BF4685395}" presName="node" presStyleLbl="node1" presStyleIdx="1" presStyleCnt="3" custScaleX="108085" custScaleY="175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0F94-68FE-498B-86F7-BCB7D556484B}" type="pres">
      <dgm:prSet presAssocID="{FE409CAC-4D59-46D6-A1D0-353A3D5B66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2A688D2-DA3F-4ED5-81BD-926CE4DED797}" type="pres">
      <dgm:prSet presAssocID="{FE409CAC-4D59-46D6-A1D0-353A3D5B66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AE30113-5A7F-4B52-9A3F-C4A7AD2643B0}" type="pres">
      <dgm:prSet presAssocID="{038F84F6-9AF2-40A1-ADCE-BE98EB6633D0}" presName="node" presStyleLbl="node1" presStyleIdx="2" presStyleCnt="3" custScaleX="111093" custScaleY="176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6BA9C-E394-4E7A-8561-7BEE5C6845AC}" srcId="{E8A347CB-E848-491A-B945-52673293C540}" destId="{6AB2D992-08F6-42BE-AF4A-8A0E4441BDC3}" srcOrd="0" destOrd="0" parTransId="{7DD25EFF-FDB8-408B-996A-2C54F9AD2A20}" sibTransId="{CCCAC071-8B0B-46EF-986E-E8E85F3A7EB6}"/>
    <dgm:cxn modelId="{230CC0BB-50DB-4FA3-B5F1-FA3A604C5C95}" srcId="{E8A347CB-E848-491A-B945-52673293C540}" destId="{48098F04-3055-4662-AD0D-C08BF4685395}" srcOrd="1" destOrd="0" parTransId="{936896AB-5469-4174-8AD0-A828853FD9D2}" sibTransId="{FE409CAC-4D59-46D6-A1D0-353A3D5B662E}"/>
    <dgm:cxn modelId="{0E867E07-3454-4243-98F7-7E6FC22599F5}" type="presOf" srcId="{48098F04-3055-4662-AD0D-C08BF4685395}" destId="{904C7B19-CD4C-4289-84F8-0EEB7027864D}" srcOrd="0" destOrd="0" presId="urn:microsoft.com/office/officeart/2005/8/layout/process1"/>
    <dgm:cxn modelId="{91C55C34-8632-49C1-98AF-18A8B66136A5}" type="presOf" srcId="{CCCAC071-8B0B-46EF-986E-E8E85F3A7EB6}" destId="{A77B18F8-4B63-4AAB-8FDE-56084759FDD0}" srcOrd="1" destOrd="0" presId="urn:microsoft.com/office/officeart/2005/8/layout/process1"/>
    <dgm:cxn modelId="{A079277A-473F-4B26-A898-E7349A94C660}" type="presOf" srcId="{FE409CAC-4D59-46D6-A1D0-353A3D5B662E}" destId="{D2A688D2-DA3F-4ED5-81BD-926CE4DED797}" srcOrd="1" destOrd="0" presId="urn:microsoft.com/office/officeart/2005/8/layout/process1"/>
    <dgm:cxn modelId="{1DC33CA0-868D-4A1B-AC6E-505CEC7D6AC2}" type="presOf" srcId="{038F84F6-9AF2-40A1-ADCE-BE98EB6633D0}" destId="{4AE30113-5A7F-4B52-9A3F-C4A7AD2643B0}" srcOrd="0" destOrd="0" presId="urn:microsoft.com/office/officeart/2005/8/layout/process1"/>
    <dgm:cxn modelId="{039503C6-5740-46CD-A3F8-DEDADC9B2457}" srcId="{E8A347CB-E848-491A-B945-52673293C540}" destId="{038F84F6-9AF2-40A1-ADCE-BE98EB6633D0}" srcOrd="2" destOrd="0" parTransId="{EC5ED465-77C5-45F9-ABD4-F1E97D57E456}" sibTransId="{F0B9458B-44DD-450C-BAE5-E4313596D567}"/>
    <dgm:cxn modelId="{917C3B82-D19B-4193-97A7-6009FEFDC1C9}" type="presOf" srcId="{CCCAC071-8B0B-46EF-986E-E8E85F3A7EB6}" destId="{47D56AB6-D44C-4A60-8C72-607194C1C96D}" srcOrd="0" destOrd="0" presId="urn:microsoft.com/office/officeart/2005/8/layout/process1"/>
    <dgm:cxn modelId="{EDA20530-B07E-466B-895B-CFA33F51034C}" type="presOf" srcId="{E8A347CB-E848-491A-B945-52673293C540}" destId="{268FDD83-63B9-49EA-B3DB-4EBF0EC8C43F}" srcOrd="0" destOrd="0" presId="urn:microsoft.com/office/officeart/2005/8/layout/process1"/>
    <dgm:cxn modelId="{3C31D20B-31A8-457E-907B-12CFEA0A3668}" type="presOf" srcId="{FE409CAC-4D59-46D6-A1D0-353A3D5B662E}" destId="{6AA70F94-68FE-498B-86F7-BCB7D556484B}" srcOrd="0" destOrd="0" presId="urn:microsoft.com/office/officeart/2005/8/layout/process1"/>
    <dgm:cxn modelId="{1ABBDB70-6678-41A6-A623-8C8A88929CA5}" type="presOf" srcId="{6AB2D992-08F6-42BE-AF4A-8A0E4441BDC3}" destId="{6C53F318-AA4B-443C-8BFF-41CBD39B72DF}" srcOrd="0" destOrd="0" presId="urn:microsoft.com/office/officeart/2005/8/layout/process1"/>
    <dgm:cxn modelId="{8C2B1711-B61D-47F6-887E-34A4225D1737}" type="presParOf" srcId="{268FDD83-63B9-49EA-B3DB-4EBF0EC8C43F}" destId="{6C53F318-AA4B-443C-8BFF-41CBD39B72DF}" srcOrd="0" destOrd="0" presId="urn:microsoft.com/office/officeart/2005/8/layout/process1"/>
    <dgm:cxn modelId="{DEBD9A1B-0FD6-4DBD-92EC-A120B2B552DD}" type="presParOf" srcId="{268FDD83-63B9-49EA-B3DB-4EBF0EC8C43F}" destId="{47D56AB6-D44C-4A60-8C72-607194C1C96D}" srcOrd="1" destOrd="0" presId="urn:microsoft.com/office/officeart/2005/8/layout/process1"/>
    <dgm:cxn modelId="{13B65055-53B1-40CF-AB82-A00F464F3196}" type="presParOf" srcId="{47D56AB6-D44C-4A60-8C72-607194C1C96D}" destId="{A77B18F8-4B63-4AAB-8FDE-56084759FDD0}" srcOrd="0" destOrd="0" presId="urn:microsoft.com/office/officeart/2005/8/layout/process1"/>
    <dgm:cxn modelId="{383F821B-07CC-4AF0-A44D-76EB14016EF0}" type="presParOf" srcId="{268FDD83-63B9-49EA-B3DB-4EBF0EC8C43F}" destId="{904C7B19-CD4C-4289-84F8-0EEB7027864D}" srcOrd="2" destOrd="0" presId="urn:microsoft.com/office/officeart/2005/8/layout/process1"/>
    <dgm:cxn modelId="{8B02A240-2A14-4CA6-8957-36290A5805B3}" type="presParOf" srcId="{268FDD83-63B9-49EA-B3DB-4EBF0EC8C43F}" destId="{6AA70F94-68FE-498B-86F7-BCB7D556484B}" srcOrd="3" destOrd="0" presId="urn:microsoft.com/office/officeart/2005/8/layout/process1"/>
    <dgm:cxn modelId="{BBC3D5C2-3A4A-4BF1-9BCD-9E54B8BE12DC}" type="presParOf" srcId="{6AA70F94-68FE-498B-86F7-BCB7D556484B}" destId="{D2A688D2-DA3F-4ED5-81BD-926CE4DED797}" srcOrd="0" destOrd="0" presId="urn:microsoft.com/office/officeart/2005/8/layout/process1"/>
    <dgm:cxn modelId="{2C6A637C-DD72-4D7B-AC2A-D26A153078E2}" type="presParOf" srcId="{268FDD83-63B9-49EA-B3DB-4EBF0EC8C43F}" destId="{4AE30113-5A7F-4B52-9A3F-C4A7AD2643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F318-AA4B-443C-8BFF-41CBD39B72DF}">
      <dsp:nvSpPr>
        <dsp:cNvPr id="0" name=""/>
        <dsp:cNvSpPr/>
      </dsp:nvSpPr>
      <dsp:spPr>
        <a:xfrm>
          <a:off x="903" y="945942"/>
          <a:ext cx="1891828" cy="23645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 smtClean="0">
              <a:solidFill>
                <a:schemeClr val="bg1"/>
              </a:solidFill>
            </a:rPr>
            <a:t>معلومات وقانون اللعبة والنقاط الفنية</a:t>
          </a:r>
          <a:endParaRPr lang="en-US" sz="2400" b="1" kern="1200" dirty="0">
            <a:solidFill>
              <a:schemeClr val="bg1"/>
            </a:solidFill>
          </a:endParaRPr>
        </a:p>
      </dsp:txBody>
      <dsp:txXfrm>
        <a:off x="56313" y="1001352"/>
        <a:ext cx="1781008" cy="2253748"/>
      </dsp:txXfrm>
    </dsp:sp>
    <dsp:sp modelId="{47D56AB6-D44C-4A60-8C72-607194C1C96D}">
      <dsp:nvSpPr>
        <dsp:cNvPr id="0" name=""/>
        <dsp:cNvSpPr/>
      </dsp:nvSpPr>
      <dsp:spPr>
        <a:xfrm>
          <a:off x="2068102" y="1910767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68102" y="1997751"/>
        <a:ext cx="260250" cy="260951"/>
      </dsp:txXfrm>
    </dsp:sp>
    <dsp:sp modelId="{904C7B19-CD4C-4289-84F8-0EEB7027864D}">
      <dsp:nvSpPr>
        <dsp:cNvPr id="0" name=""/>
        <dsp:cNvSpPr/>
      </dsp:nvSpPr>
      <dsp:spPr>
        <a:xfrm>
          <a:off x="2594214" y="944399"/>
          <a:ext cx="1895493" cy="2367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200" b="1" kern="1200" dirty="0"/>
            <a:t>فيديو تعليمي</a:t>
          </a:r>
          <a:endParaRPr lang="en-US" sz="3200" b="1" kern="1200" dirty="0"/>
        </a:p>
      </dsp:txBody>
      <dsp:txXfrm>
        <a:off x="2649731" y="999916"/>
        <a:ext cx="1784459" cy="2256621"/>
      </dsp:txXfrm>
    </dsp:sp>
    <dsp:sp modelId="{6AA70F94-68FE-498B-86F7-BCB7D556484B}">
      <dsp:nvSpPr>
        <dsp:cNvPr id="0" name=""/>
        <dsp:cNvSpPr/>
      </dsp:nvSpPr>
      <dsp:spPr>
        <a:xfrm>
          <a:off x="4665079" y="1910767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665079" y="1997751"/>
        <a:ext cx="260250" cy="260951"/>
      </dsp:txXfrm>
    </dsp:sp>
    <dsp:sp modelId="{4AE30113-5A7F-4B52-9A3F-C4A7AD2643B0}">
      <dsp:nvSpPr>
        <dsp:cNvPr id="0" name=""/>
        <dsp:cNvSpPr/>
      </dsp:nvSpPr>
      <dsp:spPr>
        <a:xfrm>
          <a:off x="5191191" y="935885"/>
          <a:ext cx="1948245" cy="23846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800" b="1" kern="1200" dirty="0"/>
            <a:t>التقييم الذاتي </a:t>
          </a:r>
          <a:endParaRPr lang="en-US" sz="2800" b="1" kern="1200" dirty="0"/>
        </a:p>
      </dsp:txBody>
      <dsp:txXfrm>
        <a:off x="5248253" y="992947"/>
        <a:ext cx="1834121" cy="2270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59307" y="6333347"/>
            <a:ext cx="11501670" cy="401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 userDrawn="1"/>
        </p:nvSpPr>
        <p:spPr>
          <a:xfrm>
            <a:off x="8226653" y="6333346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الأول 2021-2022م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slide" Target="slide3.xml"/><Relationship Id="rId18" Type="http://schemas.openxmlformats.org/officeDocument/2006/relationships/diagramQuickStyle" Target="../diagrams/quickStyle1.xml"/><Relationship Id="rId3" Type="http://schemas.microsoft.com/office/2007/relationships/media" Target="../media/media4.m4a"/><Relationship Id="rId21" Type="http://schemas.openxmlformats.org/officeDocument/2006/relationships/image" Target="../media/image6.png"/><Relationship Id="rId7" Type="http://schemas.microsoft.com/office/2007/relationships/media" Target="../media/media6.m4a"/><Relationship Id="rId12" Type="http://schemas.openxmlformats.org/officeDocument/2006/relationships/slide" Target="slide7.xml"/><Relationship Id="rId1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6" Type="http://schemas.openxmlformats.org/officeDocument/2006/relationships/diagramData" Target="../diagrams/data1.xml"/><Relationship Id="rId20" Type="http://schemas.microsoft.com/office/2007/relationships/diagramDrawing" Target="../diagrams/drawing1.xml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2.wdp"/><Relationship Id="rId5" Type="http://schemas.microsoft.com/office/2007/relationships/media" Target="../media/media5.m4a"/><Relationship Id="rId15" Type="http://schemas.openxmlformats.org/officeDocument/2006/relationships/image" Target="../media/image2.png"/><Relationship Id="rId23" Type="http://schemas.openxmlformats.org/officeDocument/2006/relationships/image" Target="../media/image8.png"/><Relationship Id="rId10" Type="http://schemas.openxmlformats.org/officeDocument/2006/relationships/image" Target="../media/image5.png"/><Relationship Id="rId19" Type="http://schemas.openxmlformats.org/officeDocument/2006/relationships/diagramColors" Target="../diagrams/colors1.xml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emf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5" Type="http://schemas.openxmlformats.org/officeDocument/2006/relationships/image" Target="../media/image4.emf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slide" Target="slide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ني .m4a">
            <a:hlinkClick r:id="" action="ppaction://media"/>
            <a:extLst>
              <a:ext uri="{FF2B5EF4-FFF2-40B4-BE49-F238E27FC236}">
                <a16:creationId xmlns:a16="http://schemas.microsoft.com/office/drawing/2014/main" id="{02C0F485-B6DD-4A43-8995-48FC8655A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5487" y="5436159"/>
            <a:ext cx="678949" cy="678949"/>
          </a:xfrm>
          <a:prstGeom prst="rect">
            <a:avLst/>
          </a:prstGeom>
        </p:spPr>
      </p:pic>
      <p:pic>
        <p:nvPicPr>
          <p:cNvPr id="3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B2D6C547-73BE-614C-8660-3522625C42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691" y="5436159"/>
            <a:ext cx="678949" cy="67894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2120738"/>
            <a:ext cx="12192000" cy="2800767"/>
            <a:chOff x="0" y="2267898"/>
            <a:chExt cx="12192000" cy="2800767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2267898"/>
              <a:ext cx="12192000" cy="2800767"/>
              <a:chOff x="0" y="2267898"/>
              <a:chExt cx="12192000" cy="280076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0" y="2267898"/>
                <a:ext cx="12192000" cy="2800767"/>
              </a:xfrm>
              <a:prstGeom prst="rect">
                <a:avLst/>
              </a:prstGeom>
              <a:solidFill>
                <a:srgbClr val="FFFF99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lvl="0" algn="r" rtl="1"/>
                <a:r>
                  <a:rPr lang="ar-BH" sz="44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</a:t>
                </a:r>
                <a:r>
                  <a:rPr lang="en-US" sz="44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</a:t>
                </a:r>
                <a:r>
                  <a:rPr lang="ar-BH" sz="44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</a:t>
                </a:r>
                <a:r>
                  <a:rPr lang="ar-BH" sz="44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الرياضية</a:t>
                </a:r>
                <a:endPara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r" rtl="1"/>
                <a:r>
                  <a:rPr lang="en-US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</a:t>
                </a:r>
                <a:r>
                  <a:rPr lang="en-US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en-US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الثاني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</a:t>
                </a:r>
                <a:r>
                  <a:rPr lang="en-US" sz="40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</a:t>
                </a:r>
                <a:r>
                  <a:rPr lang="en-US" sz="40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</a:t>
                </a:r>
                <a:r>
                  <a:rPr lang="ar-BH" sz="40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2-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</a:t>
                </a:r>
                <a:r>
                  <a:rPr lang="ar-BH" sz="4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بالكرة</a:t>
                </a:r>
                <a:endParaRPr lang="en-US" sz="4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0" y="2411275"/>
                <a:ext cx="2658359" cy="2526383"/>
              </a:xfrm>
              <a:prstGeom prst="ellipse">
                <a:avLst/>
              </a:prstGeom>
              <a:solidFill>
                <a:srgbClr val="FEAE0E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47322" y="3099021"/>
                <a:ext cx="136287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ar-BH" sz="32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كرة القدم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5932">
              <a:off x="84008" y="2411328"/>
              <a:ext cx="2599525" cy="259952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8BFE6E-B166-4C22-BFA5-26C4DEC58606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9389659" y="2470245"/>
            <a:ext cx="2435061" cy="21154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2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>
            <a:hlinkClick r:id="rId13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BFE6E-B166-4C22-BFA5-26C4DEC58606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contrast="20000"/>
          </a:blip>
          <a:stretch>
            <a:fillRect/>
          </a:stretch>
        </p:blipFill>
        <p:spPr>
          <a:xfrm>
            <a:off x="1051367" y="3194402"/>
            <a:ext cx="2807601" cy="2089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91FCEE6B-C2CE-DC4E-A7E2-1B72866032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783" y="5624466"/>
            <a:ext cx="612768" cy="6127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57304" y="1508299"/>
            <a:ext cx="4875510" cy="1453265"/>
            <a:chOff x="229400" y="1422562"/>
            <a:chExt cx="4754880" cy="1755832"/>
          </a:xfrm>
        </p:grpSpPr>
        <p:sp>
          <p:nvSpPr>
            <p:cNvPr id="7" name="Flowchart: Alternate Process 6"/>
            <p:cNvSpPr/>
            <p:nvPr/>
          </p:nvSpPr>
          <p:spPr>
            <a:xfrm>
              <a:off x="604431" y="1422562"/>
              <a:ext cx="3989185" cy="1755832"/>
            </a:xfrm>
            <a:prstGeom prst="flowChartAlternateProcess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9400" y="1481676"/>
              <a:ext cx="4754880" cy="150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SA" sz="100" b="1" dirty="0">
                <a:cs typeface="+mj-cs"/>
              </a:endParaRPr>
            </a:p>
            <a:p>
              <a:pPr algn="ctr" rtl="1"/>
              <a:r>
                <a:rPr lang="ar-BH" sz="3600" b="1" dirty="0"/>
                <a:t> </a:t>
              </a:r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400" b="1" dirty="0"/>
                <a:t>أن </a:t>
              </a:r>
              <a:r>
                <a:rPr lang="ar-SA" sz="2400" b="1" dirty="0"/>
                <a:t>يؤدي</a:t>
              </a:r>
              <a:r>
                <a:rPr lang="ar-BH" sz="2400" b="1" dirty="0"/>
                <a:t> الطالب</a:t>
              </a:r>
              <a:r>
                <a:rPr lang="ar-SA" sz="2400" b="1" dirty="0"/>
                <a:t> ألعاب تتعلق بالجري بالكرة </a:t>
              </a:r>
              <a:endParaRPr lang="ar-BH" sz="2400" b="1" dirty="0"/>
            </a:p>
            <a:p>
              <a:pPr algn="ctr" rtl="1"/>
              <a:r>
                <a:rPr lang="ar-SA" sz="2400" b="1" dirty="0"/>
                <a:t>بطريقة صحيحة</a:t>
              </a:r>
              <a:r>
                <a:rPr lang="ar-BH" sz="2400" b="1" dirty="0"/>
                <a:t>.</a:t>
              </a:r>
              <a:endParaRPr lang="en-US" sz="24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640784" y="1789711"/>
            <a:ext cx="7140340" cy="4256454"/>
            <a:chOff x="4935770" y="2388456"/>
            <a:chExt cx="7140340" cy="3849345"/>
          </a:xfrm>
        </p:grpSpPr>
        <p:graphicFrame>
          <p:nvGraphicFramePr>
            <p:cNvPr id="10" name="Diagram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42776687"/>
                </p:ext>
              </p:extLst>
            </p:nvPr>
          </p:nvGraphicFramePr>
          <p:xfrm>
            <a:off x="4935770" y="2388456"/>
            <a:ext cx="7140340" cy="38493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6" r:lo="rId17" r:qs="rId18" r:cs="rId19"/>
            </a:graphicData>
          </a:graphic>
        </p:graphicFrame>
        <p:pic>
          <p:nvPicPr>
            <p:cNvPr id="11" name="النقاط الفنية.m4a">
              <a:hlinkClick r:id="" action="ppaction://media"/>
              <a:extLst>
                <a:ext uri="{FF2B5EF4-FFF2-40B4-BE49-F238E27FC236}">
                  <a16:creationId xmlns:a16="http://schemas.microsoft.com/office/drawing/2014/main" id="{C8A5A36F-6C53-7843-BAEB-DF65DE803CD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477" y="4124667"/>
              <a:ext cx="1042416" cy="584547"/>
            </a:xfrm>
            <a:prstGeom prst="rect">
              <a:avLst/>
            </a:prstGeom>
          </p:spPr>
        </p:pic>
        <p:pic>
          <p:nvPicPr>
            <p:cNvPr id="12" name="فيديو تعليمي.m4a">
              <a:hlinkClick r:id="" action="ppaction://media"/>
              <a:extLst>
                <a:ext uri="{FF2B5EF4-FFF2-40B4-BE49-F238E27FC236}">
                  <a16:creationId xmlns:a16="http://schemas.microsoft.com/office/drawing/2014/main" id="{882E96FF-CEE5-9148-9B64-97387D9C97B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021" y="4253415"/>
              <a:ext cx="1172345" cy="961683"/>
            </a:xfrm>
            <a:prstGeom prst="rect">
              <a:avLst/>
            </a:prstGeom>
          </p:spPr>
        </p:pic>
        <p:pic>
          <p:nvPicPr>
            <p:cNvPr id="13" name="التقييم الذاتي.m4a">
              <a:hlinkClick r:id="" action="ppaction://media"/>
              <a:extLst>
                <a:ext uri="{FF2B5EF4-FFF2-40B4-BE49-F238E27FC236}">
                  <a16:creationId xmlns:a16="http://schemas.microsoft.com/office/drawing/2014/main" id="{FB8F4004-52AF-B940-B6BB-D962C53C4473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1796" y="4408493"/>
              <a:ext cx="1172344" cy="96168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9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/>
          <p:cNvSpPr txBox="1"/>
          <p:nvPr/>
        </p:nvSpPr>
        <p:spPr>
          <a:xfrm>
            <a:off x="5500046" y="3704627"/>
            <a:ext cx="5780792" cy="1908215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</a:t>
            </a:r>
            <a:r>
              <a:rPr lang="ar-SA" sz="2200" b="1" dirty="0">
                <a:solidFill>
                  <a:srgbClr val="FF0000"/>
                </a:solidFill>
                <a:cs typeface="+mj-cs"/>
              </a:rPr>
              <a:t>الفنية:</a:t>
            </a:r>
          </a:p>
          <a:p>
            <a:pPr algn="r"/>
            <a:r>
              <a:rPr lang="ar-BH" sz="2000" b="1" dirty="0">
                <a:solidFill>
                  <a:schemeClr val="tx1"/>
                </a:solidFill>
                <a:cs typeface="+mj-cs"/>
              </a:rPr>
              <a:t>. </a:t>
            </a:r>
            <a:r>
              <a:rPr lang="ar-BH" sz="2000" b="1" dirty="0">
                <a:cs typeface="+mj-cs"/>
              </a:rPr>
              <a:t>الكرة قريبة من الجسم.</a:t>
            </a:r>
          </a:p>
          <a:p>
            <a:pPr algn="r" rtl="1"/>
            <a:r>
              <a:rPr lang="ar-BH" sz="2000" b="1" dirty="0" smtClean="0">
                <a:cs typeface="+mj-cs"/>
              </a:rPr>
              <a:t>. </a:t>
            </a:r>
            <a:r>
              <a:rPr lang="ar-BH" sz="2000" b="1" dirty="0">
                <a:cs typeface="+mj-cs"/>
              </a:rPr>
              <a:t>الذراعان بجانب الجسم </a:t>
            </a:r>
            <a:r>
              <a:rPr lang="ar-BH" sz="2000" b="1" dirty="0" smtClean="0">
                <a:cs typeface="+mj-cs"/>
              </a:rPr>
              <a:t>للتوازن.</a:t>
            </a:r>
            <a:endParaRPr lang="ar-BH" sz="2000" b="1" dirty="0">
              <a:cs typeface="+mj-cs"/>
            </a:endParaRPr>
          </a:p>
          <a:p>
            <a:pPr algn="r" rtl="1"/>
            <a:r>
              <a:rPr lang="en-US" sz="2000" b="1" dirty="0">
                <a:cs typeface="+mj-cs"/>
              </a:rPr>
              <a:t> </a:t>
            </a:r>
            <a:r>
              <a:rPr lang="ar-BH" sz="2000" b="1" dirty="0">
                <a:cs typeface="+mj-cs"/>
              </a:rPr>
              <a:t>. الركل الخفيف للكرة.</a:t>
            </a:r>
          </a:p>
          <a:p>
            <a:pPr algn="r"/>
            <a:r>
              <a:rPr lang="ar-BH" sz="2000" b="1" dirty="0">
                <a:cs typeface="+mj-cs"/>
              </a:rPr>
              <a:t>. توزيع النظر على الكرة والامام.</a:t>
            </a:r>
          </a:p>
          <a:p>
            <a:pPr algn="r"/>
            <a:endParaRPr lang="ar-BH" sz="1400" b="1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8BFE6E-B166-4C22-BFA5-26C4DEC5860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815805" y="2344990"/>
            <a:ext cx="3009627" cy="2241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26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00046" y="1835033"/>
            <a:ext cx="5780792" cy="1754326"/>
            <a:chOff x="5500046" y="1835033"/>
            <a:chExt cx="5780792" cy="1754326"/>
          </a:xfrm>
        </p:grpSpPr>
        <p:sp>
          <p:nvSpPr>
            <p:cNvPr id="28" name="TextBox 27"/>
            <p:cNvSpPr txBox="1"/>
            <p:nvPr/>
          </p:nvSpPr>
          <p:spPr>
            <a:xfrm>
              <a:off x="5500046" y="1835033"/>
              <a:ext cx="5780792" cy="1754326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 algn="just" rtl="1">
                <a:buFont typeface="Wingdings" panose="05000000000000000000" pitchFamily="2" charset="2"/>
                <a:buChar char="q"/>
              </a:pPr>
              <a:r>
                <a:rPr lang="ar-BH" sz="2400" b="1" dirty="0">
                  <a:solidFill>
                    <a:srgbClr val="FF0000"/>
                  </a:solidFill>
                </a:rPr>
                <a:t>معلومات وقانون اللعبة :</a:t>
              </a:r>
            </a:p>
            <a:p>
              <a:pPr marL="342900" indent="-342900" algn="just" rtl="1">
                <a:buFont typeface="Arial" panose="020B0604020202020204" pitchFamily="34" charset="0"/>
                <a:buChar char="•"/>
              </a:pPr>
              <a:r>
                <a:rPr lang="ar-BH" sz="2000" b="1" dirty="0" smtClean="0">
                  <a:solidFill>
                    <a:schemeClr val="tx1"/>
                  </a:solidFill>
                </a:rPr>
                <a:t>شكل ملعب كرة القدم.</a:t>
              </a:r>
            </a:p>
            <a:p>
              <a:pPr marL="342900" indent="-342900" algn="just" rtl="1">
                <a:buFont typeface="Arial" panose="020B0604020202020204" pitchFamily="34" charset="0"/>
                <a:buChar char="•"/>
              </a:pPr>
              <a:endParaRPr lang="ar-BH" sz="2000" b="1" dirty="0">
                <a:solidFill>
                  <a:schemeClr val="tx1"/>
                </a:solidFill>
              </a:endParaRPr>
            </a:p>
            <a:p>
              <a:pPr marL="342900" indent="-342900" algn="just" rtl="1">
                <a:buFont typeface="Arial" panose="020B0604020202020204" pitchFamily="34" charset="0"/>
                <a:buChar char="•"/>
              </a:pPr>
              <a:r>
                <a:rPr lang="ar-BH" sz="2000" b="1" dirty="0" smtClean="0">
                  <a:solidFill>
                    <a:schemeClr val="tx1"/>
                  </a:solidFill>
                </a:rPr>
                <a:t>يتكون فريق كرة القدم من 11 لاعب.</a:t>
              </a:r>
              <a:endParaRPr lang="ar-BH" sz="2000" b="1" dirty="0">
                <a:solidFill>
                  <a:schemeClr val="tx1"/>
                </a:solidFill>
              </a:endParaRPr>
            </a:p>
            <a:p>
              <a:pPr algn="just" rtl="1"/>
              <a:endParaRPr lang="ar-BH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051" y="2200114"/>
              <a:ext cx="1783773" cy="994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07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الجري بالكرة والتمرير بباطن القدم.mp4" descr="الجري بالكرة والتمرير بباطن القدم.mp4">
            <a:hlinkClick r:id="" action="ppaction://media"/>
            <a:extLst>
              <a:ext uri="{FF2B5EF4-FFF2-40B4-BE49-F238E27FC236}">
                <a16:creationId xmlns:a16="http://schemas.microsoft.com/office/drawing/2014/main" id="{4C6CA0F7-057B-DE46-BE66-4A756559240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0530" y="1624084"/>
            <a:ext cx="6357910" cy="3848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0" y="136076"/>
            <a:ext cx="3874048" cy="1051688"/>
            <a:chOff x="-46633" y="308270"/>
            <a:chExt cx="4121659" cy="10516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9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2152145" y="966218"/>
            <a:ext cx="8520019" cy="46320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just" rtl="1"/>
            <a:endParaRPr lang="ar-BH" sz="16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endParaRPr lang="ar-BH" sz="16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endParaRPr lang="ar-SA" sz="1600" b="1" dirty="0">
              <a:ln w="0"/>
              <a:solidFill>
                <a:srgbClr val="FF0000"/>
              </a:solidFill>
              <a:cs typeface="+mj-cs"/>
            </a:endParaRPr>
          </a:p>
          <a:p>
            <a:pPr marL="685800" indent="-685800" algn="just" rtl="1">
              <a:buFont typeface="Wingdings" panose="05000000000000000000" pitchFamily="2" charset="2"/>
              <a:buChar char="q"/>
            </a:pPr>
            <a:r>
              <a:rPr lang="ar-BH" sz="3200" b="1" dirty="0">
                <a:ln w="0"/>
                <a:solidFill>
                  <a:srgbClr val="FF0000"/>
                </a:solidFill>
                <a:cs typeface="+mj-cs"/>
              </a:rPr>
              <a:t>أكمل الفراغات التالية بالكلمات المناسبة:</a:t>
            </a:r>
            <a:endParaRPr lang="ar-SA" sz="32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r>
              <a:rPr lang="ar-BH" sz="30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             ( جسم </a:t>
            </a:r>
            <a:r>
              <a:rPr lang="ar-BH" sz="30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/ 11/ </a:t>
            </a:r>
            <a:r>
              <a:rPr lang="ar-BH" sz="30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توازن </a:t>
            </a:r>
            <a:r>
              <a:rPr lang="ar-BH" sz="3000" b="1" dirty="0" smtClean="0">
                <a:solidFill>
                  <a:schemeClr val="accent5">
                    <a:lumMod val="75000"/>
                  </a:schemeClr>
                </a:solidFill>
                <a:cs typeface="+mj-cs"/>
              </a:rPr>
              <a:t>/ 15 / </a:t>
            </a:r>
            <a:r>
              <a:rPr lang="ar-BH" sz="3000" b="1" dirty="0">
                <a:solidFill>
                  <a:schemeClr val="accent5">
                    <a:lumMod val="75000"/>
                  </a:schemeClr>
                </a:solidFill>
                <a:cs typeface="+mj-cs"/>
              </a:rPr>
              <a:t>الامام )</a:t>
            </a:r>
            <a:endParaRPr lang="ar-BH" sz="3000" b="1" dirty="0">
              <a:ln w="0"/>
              <a:solidFill>
                <a:schemeClr val="accent5">
                  <a:lumMod val="75000"/>
                </a:schemeClr>
              </a:solidFill>
              <a:cs typeface="+mj-cs"/>
            </a:endParaRPr>
          </a:p>
          <a:p>
            <a:pPr algn="r"/>
            <a:endParaRPr lang="ar-BH" sz="2400" b="1" dirty="0">
              <a:ln w="0"/>
              <a:cs typeface="+mj-cs"/>
            </a:endParaRPr>
          </a:p>
          <a:p>
            <a:pPr algn="r"/>
            <a:r>
              <a:rPr lang="ar-BH" sz="2400" b="1" dirty="0">
                <a:ln w="0"/>
                <a:cs typeface="+mj-cs"/>
              </a:rPr>
              <a:t>1-</a:t>
            </a:r>
            <a:r>
              <a:rPr lang="ar-BH" sz="2400" b="1" dirty="0">
                <a:ln w="0"/>
                <a:solidFill>
                  <a:prstClr val="black"/>
                </a:solidFill>
                <a:cs typeface="+mj-cs"/>
              </a:rPr>
              <a:t> </a:t>
            </a:r>
            <a:r>
              <a:rPr lang="ar-BH" sz="2400" b="1" dirty="0" smtClean="0">
                <a:ln w="0"/>
                <a:solidFill>
                  <a:prstClr val="black"/>
                </a:solidFill>
                <a:cs typeface="+mj-cs"/>
              </a:rPr>
              <a:t>تكون </a:t>
            </a:r>
            <a:r>
              <a:rPr lang="ar-BH" sz="2400" b="1" dirty="0">
                <a:cs typeface="+mj-cs"/>
              </a:rPr>
              <a:t>الذراعان بجانب الجسم للـ............... .</a:t>
            </a:r>
          </a:p>
          <a:p>
            <a:pPr algn="r"/>
            <a:endParaRPr lang="ar-BH" sz="1200" b="1" dirty="0">
              <a:cs typeface="+mj-cs"/>
            </a:endParaRPr>
          </a:p>
          <a:p>
            <a:pPr algn="r"/>
            <a:r>
              <a:rPr lang="ar-BH" sz="2400" b="1" dirty="0">
                <a:cs typeface="+mj-cs"/>
              </a:rPr>
              <a:t>2- </a:t>
            </a:r>
            <a:r>
              <a:rPr lang="ar-BH" sz="2400" b="1" dirty="0" smtClean="0">
                <a:cs typeface="+mj-cs"/>
              </a:rPr>
              <a:t>تكون </a:t>
            </a:r>
            <a:r>
              <a:rPr lang="ar-BH" sz="2400" b="1" dirty="0">
                <a:cs typeface="+mj-cs"/>
              </a:rPr>
              <a:t>الكرة قريبة من الـ............... </a:t>
            </a:r>
            <a:r>
              <a:rPr lang="ar-BH" sz="2400" b="1" dirty="0"/>
              <a:t>عند الجري بالكرة.</a:t>
            </a:r>
            <a:endParaRPr lang="ar-BH" sz="2400" b="1" dirty="0">
              <a:ln w="0"/>
              <a:solidFill>
                <a:prstClr val="black"/>
              </a:solidFill>
            </a:endParaRPr>
          </a:p>
          <a:p>
            <a:pPr algn="r"/>
            <a:endParaRPr lang="ar-BH" sz="100" b="1" dirty="0">
              <a:cs typeface="+mj-cs"/>
            </a:endParaRPr>
          </a:p>
          <a:p>
            <a:pPr algn="r"/>
            <a:endParaRPr lang="ar-BH" sz="1600" b="1" dirty="0">
              <a:cs typeface="+mj-cs"/>
            </a:endParaRPr>
          </a:p>
          <a:p>
            <a:pPr algn="r"/>
            <a:r>
              <a:rPr lang="ar-BH" sz="2400" b="1" dirty="0">
                <a:cs typeface="+mj-cs"/>
              </a:rPr>
              <a:t>3- </a:t>
            </a:r>
            <a:r>
              <a:rPr lang="ar-BH" sz="2400" b="1" dirty="0" smtClean="0">
                <a:cs typeface="+mj-cs"/>
              </a:rPr>
              <a:t>توزيع النظر إلى </a:t>
            </a:r>
            <a:r>
              <a:rPr lang="ar-BH" sz="2400" b="1" dirty="0">
                <a:cs typeface="+mj-cs"/>
              </a:rPr>
              <a:t>الكرة و............... </a:t>
            </a:r>
            <a:r>
              <a:rPr lang="ar-BH" sz="2400" b="1" dirty="0"/>
              <a:t>عند الجري بالكرة.</a:t>
            </a:r>
            <a:endParaRPr lang="ar-BH" sz="2400" b="1" dirty="0">
              <a:ln w="0"/>
              <a:solidFill>
                <a:prstClr val="black"/>
              </a:solidFill>
            </a:endParaRPr>
          </a:p>
          <a:p>
            <a:pPr algn="r"/>
            <a:endParaRPr lang="ar-BH" sz="1200" b="1" dirty="0">
              <a:cs typeface="+mj-cs"/>
            </a:endParaRPr>
          </a:p>
          <a:p>
            <a:pPr algn="r"/>
            <a:r>
              <a:rPr lang="ar-BH" sz="2400" b="1" dirty="0">
                <a:cs typeface="+mj-cs"/>
              </a:rPr>
              <a:t>4- </a:t>
            </a:r>
            <a:r>
              <a:rPr lang="ar-BH" sz="2400" b="1" dirty="0"/>
              <a:t>يتكون فريق كرة القدم من </a:t>
            </a:r>
            <a:r>
              <a:rPr lang="ar-BH" sz="2400" b="1" dirty="0" smtClean="0"/>
              <a:t>................ </a:t>
            </a:r>
            <a:r>
              <a:rPr lang="ar-BH" sz="2400" b="1" dirty="0"/>
              <a:t>لاعب.</a:t>
            </a:r>
          </a:p>
          <a:p>
            <a:pPr algn="r"/>
            <a:endParaRPr lang="ar-BH" sz="2400" b="1" dirty="0">
              <a:ln w="0"/>
              <a:solidFill>
                <a:prstClr val="black"/>
              </a:solidFill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76770" y="387634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</a:t>
            </a:r>
            <a:r>
              <a:rPr lang="ar-SA" sz="4800" b="1" dirty="0">
                <a:ln w="0"/>
              </a:rPr>
              <a:t>لتقييم الذاتي</a:t>
            </a:r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5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17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4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angle 2"/>
          <p:cNvSpPr/>
          <p:nvPr/>
        </p:nvSpPr>
        <p:spPr>
          <a:xfrm>
            <a:off x="321661" y="1079917"/>
            <a:ext cx="11419760" cy="23544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endParaRPr lang="ar-SA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ctr" rtl="1"/>
            <a:endParaRPr lang="ar-SA" sz="300" b="1" dirty="0">
              <a:ln w="0"/>
              <a:solidFill>
                <a:srgbClr val="FF0000"/>
              </a:solidFill>
              <a:cs typeface="+mj-cs"/>
            </a:endParaRPr>
          </a:p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BH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endParaRPr lang="ar-BH" dirty="0">
              <a:ln w="0"/>
              <a:solidFill>
                <a:srgbClr val="FF0000"/>
              </a:solidFill>
            </a:endParaRPr>
          </a:p>
          <a:p>
            <a:pPr algn="r" rtl="1"/>
            <a:endParaRPr lang="ar-BH" b="1" dirty="0">
              <a:solidFill>
                <a:prstClr val="black"/>
              </a:solidFill>
            </a:endParaRPr>
          </a:p>
          <a:p>
            <a:pPr algn="r" rtl="1"/>
            <a:endParaRPr lang="ar-BH" sz="3600" dirty="0">
              <a:ln w="0"/>
              <a:effectLst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3417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2" descr="High Five Friends Sticker by Rylsee for iOS &amp; Android | GIPH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56" y="1986990"/>
            <a:ext cx="1906144" cy="18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2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9659C02-6909-43C6-A803-011D463D34CD}"/>
              </a:ext>
            </a:extLst>
          </p:cNvPr>
          <p:cNvSpPr/>
          <p:nvPr/>
        </p:nvSpPr>
        <p:spPr>
          <a:xfrm>
            <a:off x="1404508" y="1389173"/>
            <a:ext cx="1015261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 rt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ar-BH" sz="2800" b="1" dirty="0">
                <a:ln w="0"/>
                <a:solidFill>
                  <a:srgbClr val="FF0000"/>
                </a:solidFill>
              </a:rPr>
              <a:t>أكمل الفراغات التالية بالكلمات المناسبة:</a:t>
            </a:r>
          </a:p>
          <a:p>
            <a:pPr algn="just" rtl="1">
              <a:lnSpc>
                <a:spcPct val="150000"/>
              </a:lnSpc>
            </a:pPr>
            <a:r>
              <a:rPr lang="ar-BH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BH" sz="28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   ( </a:t>
            </a:r>
            <a:r>
              <a:rPr lang="ar-BH" sz="2800" b="1" dirty="0">
                <a:solidFill>
                  <a:schemeClr val="accent5">
                    <a:lumMod val="75000"/>
                  </a:schemeClr>
                </a:solidFill>
              </a:rPr>
              <a:t>جسم / 11/ توازن / 15 / الامام </a:t>
            </a:r>
            <a:r>
              <a:rPr lang="ar-BH" sz="2800" b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algn="just" rtl="1"/>
            <a:endParaRPr lang="ar-SA" sz="1600" b="1" dirty="0">
              <a:ln w="0"/>
              <a:solidFill>
                <a:srgbClr val="FF0000"/>
              </a:solidFill>
            </a:endParaRPr>
          </a:p>
          <a:p>
            <a:pPr algn="r"/>
            <a:r>
              <a:rPr lang="ar-BH" sz="2800" b="1" dirty="0">
                <a:ln w="0"/>
              </a:rPr>
              <a:t>1-</a:t>
            </a:r>
            <a:r>
              <a:rPr lang="ar-BH" sz="2800" b="1" dirty="0">
                <a:ln w="0"/>
                <a:solidFill>
                  <a:prstClr val="black"/>
                </a:solidFill>
              </a:rPr>
              <a:t> تكون </a:t>
            </a:r>
            <a:r>
              <a:rPr lang="ar-BH" sz="2800" b="1" dirty="0"/>
              <a:t>الذراعان بجانب الجسم </a:t>
            </a:r>
            <a:r>
              <a:rPr lang="ar-BH" sz="2800" b="1" dirty="0" smtClean="0"/>
              <a:t>للـ</a:t>
            </a:r>
            <a:r>
              <a:rPr lang="ar-BH" sz="2800" b="1" u="sng" dirty="0" smtClean="0">
                <a:solidFill>
                  <a:schemeClr val="accent5">
                    <a:lumMod val="75000"/>
                  </a:schemeClr>
                </a:solidFill>
              </a:rPr>
              <a:t>توازن</a:t>
            </a:r>
            <a:r>
              <a:rPr lang="ar-BH" sz="28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ar-BH" sz="2800" b="1" dirty="0"/>
          </a:p>
          <a:p>
            <a:pPr algn="r"/>
            <a:endParaRPr lang="ar-BH" sz="1400" b="1" dirty="0"/>
          </a:p>
          <a:p>
            <a:pPr algn="r"/>
            <a:r>
              <a:rPr lang="ar-BH" sz="2800" b="1" dirty="0"/>
              <a:t>2- تكون الكرة قريبة من </a:t>
            </a:r>
            <a:r>
              <a:rPr lang="ar-BH" sz="2800" b="1" dirty="0" smtClean="0"/>
              <a:t>الـ</a:t>
            </a:r>
            <a:r>
              <a:rPr lang="ar-BH" sz="2800" b="1" u="sng" dirty="0" smtClean="0">
                <a:solidFill>
                  <a:schemeClr val="accent1">
                    <a:lumMod val="50000"/>
                  </a:schemeClr>
                </a:solidFill>
              </a:rPr>
              <a:t>جسم</a:t>
            </a:r>
            <a:r>
              <a:rPr lang="ar-BH" sz="2800" b="1" dirty="0" smtClean="0"/>
              <a:t> عند </a:t>
            </a:r>
            <a:r>
              <a:rPr lang="ar-BH" sz="2800" b="1" dirty="0"/>
              <a:t>الجري بالكرة.</a:t>
            </a:r>
            <a:endParaRPr lang="ar-BH" sz="2800" b="1" dirty="0">
              <a:ln w="0"/>
              <a:solidFill>
                <a:prstClr val="black"/>
              </a:solidFill>
            </a:endParaRPr>
          </a:p>
          <a:p>
            <a:pPr algn="r"/>
            <a:endParaRPr lang="ar-BH" sz="200" b="1" dirty="0"/>
          </a:p>
          <a:p>
            <a:pPr algn="r"/>
            <a:endParaRPr lang="ar-BH" b="1" dirty="0"/>
          </a:p>
          <a:p>
            <a:pPr algn="r"/>
            <a:r>
              <a:rPr lang="ar-BH" sz="2800" b="1" dirty="0"/>
              <a:t>3- </a:t>
            </a:r>
            <a:r>
              <a:rPr lang="ar-BH" sz="2800" b="1" dirty="0" smtClean="0"/>
              <a:t>توزيع النظر </a:t>
            </a:r>
            <a:r>
              <a:rPr lang="ar-BH" sz="2800" b="1" dirty="0"/>
              <a:t>إلى الكرة </a:t>
            </a:r>
            <a:r>
              <a:rPr lang="ar-BH" sz="2800" b="1" dirty="0" smtClean="0"/>
              <a:t>و</a:t>
            </a:r>
            <a:r>
              <a:rPr lang="ar-BH" sz="28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ar-BH" sz="2800" b="1" u="sng" dirty="0">
                <a:solidFill>
                  <a:schemeClr val="accent5">
                    <a:lumMod val="75000"/>
                  </a:schemeClr>
                </a:solidFill>
              </a:rPr>
              <a:t>الامام</a:t>
            </a:r>
            <a:r>
              <a:rPr lang="ar-BH" sz="2800" b="1" dirty="0" smtClean="0"/>
              <a:t> </a:t>
            </a:r>
            <a:r>
              <a:rPr lang="ar-BH" sz="2800" b="1" dirty="0"/>
              <a:t>عند الجري بالكرة.</a:t>
            </a:r>
            <a:endParaRPr lang="ar-BH" sz="2800" b="1" dirty="0">
              <a:ln w="0"/>
              <a:solidFill>
                <a:prstClr val="black"/>
              </a:solidFill>
            </a:endParaRPr>
          </a:p>
          <a:p>
            <a:pPr algn="r"/>
            <a:endParaRPr lang="ar-BH" sz="1400" b="1" dirty="0"/>
          </a:p>
          <a:p>
            <a:pPr algn="r"/>
            <a:r>
              <a:rPr lang="ar-BH" sz="2800" b="1" dirty="0"/>
              <a:t>4- يتكون فريق كرة القدم من </a:t>
            </a:r>
            <a:r>
              <a:rPr lang="ar-BH" sz="2800" b="1" u="sng" dirty="0" smtClean="0">
                <a:solidFill>
                  <a:schemeClr val="accent1">
                    <a:lumMod val="50000"/>
                  </a:schemeClr>
                </a:solidFill>
              </a:rPr>
              <a:t>11</a:t>
            </a:r>
            <a:r>
              <a:rPr lang="ar-BH" sz="2800" b="1" dirty="0" smtClean="0"/>
              <a:t> </a:t>
            </a:r>
            <a:r>
              <a:rPr lang="ar-BH" sz="2800" b="1" dirty="0"/>
              <a:t>لاعب.</a:t>
            </a:r>
          </a:p>
          <a:p>
            <a:pPr algn="r"/>
            <a:endParaRPr lang="ar-BH" sz="2800" b="1" dirty="0">
              <a:ln w="0"/>
              <a:solidFill>
                <a:prstClr val="black"/>
              </a:solidFill>
            </a:endParaRPr>
          </a:p>
          <a:p>
            <a:pPr algn="just" rtl="1"/>
            <a:endParaRPr lang="ar-SA" sz="2800" b="1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42330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19" y="2083476"/>
            <a:ext cx="5518661" cy="326869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19156" y="1753383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</a:t>
            </a:r>
            <a:r>
              <a:rPr lang="ar-BH" sz="4800" dirty="0" smtClean="0"/>
              <a:t>انهيت </a:t>
            </a:r>
            <a:r>
              <a:rPr lang="ar-BH" sz="4800" dirty="0"/>
              <a:t>الدرس بنجاح</a:t>
            </a:r>
            <a:endParaRPr lang="en-US" sz="4800" dirty="0"/>
          </a:p>
        </p:txBody>
      </p:sp>
      <p:pic>
        <p:nvPicPr>
          <p:cNvPr id="6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57A2A57A-20A2-584A-BF73-930287247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4702" y="5505271"/>
            <a:ext cx="581411" cy="58141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0123" y="242955"/>
            <a:ext cx="3874048" cy="1051688"/>
            <a:chOff x="-46633" y="308270"/>
            <a:chExt cx="4121659" cy="10516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308270"/>
              <a:ext cx="4121659" cy="1051688"/>
              <a:chOff x="136154" y="244384"/>
              <a:chExt cx="3148012" cy="81280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44384"/>
                <a:ext cx="2920191" cy="812800"/>
                <a:chOff x="363975" y="254894"/>
                <a:chExt cx="2920191" cy="812800"/>
              </a:xfrm>
            </p:grpSpPr>
            <p:sp>
              <p:nvSpPr>
                <p:cNvPr id="13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484969" y="309289"/>
                  <a:ext cx="799197" cy="708107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الثانية</a:t>
                </a: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الجري بالكرة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112001" y="473182"/>
              <a:ext cx="9074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2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44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Sakkal Majalla"/>
      </a:majorFont>
      <a:minorFont>
        <a:latin typeface="Calibri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1862</TotalTime>
  <Words>268</Words>
  <Application>Microsoft Office PowerPoint</Application>
  <PresentationFormat>Widescreen</PresentationFormat>
  <Paragraphs>85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Muneera  saleh musaifer</cp:lastModifiedBy>
  <cp:revision>141</cp:revision>
  <dcterms:created xsi:type="dcterms:W3CDTF">2020-03-04T10:47:58Z</dcterms:created>
  <dcterms:modified xsi:type="dcterms:W3CDTF">2021-09-14T05:06:25Z</dcterms:modified>
</cp:coreProperties>
</file>