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78" r:id="rId4"/>
    <p:sldId id="275" r:id="rId5"/>
    <p:sldId id="280" r:id="rId6"/>
    <p:sldId id="279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8CDC"/>
    <a:srgbClr val="512373"/>
    <a:srgbClr val="D44A57"/>
    <a:srgbClr val="49EB87"/>
    <a:srgbClr val="8F45C7"/>
    <a:srgbClr val="CCFF33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347CB-E848-491A-B945-52673293C540}" type="doc">
      <dgm:prSet loTypeId="urn:microsoft.com/office/officeart/2005/8/layout/process1" loCatId="process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B2D992-08F6-42BE-AF4A-8A0E4441BDC3}">
      <dgm:prSet phldrT="[Text]" custT="1"/>
      <dgm:spPr/>
      <dgm:t>
        <a:bodyPr anchor="t" anchorCtr="0"/>
        <a:lstStyle/>
        <a:p>
          <a:pPr algn="ctr"/>
          <a:r>
            <a:rPr lang="ar-BH" sz="2400" b="1" dirty="0"/>
            <a:t>النقاط الفنية و الخطوات التعليمية </a:t>
          </a:r>
          <a:endParaRPr lang="en-US" sz="2400" b="1" dirty="0"/>
        </a:p>
      </dgm:t>
      <dgm:extLst/>
    </dgm:pt>
    <dgm:pt modelId="{7DD25EFF-FDB8-408B-996A-2C54F9AD2A20}" type="parTrans" cxnId="{0AF6BA9C-E394-4E7A-8561-7BEE5C6845AC}">
      <dgm:prSet/>
      <dgm:spPr/>
      <dgm:t>
        <a:bodyPr/>
        <a:lstStyle/>
        <a:p>
          <a:endParaRPr lang="en-US"/>
        </a:p>
      </dgm:t>
    </dgm:pt>
    <dgm:pt modelId="{CCCAC071-8B0B-46EF-986E-E8E85F3A7EB6}" type="sibTrans" cxnId="{0AF6BA9C-E394-4E7A-8561-7BEE5C6845AC}">
      <dgm:prSet/>
      <dgm:spPr/>
      <dgm:t>
        <a:bodyPr/>
        <a:lstStyle/>
        <a:p>
          <a:endParaRPr lang="en-US"/>
        </a:p>
      </dgm:t>
    </dgm:pt>
    <dgm:pt modelId="{48098F04-3055-4662-AD0D-C08BF4685395}">
      <dgm:prSet phldrT="[Text]" custT="1"/>
      <dgm:spPr/>
      <dgm:t>
        <a:bodyPr anchor="t" anchorCtr="0"/>
        <a:lstStyle/>
        <a:p>
          <a:pPr algn="ctr"/>
          <a:r>
            <a:rPr lang="ar-BH" sz="3200" b="1" dirty="0"/>
            <a:t>فيديو تعليمي</a:t>
          </a:r>
          <a:endParaRPr lang="en-US" sz="3200" b="1" dirty="0"/>
        </a:p>
      </dgm:t>
      <dgm:extLst/>
    </dgm:pt>
    <dgm:pt modelId="{936896AB-5469-4174-8AD0-A828853FD9D2}" type="parTrans" cxnId="{230CC0BB-50DB-4FA3-B5F1-FA3A604C5C95}">
      <dgm:prSet/>
      <dgm:spPr/>
      <dgm:t>
        <a:bodyPr/>
        <a:lstStyle/>
        <a:p>
          <a:endParaRPr lang="en-US"/>
        </a:p>
      </dgm:t>
    </dgm:pt>
    <dgm:pt modelId="{FE409CAC-4D59-46D6-A1D0-353A3D5B662E}" type="sibTrans" cxnId="{230CC0BB-50DB-4FA3-B5F1-FA3A604C5C95}">
      <dgm:prSet/>
      <dgm:spPr/>
      <dgm:t>
        <a:bodyPr/>
        <a:lstStyle/>
        <a:p>
          <a:endParaRPr lang="en-US"/>
        </a:p>
      </dgm:t>
    </dgm:pt>
    <dgm:pt modelId="{038F84F6-9AF2-40A1-ADCE-BE98EB6633D0}">
      <dgm:prSet phldrT="[Text]" custT="1"/>
      <dgm:spPr/>
      <dgm:t>
        <a:bodyPr anchor="t" anchorCtr="0"/>
        <a:lstStyle/>
        <a:p>
          <a:pPr algn="ctr"/>
          <a:r>
            <a:rPr lang="ar-BH" sz="2800" b="1" dirty="0"/>
            <a:t>التقييم الذاتي </a:t>
          </a:r>
          <a:endParaRPr lang="en-US" sz="2800" b="1" dirty="0"/>
        </a:p>
      </dgm:t>
      <dgm:extLst/>
    </dgm:pt>
    <dgm:pt modelId="{EC5ED465-77C5-45F9-ABD4-F1E97D57E456}" type="parTrans" cxnId="{039503C6-5740-46CD-A3F8-DEDADC9B2457}">
      <dgm:prSet/>
      <dgm:spPr/>
      <dgm:t>
        <a:bodyPr/>
        <a:lstStyle/>
        <a:p>
          <a:endParaRPr lang="en-US"/>
        </a:p>
      </dgm:t>
    </dgm:pt>
    <dgm:pt modelId="{F0B9458B-44DD-450C-BAE5-E4313596D567}" type="sibTrans" cxnId="{039503C6-5740-46CD-A3F8-DEDADC9B2457}">
      <dgm:prSet/>
      <dgm:spPr/>
      <dgm:t>
        <a:bodyPr/>
        <a:lstStyle/>
        <a:p>
          <a:endParaRPr lang="en-US"/>
        </a:p>
      </dgm:t>
    </dgm:pt>
    <dgm:pt modelId="{268FDD83-63B9-49EA-B3DB-4EBF0EC8C43F}" type="pres">
      <dgm:prSet presAssocID="{E8A347CB-E848-491A-B945-52673293C5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53F318-AA4B-443C-8BFF-41CBD39B72DF}" type="pres">
      <dgm:prSet presAssocID="{6AB2D992-08F6-42BE-AF4A-8A0E4441BDC3}" presName="node" presStyleLbl="node1" presStyleIdx="0" presStyleCnt="3" custScaleX="107876" custScaleY="1753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56AB6-D44C-4A60-8C72-607194C1C96D}" type="pres">
      <dgm:prSet presAssocID="{CCCAC071-8B0B-46EF-986E-E8E85F3A7EB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77B18F8-4B63-4AAB-8FDE-56084759FDD0}" type="pres">
      <dgm:prSet presAssocID="{CCCAC071-8B0B-46EF-986E-E8E85F3A7EB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04C7B19-CD4C-4289-84F8-0EEB7027864D}" type="pres">
      <dgm:prSet presAssocID="{48098F04-3055-4662-AD0D-C08BF4685395}" presName="node" presStyleLbl="node1" presStyleIdx="1" presStyleCnt="3" custScaleX="108085" custScaleY="175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A70F94-68FE-498B-86F7-BCB7D556484B}" type="pres">
      <dgm:prSet presAssocID="{FE409CAC-4D59-46D6-A1D0-353A3D5B662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2A688D2-DA3F-4ED5-81BD-926CE4DED797}" type="pres">
      <dgm:prSet presAssocID="{FE409CAC-4D59-46D6-A1D0-353A3D5B662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AE30113-5A7F-4B52-9A3F-C4A7AD2643B0}" type="pres">
      <dgm:prSet presAssocID="{038F84F6-9AF2-40A1-ADCE-BE98EB6633D0}" presName="node" presStyleLbl="node1" presStyleIdx="2" presStyleCnt="3" custScaleX="111093" custScaleY="176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F6BA9C-E394-4E7A-8561-7BEE5C6845AC}" srcId="{E8A347CB-E848-491A-B945-52673293C540}" destId="{6AB2D992-08F6-42BE-AF4A-8A0E4441BDC3}" srcOrd="0" destOrd="0" parTransId="{7DD25EFF-FDB8-408B-996A-2C54F9AD2A20}" sibTransId="{CCCAC071-8B0B-46EF-986E-E8E85F3A7EB6}"/>
    <dgm:cxn modelId="{230CC0BB-50DB-4FA3-B5F1-FA3A604C5C95}" srcId="{E8A347CB-E848-491A-B945-52673293C540}" destId="{48098F04-3055-4662-AD0D-C08BF4685395}" srcOrd="1" destOrd="0" parTransId="{936896AB-5469-4174-8AD0-A828853FD9D2}" sibTransId="{FE409CAC-4D59-46D6-A1D0-353A3D5B662E}"/>
    <dgm:cxn modelId="{0E867E07-3454-4243-98F7-7E6FC22599F5}" type="presOf" srcId="{48098F04-3055-4662-AD0D-C08BF4685395}" destId="{904C7B19-CD4C-4289-84F8-0EEB7027864D}" srcOrd="0" destOrd="0" presId="urn:microsoft.com/office/officeart/2005/8/layout/process1"/>
    <dgm:cxn modelId="{91C55C34-8632-49C1-98AF-18A8B66136A5}" type="presOf" srcId="{CCCAC071-8B0B-46EF-986E-E8E85F3A7EB6}" destId="{A77B18F8-4B63-4AAB-8FDE-56084759FDD0}" srcOrd="1" destOrd="0" presId="urn:microsoft.com/office/officeart/2005/8/layout/process1"/>
    <dgm:cxn modelId="{A079277A-473F-4B26-A898-E7349A94C660}" type="presOf" srcId="{FE409CAC-4D59-46D6-A1D0-353A3D5B662E}" destId="{D2A688D2-DA3F-4ED5-81BD-926CE4DED797}" srcOrd="1" destOrd="0" presId="urn:microsoft.com/office/officeart/2005/8/layout/process1"/>
    <dgm:cxn modelId="{1DC33CA0-868D-4A1B-AC6E-505CEC7D6AC2}" type="presOf" srcId="{038F84F6-9AF2-40A1-ADCE-BE98EB6633D0}" destId="{4AE30113-5A7F-4B52-9A3F-C4A7AD2643B0}" srcOrd="0" destOrd="0" presId="urn:microsoft.com/office/officeart/2005/8/layout/process1"/>
    <dgm:cxn modelId="{039503C6-5740-46CD-A3F8-DEDADC9B2457}" srcId="{E8A347CB-E848-491A-B945-52673293C540}" destId="{038F84F6-9AF2-40A1-ADCE-BE98EB6633D0}" srcOrd="2" destOrd="0" parTransId="{EC5ED465-77C5-45F9-ABD4-F1E97D57E456}" sibTransId="{F0B9458B-44DD-450C-BAE5-E4313596D567}"/>
    <dgm:cxn modelId="{917C3B82-D19B-4193-97A7-6009FEFDC1C9}" type="presOf" srcId="{CCCAC071-8B0B-46EF-986E-E8E85F3A7EB6}" destId="{47D56AB6-D44C-4A60-8C72-607194C1C96D}" srcOrd="0" destOrd="0" presId="urn:microsoft.com/office/officeart/2005/8/layout/process1"/>
    <dgm:cxn modelId="{EDA20530-B07E-466B-895B-CFA33F51034C}" type="presOf" srcId="{E8A347CB-E848-491A-B945-52673293C540}" destId="{268FDD83-63B9-49EA-B3DB-4EBF0EC8C43F}" srcOrd="0" destOrd="0" presId="urn:microsoft.com/office/officeart/2005/8/layout/process1"/>
    <dgm:cxn modelId="{3C31D20B-31A8-457E-907B-12CFEA0A3668}" type="presOf" srcId="{FE409CAC-4D59-46D6-A1D0-353A3D5B662E}" destId="{6AA70F94-68FE-498B-86F7-BCB7D556484B}" srcOrd="0" destOrd="0" presId="urn:microsoft.com/office/officeart/2005/8/layout/process1"/>
    <dgm:cxn modelId="{1ABBDB70-6678-41A6-A623-8C8A88929CA5}" type="presOf" srcId="{6AB2D992-08F6-42BE-AF4A-8A0E4441BDC3}" destId="{6C53F318-AA4B-443C-8BFF-41CBD39B72DF}" srcOrd="0" destOrd="0" presId="urn:microsoft.com/office/officeart/2005/8/layout/process1"/>
    <dgm:cxn modelId="{8C2B1711-B61D-47F6-887E-34A4225D1737}" type="presParOf" srcId="{268FDD83-63B9-49EA-B3DB-4EBF0EC8C43F}" destId="{6C53F318-AA4B-443C-8BFF-41CBD39B72DF}" srcOrd="0" destOrd="0" presId="urn:microsoft.com/office/officeart/2005/8/layout/process1"/>
    <dgm:cxn modelId="{DEBD9A1B-0FD6-4DBD-92EC-A120B2B552DD}" type="presParOf" srcId="{268FDD83-63B9-49EA-B3DB-4EBF0EC8C43F}" destId="{47D56AB6-D44C-4A60-8C72-607194C1C96D}" srcOrd="1" destOrd="0" presId="urn:microsoft.com/office/officeart/2005/8/layout/process1"/>
    <dgm:cxn modelId="{13B65055-53B1-40CF-AB82-A00F464F3196}" type="presParOf" srcId="{47D56AB6-D44C-4A60-8C72-607194C1C96D}" destId="{A77B18F8-4B63-4AAB-8FDE-56084759FDD0}" srcOrd="0" destOrd="0" presId="urn:microsoft.com/office/officeart/2005/8/layout/process1"/>
    <dgm:cxn modelId="{383F821B-07CC-4AF0-A44D-76EB14016EF0}" type="presParOf" srcId="{268FDD83-63B9-49EA-B3DB-4EBF0EC8C43F}" destId="{904C7B19-CD4C-4289-84F8-0EEB7027864D}" srcOrd="2" destOrd="0" presId="urn:microsoft.com/office/officeart/2005/8/layout/process1"/>
    <dgm:cxn modelId="{8B02A240-2A14-4CA6-8957-36290A5805B3}" type="presParOf" srcId="{268FDD83-63B9-49EA-B3DB-4EBF0EC8C43F}" destId="{6AA70F94-68FE-498B-86F7-BCB7D556484B}" srcOrd="3" destOrd="0" presId="urn:microsoft.com/office/officeart/2005/8/layout/process1"/>
    <dgm:cxn modelId="{BBC3D5C2-3A4A-4BF1-9BCD-9E54B8BE12DC}" type="presParOf" srcId="{6AA70F94-68FE-498B-86F7-BCB7D556484B}" destId="{D2A688D2-DA3F-4ED5-81BD-926CE4DED797}" srcOrd="0" destOrd="0" presId="urn:microsoft.com/office/officeart/2005/8/layout/process1"/>
    <dgm:cxn modelId="{2C6A637C-DD72-4D7B-AC2A-D26A153078E2}" type="presParOf" srcId="{268FDD83-63B9-49EA-B3DB-4EBF0EC8C43F}" destId="{4AE30113-5A7F-4B52-9A3F-C4A7AD2643B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3F318-AA4B-443C-8BFF-41CBD39B72DF}">
      <dsp:nvSpPr>
        <dsp:cNvPr id="0" name=""/>
        <dsp:cNvSpPr/>
      </dsp:nvSpPr>
      <dsp:spPr>
        <a:xfrm>
          <a:off x="903" y="742388"/>
          <a:ext cx="1891828" cy="23645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/>
            <a:t>النقاط الفنية و الخطوات التعليمية </a:t>
          </a:r>
          <a:endParaRPr lang="en-US" sz="2400" b="1" kern="1200" dirty="0"/>
        </a:p>
      </dsp:txBody>
      <dsp:txXfrm>
        <a:off x="56313" y="797798"/>
        <a:ext cx="1781008" cy="2253748"/>
      </dsp:txXfrm>
    </dsp:sp>
    <dsp:sp modelId="{47D56AB6-D44C-4A60-8C72-607194C1C96D}">
      <dsp:nvSpPr>
        <dsp:cNvPr id="0" name=""/>
        <dsp:cNvSpPr/>
      </dsp:nvSpPr>
      <dsp:spPr>
        <a:xfrm>
          <a:off x="2068102" y="1707212"/>
          <a:ext cx="371785" cy="434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068102" y="1794196"/>
        <a:ext cx="260250" cy="260951"/>
      </dsp:txXfrm>
    </dsp:sp>
    <dsp:sp modelId="{904C7B19-CD4C-4289-84F8-0EEB7027864D}">
      <dsp:nvSpPr>
        <dsp:cNvPr id="0" name=""/>
        <dsp:cNvSpPr/>
      </dsp:nvSpPr>
      <dsp:spPr>
        <a:xfrm>
          <a:off x="2594214" y="740844"/>
          <a:ext cx="1895493" cy="23676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3200" b="1" kern="1200" dirty="0"/>
            <a:t>فيديو تعليمي</a:t>
          </a:r>
          <a:endParaRPr lang="en-US" sz="3200" b="1" kern="1200" dirty="0"/>
        </a:p>
      </dsp:txBody>
      <dsp:txXfrm>
        <a:off x="2649731" y="796361"/>
        <a:ext cx="1784459" cy="2256621"/>
      </dsp:txXfrm>
    </dsp:sp>
    <dsp:sp modelId="{6AA70F94-68FE-498B-86F7-BCB7D556484B}">
      <dsp:nvSpPr>
        <dsp:cNvPr id="0" name=""/>
        <dsp:cNvSpPr/>
      </dsp:nvSpPr>
      <dsp:spPr>
        <a:xfrm>
          <a:off x="4665079" y="1707212"/>
          <a:ext cx="371785" cy="434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665079" y="1794196"/>
        <a:ext cx="260250" cy="260951"/>
      </dsp:txXfrm>
    </dsp:sp>
    <dsp:sp modelId="{4AE30113-5A7F-4B52-9A3F-C4A7AD2643B0}">
      <dsp:nvSpPr>
        <dsp:cNvPr id="0" name=""/>
        <dsp:cNvSpPr/>
      </dsp:nvSpPr>
      <dsp:spPr>
        <a:xfrm>
          <a:off x="5191191" y="732331"/>
          <a:ext cx="1948245" cy="23846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800" b="1" kern="1200" dirty="0"/>
            <a:t>التقييم الذاتي </a:t>
          </a:r>
          <a:endParaRPr lang="en-US" sz="2800" b="1" kern="1200" dirty="0"/>
        </a:p>
      </dsp:txBody>
      <dsp:txXfrm>
        <a:off x="5248253" y="789393"/>
        <a:ext cx="1834121" cy="2270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59307" y="6333347"/>
            <a:ext cx="11501670" cy="401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/>
          </p:cNvSpPr>
          <p:nvPr userDrawn="1"/>
        </p:nvSpPr>
        <p:spPr>
          <a:xfrm>
            <a:off x="8226653" y="6333346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الأول 2021-2022م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" Target="slide3.xml"/><Relationship Id="rId18" Type="http://schemas.openxmlformats.org/officeDocument/2006/relationships/diagramQuickStyle" Target="../diagrams/quickStyle1.xml"/><Relationship Id="rId3" Type="http://schemas.microsoft.com/office/2007/relationships/media" Target="../media/media4.m4a"/><Relationship Id="rId21" Type="http://schemas.openxmlformats.org/officeDocument/2006/relationships/image" Target="../media/image6.png"/><Relationship Id="rId7" Type="http://schemas.microsoft.com/office/2007/relationships/media" Target="../media/media6.m4a"/><Relationship Id="rId12" Type="http://schemas.openxmlformats.org/officeDocument/2006/relationships/slide" Target="slide7.xml"/><Relationship Id="rId1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2.wdp"/><Relationship Id="rId5" Type="http://schemas.microsoft.com/office/2007/relationships/media" Target="../media/media5.m4a"/><Relationship Id="rId15" Type="http://schemas.openxmlformats.org/officeDocument/2006/relationships/image" Target="../media/image2.png"/><Relationship Id="rId23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diagramColors" Target="../diagrams/colors1.xml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emf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gi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ني .m4a">
            <a:hlinkClick r:id="" action="ppaction://media"/>
            <a:extLst>
              <a:ext uri="{FF2B5EF4-FFF2-40B4-BE49-F238E27FC236}">
                <a16:creationId xmlns:a16="http://schemas.microsoft.com/office/drawing/2014/main" id="{795F0B54-613A-E541-B222-DEF2C8C3F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8060" y="5165642"/>
            <a:ext cx="663791" cy="663791"/>
          </a:xfrm>
          <a:prstGeom prst="rect">
            <a:avLst/>
          </a:prstGeom>
        </p:spPr>
      </p:pic>
      <p:pic>
        <p:nvPicPr>
          <p:cNvPr id="3" name="العنوان">
            <a:hlinkClick r:id="" action="ppaction://media"/>
            <a:extLst>
              <a:ext uri="{FF2B5EF4-FFF2-40B4-BE49-F238E27FC236}">
                <a16:creationId xmlns:a16="http://schemas.microsoft.com/office/drawing/2014/main" id="{7417B62D-282B-584E-9117-C3830F6FEE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227" y="5165642"/>
            <a:ext cx="663791" cy="6637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745734"/>
            <a:ext cx="12192000" cy="2814341"/>
            <a:chOff x="0" y="2267898"/>
            <a:chExt cx="12192000" cy="2862322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267898"/>
              <a:ext cx="12192000" cy="2862322"/>
              <a:chOff x="0" y="2267898"/>
              <a:chExt cx="12192000" cy="286232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0" y="2267898"/>
                <a:ext cx="12192000" cy="2862322"/>
              </a:xfrm>
              <a:prstGeom prst="rect">
                <a:avLst/>
              </a:prstGeom>
              <a:solidFill>
                <a:srgbClr val="FFFF99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44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</a:t>
                </a:r>
                <a:r>
                  <a:rPr lang="ar-BH" sz="4400" b="1" dirty="0" smtClean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</a:t>
                </a:r>
                <a:r>
                  <a:rPr lang="ar-BH" sz="44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التربية الرياضية</a:t>
                </a:r>
                <a:endPara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r" rtl="1"/>
                <a:r>
                  <a:rPr lang="en-US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</a:t>
                </a:r>
                <a:r>
                  <a:rPr lang="en-US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</a:t>
                </a:r>
                <a:r>
                  <a:rPr lang="en-US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</a:t>
                </a:r>
                <a:r>
                  <a:rPr lang="en-US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الفصل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الأول/الوحدة الثاني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</a:t>
                </a:r>
                <a:r>
                  <a:rPr lang="ar-BH" sz="40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</a:t>
                </a:r>
                <a:r>
                  <a:rPr lang="ar-BH" sz="40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1-</a:t>
                </a:r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الاحساس </a:t>
                </a:r>
                <a:r>
                  <a:rPr lang="ar-BH" sz="4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بالكرة</a:t>
                </a:r>
                <a:endParaRPr lang="en-US" sz="4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4799" y="2327914"/>
                <a:ext cx="2658359" cy="2705103"/>
              </a:xfrm>
              <a:prstGeom prst="ellipse">
                <a:avLst/>
              </a:prstGeom>
              <a:solidFill>
                <a:srgbClr val="FEAE0E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20030" y="3098969"/>
                <a:ext cx="1276311" cy="563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ar-BH" sz="3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كرة القدم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5932">
              <a:off x="46244" y="2377069"/>
              <a:ext cx="2675469" cy="267546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ACCB56-C15D-42F8-AB2A-9989641C6B0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9123880" y="2448025"/>
            <a:ext cx="2516377" cy="1779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2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>
            <a:hlinkClick r:id="rId13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CCB56-C15D-42F8-AB2A-9989641C6B01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995347" y="3042075"/>
            <a:ext cx="2936572" cy="2295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الايقونات لمهارة واحدة.m4a">
            <a:hlinkClick r:id="" action="ppaction://media"/>
            <a:extLst>
              <a:ext uri="{FF2B5EF4-FFF2-40B4-BE49-F238E27FC236}">
                <a16:creationId xmlns:a16="http://schemas.microsoft.com/office/drawing/2014/main" id="{69B74F22-2D33-8349-8162-ED83A8BF4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7174" y="5499811"/>
            <a:ext cx="635640" cy="6356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57305" y="1389173"/>
            <a:ext cx="5161568" cy="1490505"/>
            <a:chOff x="229400" y="1422562"/>
            <a:chExt cx="4754880" cy="1755832"/>
          </a:xfrm>
        </p:grpSpPr>
        <p:sp>
          <p:nvSpPr>
            <p:cNvPr id="7" name="Flowchart: Alternate Process 6"/>
            <p:cNvSpPr/>
            <p:nvPr/>
          </p:nvSpPr>
          <p:spPr>
            <a:xfrm>
              <a:off x="604431" y="1422562"/>
              <a:ext cx="3989185" cy="1755832"/>
            </a:xfrm>
            <a:prstGeom prst="flowChartAlternateProcess">
              <a:avLst/>
            </a:prstGeom>
            <a:solidFill>
              <a:srgbClr val="FFFF99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9400" y="1481676"/>
              <a:ext cx="4754880" cy="13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ar-SA" sz="100" b="1" dirty="0">
                <a:cs typeface="+mj-cs"/>
              </a:endParaRPr>
            </a:p>
            <a:p>
              <a:pPr algn="ctr" rtl="1"/>
              <a:r>
                <a:rPr lang="ar-BH" sz="3600" b="1" dirty="0"/>
                <a:t> </a:t>
              </a:r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400" b="1" dirty="0"/>
                <a:t>أ</a:t>
              </a:r>
              <a:r>
                <a:rPr lang="ar-BH" sz="2400" b="1" dirty="0" smtClean="0"/>
                <a:t>ن </a:t>
              </a:r>
              <a:r>
                <a:rPr lang="ar-SA" sz="2400" b="1" dirty="0" smtClean="0"/>
                <a:t>يؤدي</a:t>
              </a:r>
              <a:r>
                <a:rPr lang="ar-BH" sz="2400" b="1" dirty="0" smtClean="0"/>
                <a:t> الطالب</a:t>
              </a:r>
              <a:r>
                <a:rPr lang="ar-SA" sz="2400" b="1" dirty="0" smtClean="0"/>
                <a:t> </a:t>
              </a:r>
              <a:r>
                <a:rPr lang="ar-SA" sz="2400" b="1" dirty="0"/>
                <a:t>ألعاب تتعلق بالإحساس </a:t>
              </a:r>
              <a:endParaRPr lang="ar-BH" sz="2400" b="1" dirty="0" smtClean="0"/>
            </a:p>
            <a:p>
              <a:pPr algn="ctr" rtl="1"/>
              <a:r>
                <a:rPr lang="ar-SA" sz="2400" b="1" dirty="0" smtClean="0"/>
                <a:t>بكرة القدم</a:t>
              </a:r>
              <a:r>
                <a:rPr lang="ar-BH" sz="2400" b="1" dirty="0"/>
                <a:t> </a:t>
              </a:r>
              <a:r>
                <a:rPr lang="ar-SA" sz="2400" b="1" dirty="0" smtClean="0"/>
                <a:t>بطريقة </a:t>
              </a:r>
              <a:r>
                <a:rPr lang="ar-SA" sz="2400" b="1" dirty="0"/>
                <a:t>صحيحة.</a:t>
              </a:r>
              <a:endParaRPr lang="en-US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81853" y="1989350"/>
            <a:ext cx="7140340" cy="3849345"/>
            <a:chOff x="4935770" y="2388456"/>
            <a:chExt cx="7140340" cy="3849345"/>
          </a:xfrm>
        </p:grpSpPr>
        <p:graphicFrame>
          <p:nvGraphicFramePr>
            <p:cNvPr id="10" name="Diagram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3507289"/>
                </p:ext>
              </p:extLst>
            </p:nvPr>
          </p:nvGraphicFramePr>
          <p:xfrm>
            <a:off x="4935770" y="2388456"/>
            <a:ext cx="7140340" cy="384934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pic>
          <p:nvPicPr>
            <p:cNvPr id="11" name="النقاط الفنية.m4a">
              <a:hlinkClick r:id="" action="ppaction://media"/>
              <a:extLst>
                <a:ext uri="{FF2B5EF4-FFF2-40B4-BE49-F238E27FC236}">
                  <a16:creationId xmlns:a16="http://schemas.microsoft.com/office/drawing/2014/main" id="{C8A5A36F-6C53-7843-BAEB-DF65DE803CDA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477" y="4132617"/>
              <a:ext cx="1042416" cy="727389"/>
            </a:xfrm>
            <a:prstGeom prst="rect">
              <a:avLst/>
            </a:prstGeom>
          </p:spPr>
        </p:pic>
        <p:pic>
          <p:nvPicPr>
            <p:cNvPr id="12" name="فيديو تعليمي.m4a">
              <a:hlinkClick r:id="" action="ppaction://media"/>
              <a:extLst>
                <a:ext uri="{FF2B5EF4-FFF2-40B4-BE49-F238E27FC236}">
                  <a16:creationId xmlns:a16="http://schemas.microsoft.com/office/drawing/2014/main" id="{882E96FF-CEE5-9148-9B64-97387D9C97B0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021" y="4211850"/>
              <a:ext cx="1172345" cy="961683"/>
            </a:xfrm>
            <a:prstGeom prst="rect">
              <a:avLst/>
            </a:prstGeom>
          </p:spPr>
        </p:pic>
        <p:pic>
          <p:nvPicPr>
            <p:cNvPr id="13" name="التقييم الذاتي.m4a">
              <a:hlinkClick r:id="" action="ppaction://media"/>
              <a:extLst>
                <a:ext uri="{FF2B5EF4-FFF2-40B4-BE49-F238E27FC236}">
                  <a16:creationId xmlns:a16="http://schemas.microsoft.com/office/drawing/2014/main" id="{FB8F4004-52AF-B940-B6BB-D962C53C4473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1796" y="4408493"/>
              <a:ext cx="1172344" cy="96168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19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الاحساس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5490117" y="3331185"/>
            <a:ext cx="5642844" cy="1354217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</a:t>
            </a:r>
            <a:r>
              <a:rPr lang="ar-SA" sz="2200" b="1" dirty="0">
                <a:solidFill>
                  <a:srgbClr val="FF0000"/>
                </a:solidFill>
                <a:cs typeface="+mj-cs"/>
              </a:rPr>
              <a:t>الفنية</a:t>
            </a:r>
            <a:r>
              <a:rPr lang="ar-BH" sz="2200" b="1" dirty="0">
                <a:solidFill>
                  <a:srgbClr val="FF0000"/>
                </a:solidFill>
                <a:cs typeface="+mj-cs"/>
              </a:rPr>
              <a:t> </a:t>
            </a:r>
            <a:r>
              <a:rPr lang="ar-SA" sz="2200" b="1" dirty="0">
                <a:solidFill>
                  <a:srgbClr val="FF0000"/>
                </a:solidFill>
                <a:cs typeface="+mj-cs"/>
              </a:rPr>
              <a:t>:</a:t>
            </a:r>
          </a:p>
          <a:p>
            <a:pPr algn="r"/>
            <a:r>
              <a:rPr lang="ar-BH" sz="2000" b="1" dirty="0">
                <a:solidFill>
                  <a:schemeClr val="tx1"/>
                </a:solidFill>
                <a:cs typeface="+mj-cs"/>
              </a:rPr>
              <a:t>. الكرة بالقرب من القدم.</a:t>
            </a:r>
          </a:p>
          <a:p>
            <a:pPr algn="r" rtl="1"/>
            <a:r>
              <a:rPr lang="ar-BH" sz="2000" b="1" dirty="0">
                <a:solidFill>
                  <a:schemeClr val="tx1"/>
                </a:solidFill>
                <a:cs typeface="+mj-cs"/>
              </a:rPr>
              <a:t>. توزيع النظر على الكرة وللأمام.</a:t>
            </a:r>
          </a:p>
          <a:p>
            <a:pPr algn="r"/>
            <a:r>
              <a:rPr lang="ar-BH" sz="2000" b="1" dirty="0">
                <a:solidFill>
                  <a:schemeClr val="tx1"/>
                </a:solidFill>
                <a:cs typeface="+mj-cs"/>
              </a:rPr>
              <a:t>. الذراعان جانباً للتوازن</a:t>
            </a:r>
            <a:r>
              <a:rPr lang="ar-BH" sz="2000" b="1" dirty="0" smtClean="0">
                <a:solidFill>
                  <a:schemeClr val="tx1"/>
                </a:solidFill>
                <a:cs typeface="+mj-cs"/>
              </a:rPr>
              <a:t>.</a:t>
            </a:r>
            <a:endParaRPr lang="ar-BH" sz="20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CCB56-C15D-42F8-AB2A-9989641C6B0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850015" y="2248295"/>
            <a:ext cx="2770818" cy="2165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11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الاحساس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490117" y="2344990"/>
            <a:ext cx="5642844" cy="769441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ar-BH" sz="2400" b="1" dirty="0">
                <a:solidFill>
                  <a:srgbClr val="FF0000"/>
                </a:solidFill>
              </a:rPr>
              <a:t>معلومات وقانون اللعبة 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</a:rPr>
              <a:t>كرة القدم من الألعاب الجماعية ، تلعب المباراة بين </a:t>
            </a:r>
            <a:r>
              <a:rPr lang="ar-BH" sz="2000" b="1" dirty="0" smtClean="0">
                <a:solidFill>
                  <a:schemeClr val="tx1"/>
                </a:solidFill>
              </a:rPr>
              <a:t>فريقين.</a:t>
            </a:r>
            <a:endParaRPr lang="ar-BH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الاحساس بالكرة.mp4" descr="الاحساس بالكرة.mp4">
            <a:hlinkClick r:id="" action="ppaction://media"/>
            <a:extLst>
              <a:ext uri="{FF2B5EF4-FFF2-40B4-BE49-F238E27FC236}">
                <a16:creationId xmlns:a16="http://schemas.microsoft.com/office/drawing/2014/main" id="{ED387A29-4B7B-6741-9645-FEC8932759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5967" y="1787857"/>
            <a:ext cx="5910553" cy="3668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175437" y="164578"/>
            <a:ext cx="3874048" cy="1051688"/>
            <a:chOff x="-46633" y="308270"/>
            <a:chExt cx="4121659" cy="10516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9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الاحساس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0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/>
          <p:cNvSpPr/>
          <p:nvPr/>
        </p:nvSpPr>
        <p:spPr>
          <a:xfrm>
            <a:off x="1320655" y="236420"/>
            <a:ext cx="99422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</a:t>
            </a:r>
            <a:r>
              <a:rPr lang="ar-SA" sz="4800" b="1" dirty="0">
                <a:ln w="0"/>
              </a:rPr>
              <a:t>لتقييم الذاتي</a:t>
            </a:r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8796" y="1318572"/>
            <a:ext cx="112956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750451"/>
              </p:ext>
            </p:extLst>
          </p:nvPr>
        </p:nvGraphicFramePr>
        <p:xfrm>
          <a:off x="6144667" y="2150550"/>
          <a:ext cx="4008812" cy="29622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395208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(أ)</a:t>
                      </a:r>
                      <a:endParaRPr lang="en-US" sz="2400" b="1" dirty="0"/>
                    </a:p>
                  </a:txBody>
                  <a:tcPr>
                    <a:solidFill>
                      <a:srgbClr val="F0E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7113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 النقاط الفنية تكون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الكرة بالقرب من ......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429580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تساعد وضعية الذراعان جانبا</a:t>
                      </a:r>
                      <a:r>
                        <a:rPr lang="ar-BH" sz="2400" b="1" kern="1200" baseline="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.......</a:t>
                      </a:r>
                    </a:p>
                    <a:p>
                      <a:pPr algn="r" rtl="1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859161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كرة</a:t>
                      </a:r>
                      <a:r>
                        <a:rPr lang="ar-BH" sz="2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القدة لعبة ......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959916"/>
              </p:ext>
            </p:extLst>
          </p:nvPr>
        </p:nvGraphicFramePr>
        <p:xfrm>
          <a:off x="1320655" y="2150552"/>
          <a:ext cx="4008812" cy="2970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449094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(ب)</a:t>
                      </a:r>
                      <a:endParaRPr lang="en-US" sz="2400" b="1" dirty="0"/>
                    </a:p>
                  </a:txBody>
                  <a:tcPr>
                    <a:solidFill>
                      <a:srgbClr val="F0E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78744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 smtClean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جماعية</a:t>
                      </a:r>
                      <a:endParaRPr lang="ar-BH" sz="3200" b="0" kern="1200" dirty="0">
                        <a:ln w="0"/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86313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dirty="0"/>
                        <a:t>القدم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862611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dirty="0"/>
                        <a:t>للتوازن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16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الاحساس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18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/>
          <p:cNvSpPr/>
          <p:nvPr/>
        </p:nvSpPr>
        <p:spPr>
          <a:xfrm>
            <a:off x="108518" y="218219"/>
            <a:ext cx="125236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الاجابة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825501" y="3203700"/>
            <a:ext cx="1998263" cy="70792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66014" y="4012574"/>
            <a:ext cx="1998263" cy="60468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998930" y="3062814"/>
            <a:ext cx="1697668" cy="17163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48796" y="1318572"/>
            <a:ext cx="112956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</a:p>
        </p:txBody>
      </p:sp>
      <p:pic>
        <p:nvPicPr>
          <p:cNvPr id="14" name="Picture 2" descr="High Five Friends Sticker by Rylsee for iOS &amp; Android | GIPH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9" y="4833257"/>
            <a:ext cx="1499853" cy="15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20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الاحساس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214169"/>
              </p:ext>
            </p:extLst>
          </p:nvPr>
        </p:nvGraphicFramePr>
        <p:xfrm>
          <a:off x="6598872" y="2247051"/>
          <a:ext cx="4008812" cy="29622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395208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(أ)</a:t>
                      </a:r>
                      <a:endParaRPr lang="en-US" sz="2400" b="1" dirty="0"/>
                    </a:p>
                  </a:txBody>
                  <a:tcPr>
                    <a:solidFill>
                      <a:srgbClr val="F0E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7113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 النقاط الفنية تكون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الكرة بالقرب من ......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429580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تساعد وضعية الذراعان جانبا</a:t>
                      </a:r>
                      <a:r>
                        <a:rPr lang="ar-BH" sz="2400" b="1" kern="1200" baseline="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......</a:t>
                      </a:r>
                    </a:p>
                    <a:p>
                      <a:pPr algn="r" rtl="1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859161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كرة</a:t>
                      </a:r>
                      <a:r>
                        <a:rPr lang="ar-BH" sz="2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القدة لعبة ......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40087"/>
              </p:ext>
            </p:extLst>
          </p:nvPr>
        </p:nvGraphicFramePr>
        <p:xfrm>
          <a:off x="1122607" y="2115468"/>
          <a:ext cx="4008812" cy="2970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449094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(ب)</a:t>
                      </a:r>
                      <a:endParaRPr lang="en-US" sz="2400" b="1" dirty="0"/>
                    </a:p>
                  </a:txBody>
                  <a:tcPr>
                    <a:solidFill>
                      <a:srgbClr val="F0E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78744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 smtClean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جماعية</a:t>
                      </a:r>
                      <a:endParaRPr lang="ar-BH" sz="3200" b="0" kern="1200" dirty="0">
                        <a:ln w="0"/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86313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dirty="0"/>
                        <a:t>القدم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862611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dirty="0"/>
                        <a:t>للتوازن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1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25" y="2080289"/>
            <a:ext cx="5518661" cy="326869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36026" y="1753383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/>
              <a:t>لقد </a:t>
            </a:r>
            <a:r>
              <a:rPr lang="ar-BH" sz="4800" b="1" smtClean="0"/>
              <a:t>انهيت </a:t>
            </a:r>
            <a:r>
              <a:rPr lang="ar-BH" sz="4800" b="1" dirty="0"/>
              <a:t>الدرس بنجاح</a:t>
            </a:r>
            <a:endParaRPr lang="en-US" sz="4800" b="1" dirty="0"/>
          </a:p>
        </p:txBody>
      </p:sp>
      <p:pic>
        <p:nvPicPr>
          <p:cNvPr id="6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036E01F8-5AFA-EC48-B743-3F295D6FF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609" y="5339076"/>
            <a:ext cx="624600" cy="624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13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الاحساس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44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 Light"/>
        <a:ea typeface=""/>
        <a:cs typeface="Sakkal Majalla"/>
      </a:majorFont>
      <a:minorFont>
        <a:latin typeface="Calibri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1875</TotalTime>
  <Words>230</Words>
  <Application>Microsoft Office PowerPoint</Application>
  <PresentationFormat>Widescreen</PresentationFormat>
  <Paragraphs>71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Muneera  saleh musaifer</cp:lastModifiedBy>
  <cp:revision>133</cp:revision>
  <dcterms:created xsi:type="dcterms:W3CDTF">2020-03-04T10:47:58Z</dcterms:created>
  <dcterms:modified xsi:type="dcterms:W3CDTF">2021-09-14T05:07:49Z</dcterms:modified>
</cp:coreProperties>
</file>