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76" r:id="rId4"/>
    <p:sldId id="277" r:id="rId5"/>
    <p:sldId id="258" r:id="rId6"/>
    <p:sldId id="272" r:id="rId7"/>
    <p:sldId id="27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BDC13"/>
    <a:srgbClr val="F0E44A"/>
    <a:srgbClr val="FEAE0E"/>
    <a:srgbClr val="D44A57"/>
    <a:srgbClr val="49EB87"/>
    <a:srgbClr val="8F45C7"/>
    <a:srgbClr val="BA8CDC"/>
    <a:srgbClr val="CCFF33"/>
    <a:srgbClr val="26C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3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347CB-E848-491A-B945-52673293C540}" type="doc">
      <dgm:prSet loTypeId="urn:microsoft.com/office/officeart/2005/8/layout/process1" loCatId="process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AB2D992-08F6-42BE-AF4A-8A0E4441BDC3}">
      <dgm:prSet phldrT="[Text]" custT="1"/>
      <dgm:spPr/>
      <dgm:t>
        <a:bodyPr anchor="t" anchorCtr="0"/>
        <a:lstStyle/>
        <a:p>
          <a:pPr algn="ctr"/>
          <a:r>
            <a:rPr lang="ar-BH" sz="2400" b="1" dirty="0"/>
            <a:t>النقاط الفنية و الخطوات التعليمية </a:t>
          </a:r>
          <a:endParaRPr lang="en-US" sz="2400" b="1" dirty="0"/>
        </a:p>
      </dgm:t>
    </dgm:pt>
    <dgm:pt modelId="{7DD25EFF-FDB8-408B-996A-2C54F9AD2A20}" type="parTrans" cxnId="{0AF6BA9C-E394-4E7A-8561-7BEE5C6845AC}">
      <dgm:prSet/>
      <dgm:spPr/>
      <dgm:t>
        <a:bodyPr/>
        <a:lstStyle/>
        <a:p>
          <a:endParaRPr lang="en-US"/>
        </a:p>
      </dgm:t>
    </dgm:pt>
    <dgm:pt modelId="{CCCAC071-8B0B-46EF-986E-E8E85F3A7EB6}" type="sibTrans" cxnId="{0AF6BA9C-E394-4E7A-8561-7BEE5C6845AC}">
      <dgm:prSet/>
      <dgm:spPr/>
      <dgm:t>
        <a:bodyPr/>
        <a:lstStyle/>
        <a:p>
          <a:endParaRPr lang="en-US"/>
        </a:p>
      </dgm:t>
    </dgm:pt>
    <dgm:pt modelId="{48098F04-3055-4662-AD0D-C08BF4685395}">
      <dgm:prSet phldrT="[Text]" custT="1"/>
      <dgm:spPr/>
      <dgm:t>
        <a:bodyPr anchor="t" anchorCtr="0"/>
        <a:lstStyle/>
        <a:p>
          <a:pPr algn="ctr"/>
          <a:r>
            <a:rPr lang="ar-BH" sz="3200" b="1" dirty="0"/>
            <a:t>فيديو تعليمي</a:t>
          </a:r>
          <a:endParaRPr lang="en-US" sz="3200" b="1" dirty="0"/>
        </a:p>
      </dgm:t>
    </dgm:pt>
    <dgm:pt modelId="{936896AB-5469-4174-8AD0-A828853FD9D2}" type="parTrans" cxnId="{230CC0BB-50DB-4FA3-B5F1-FA3A604C5C95}">
      <dgm:prSet/>
      <dgm:spPr/>
      <dgm:t>
        <a:bodyPr/>
        <a:lstStyle/>
        <a:p>
          <a:endParaRPr lang="en-US"/>
        </a:p>
      </dgm:t>
    </dgm:pt>
    <dgm:pt modelId="{FE409CAC-4D59-46D6-A1D0-353A3D5B662E}" type="sibTrans" cxnId="{230CC0BB-50DB-4FA3-B5F1-FA3A604C5C95}">
      <dgm:prSet/>
      <dgm:spPr/>
      <dgm:t>
        <a:bodyPr/>
        <a:lstStyle/>
        <a:p>
          <a:endParaRPr lang="en-US"/>
        </a:p>
      </dgm:t>
    </dgm:pt>
    <dgm:pt modelId="{038F84F6-9AF2-40A1-ADCE-BE98EB6633D0}">
      <dgm:prSet phldrT="[Text]" custT="1"/>
      <dgm:spPr/>
      <dgm:t>
        <a:bodyPr anchor="t" anchorCtr="0"/>
        <a:lstStyle/>
        <a:p>
          <a:pPr algn="ctr"/>
          <a:r>
            <a:rPr lang="ar-BH" sz="3200" b="1" dirty="0"/>
            <a:t>التقييم الذاتي </a:t>
          </a:r>
          <a:endParaRPr lang="en-US" sz="3200" b="1" dirty="0"/>
        </a:p>
      </dgm:t>
    </dgm:pt>
    <dgm:pt modelId="{EC5ED465-77C5-45F9-ABD4-F1E97D57E456}" type="parTrans" cxnId="{039503C6-5740-46CD-A3F8-DEDADC9B2457}">
      <dgm:prSet/>
      <dgm:spPr/>
      <dgm:t>
        <a:bodyPr/>
        <a:lstStyle/>
        <a:p>
          <a:endParaRPr lang="en-US"/>
        </a:p>
      </dgm:t>
    </dgm:pt>
    <dgm:pt modelId="{F0B9458B-44DD-450C-BAE5-E4313596D567}" type="sibTrans" cxnId="{039503C6-5740-46CD-A3F8-DEDADC9B2457}">
      <dgm:prSet/>
      <dgm:spPr/>
      <dgm:t>
        <a:bodyPr/>
        <a:lstStyle/>
        <a:p>
          <a:endParaRPr lang="en-US"/>
        </a:p>
      </dgm:t>
    </dgm:pt>
    <dgm:pt modelId="{268FDD83-63B9-49EA-B3DB-4EBF0EC8C43F}" type="pres">
      <dgm:prSet presAssocID="{E8A347CB-E848-491A-B945-52673293C5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53F318-AA4B-443C-8BFF-41CBD39B72DF}" type="pres">
      <dgm:prSet presAssocID="{6AB2D992-08F6-42BE-AF4A-8A0E4441BDC3}" presName="node" presStyleLbl="node1" presStyleIdx="0" presStyleCnt="3" custScaleX="107876" custScaleY="1753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56AB6-D44C-4A60-8C72-607194C1C96D}" type="pres">
      <dgm:prSet presAssocID="{CCCAC071-8B0B-46EF-986E-E8E85F3A7EB6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77B18F8-4B63-4AAB-8FDE-56084759FDD0}" type="pres">
      <dgm:prSet presAssocID="{CCCAC071-8B0B-46EF-986E-E8E85F3A7EB6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904C7B19-CD4C-4289-84F8-0EEB7027864D}" type="pres">
      <dgm:prSet presAssocID="{48098F04-3055-4662-AD0D-C08BF4685395}" presName="node" presStyleLbl="node1" presStyleIdx="1" presStyleCnt="3" custScaleX="108085" custScaleY="1756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A70F94-68FE-498B-86F7-BCB7D556484B}" type="pres">
      <dgm:prSet presAssocID="{FE409CAC-4D59-46D6-A1D0-353A3D5B662E}" presName="sibTrans" presStyleLbl="sibTrans2D1" presStyleIdx="1" presStyleCnt="2"/>
      <dgm:spPr/>
      <dgm:t>
        <a:bodyPr/>
        <a:lstStyle/>
        <a:p>
          <a:endParaRPr lang="en-US"/>
        </a:p>
      </dgm:t>
    </dgm:pt>
    <dgm:pt modelId="{D2A688D2-DA3F-4ED5-81BD-926CE4DED797}" type="pres">
      <dgm:prSet presAssocID="{FE409CAC-4D59-46D6-A1D0-353A3D5B662E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AE30113-5A7F-4B52-9A3F-C4A7AD2643B0}" type="pres">
      <dgm:prSet presAssocID="{038F84F6-9AF2-40A1-ADCE-BE98EB6633D0}" presName="node" presStyleLbl="node1" presStyleIdx="2" presStyleCnt="3" custScaleX="111093" custScaleY="1768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F6BA9C-E394-4E7A-8561-7BEE5C6845AC}" srcId="{E8A347CB-E848-491A-B945-52673293C540}" destId="{6AB2D992-08F6-42BE-AF4A-8A0E4441BDC3}" srcOrd="0" destOrd="0" parTransId="{7DD25EFF-FDB8-408B-996A-2C54F9AD2A20}" sibTransId="{CCCAC071-8B0B-46EF-986E-E8E85F3A7EB6}"/>
    <dgm:cxn modelId="{230CC0BB-50DB-4FA3-B5F1-FA3A604C5C95}" srcId="{E8A347CB-E848-491A-B945-52673293C540}" destId="{48098F04-3055-4662-AD0D-C08BF4685395}" srcOrd="1" destOrd="0" parTransId="{936896AB-5469-4174-8AD0-A828853FD9D2}" sibTransId="{FE409CAC-4D59-46D6-A1D0-353A3D5B662E}"/>
    <dgm:cxn modelId="{0E867E07-3454-4243-98F7-7E6FC22599F5}" type="presOf" srcId="{48098F04-3055-4662-AD0D-C08BF4685395}" destId="{904C7B19-CD4C-4289-84F8-0EEB7027864D}" srcOrd="0" destOrd="0" presId="urn:microsoft.com/office/officeart/2005/8/layout/process1"/>
    <dgm:cxn modelId="{91C55C34-8632-49C1-98AF-18A8B66136A5}" type="presOf" srcId="{CCCAC071-8B0B-46EF-986E-E8E85F3A7EB6}" destId="{A77B18F8-4B63-4AAB-8FDE-56084759FDD0}" srcOrd="1" destOrd="0" presId="urn:microsoft.com/office/officeart/2005/8/layout/process1"/>
    <dgm:cxn modelId="{A079277A-473F-4B26-A898-E7349A94C660}" type="presOf" srcId="{FE409CAC-4D59-46D6-A1D0-353A3D5B662E}" destId="{D2A688D2-DA3F-4ED5-81BD-926CE4DED797}" srcOrd="1" destOrd="0" presId="urn:microsoft.com/office/officeart/2005/8/layout/process1"/>
    <dgm:cxn modelId="{1DC33CA0-868D-4A1B-AC6E-505CEC7D6AC2}" type="presOf" srcId="{038F84F6-9AF2-40A1-ADCE-BE98EB6633D0}" destId="{4AE30113-5A7F-4B52-9A3F-C4A7AD2643B0}" srcOrd="0" destOrd="0" presId="urn:microsoft.com/office/officeart/2005/8/layout/process1"/>
    <dgm:cxn modelId="{039503C6-5740-46CD-A3F8-DEDADC9B2457}" srcId="{E8A347CB-E848-491A-B945-52673293C540}" destId="{038F84F6-9AF2-40A1-ADCE-BE98EB6633D0}" srcOrd="2" destOrd="0" parTransId="{EC5ED465-77C5-45F9-ABD4-F1E97D57E456}" sibTransId="{F0B9458B-44DD-450C-BAE5-E4313596D567}"/>
    <dgm:cxn modelId="{917C3B82-D19B-4193-97A7-6009FEFDC1C9}" type="presOf" srcId="{CCCAC071-8B0B-46EF-986E-E8E85F3A7EB6}" destId="{47D56AB6-D44C-4A60-8C72-607194C1C96D}" srcOrd="0" destOrd="0" presId="urn:microsoft.com/office/officeart/2005/8/layout/process1"/>
    <dgm:cxn modelId="{EDA20530-B07E-466B-895B-CFA33F51034C}" type="presOf" srcId="{E8A347CB-E848-491A-B945-52673293C540}" destId="{268FDD83-63B9-49EA-B3DB-4EBF0EC8C43F}" srcOrd="0" destOrd="0" presId="urn:microsoft.com/office/officeart/2005/8/layout/process1"/>
    <dgm:cxn modelId="{3C31D20B-31A8-457E-907B-12CFEA0A3668}" type="presOf" srcId="{FE409CAC-4D59-46D6-A1D0-353A3D5B662E}" destId="{6AA70F94-68FE-498B-86F7-BCB7D556484B}" srcOrd="0" destOrd="0" presId="urn:microsoft.com/office/officeart/2005/8/layout/process1"/>
    <dgm:cxn modelId="{1ABBDB70-6678-41A6-A623-8C8A88929CA5}" type="presOf" srcId="{6AB2D992-08F6-42BE-AF4A-8A0E4441BDC3}" destId="{6C53F318-AA4B-443C-8BFF-41CBD39B72DF}" srcOrd="0" destOrd="0" presId="urn:microsoft.com/office/officeart/2005/8/layout/process1"/>
    <dgm:cxn modelId="{8C2B1711-B61D-47F6-887E-34A4225D1737}" type="presParOf" srcId="{268FDD83-63B9-49EA-B3DB-4EBF0EC8C43F}" destId="{6C53F318-AA4B-443C-8BFF-41CBD39B72DF}" srcOrd="0" destOrd="0" presId="urn:microsoft.com/office/officeart/2005/8/layout/process1"/>
    <dgm:cxn modelId="{DEBD9A1B-0FD6-4DBD-92EC-A120B2B552DD}" type="presParOf" srcId="{268FDD83-63B9-49EA-B3DB-4EBF0EC8C43F}" destId="{47D56AB6-D44C-4A60-8C72-607194C1C96D}" srcOrd="1" destOrd="0" presId="urn:microsoft.com/office/officeart/2005/8/layout/process1"/>
    <dgm:cxn modelId="{13B65055-53B1-40CF-AB82-A00F464F3196}" type="presParOf" srcId="{47D56AB6-D44C-4A60-8C72-607194C1C96D}" destId="{A77B18F8-4B63-4AAB-8FDE-56084759FDD0}" srcOrd="0" destOrd="0" presId="urn:microsoft.com/office/officeart/2005/8/layout/process1"/>
    <dgm:cxn modelId="{383F821B-07CC-4AF0-A44D-76EB14016EF0}" type="presParOf" srcId="{268FDD83-63B9-49EA-B3DB-4EBF0EC8C43F}" destId="{904C7B19-CD4C-4289-84F8-0EEB7027864D}" srcOrd="2" destOrd="0" presId="urn:microsoft.com/office/officeart/2005/8/layout/process1"/>
    <dgm:cxn modelId="{8B02A240-2A14-4CA6-8957-36290A5805B3}" type="presParOf" srcId="{268FDD83-63B9-49EA-B3DB-4EBF0EC8C43F}" destId="{6AA70F94-68FE-498B-86F7-BCB7D556484B}" srcOrd="3" destOrd="0" presId="urn:microsoft.com/office/officeart/2005/8/layout/process1"/>
    <dgm:cxn modelId="{BBC3D5C2-3A4A-4BF1-9BCD-9E54B8BE12DC}" type="presParOf" srcId="{6AA70F94-68FE-498B-86F7-BCB7D556484B}" destId="{D2A688D2-DA3F-4ED5-81BD-926CE4DED797}" srcOrd="0" destOrd="0" presId="urn:microsoft.com/office/officeart/2005/8/layout/process1"/>
    <dgm:cxn modelId="{2C6A637C-DD72-4D7B-AC2A-D26A153078E2}" type="presParOf" srcId="{268FDD83-63B9-49EA-B3DB-4EBF0EC8C43F}" destId="{4AE30113-5A7F-4B52-9A3F-C4A7AD2643B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3F318-AA4B-443C-8BFF-41CBD39B72DF}">
      <dsp:nvSpPr>
        <dsp:cNvPr id="0" name=""/>
        <dsp:cNvSpPr/>
      </dsp:nvSpPr>
      <dsp:spPr>
        <a:xfrm>
          <a:off x="799" y="501712"/>
          <a:ext cx="1673467" cy="23977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/>
            <a:t>النقاط الفنية و الخطوات التعليمية </a:t>
          </a:r>
          <a:endParaRPr lang="en-US" sz="2400" b="1" kern="1200" dirty="0"/>
        </a:p>
      </dsp:txBody>
      <dsp:txXfrm>
        <a:off x="49813" y="550726"/>
        <a:ext cx="1575439" cy="2299707"/>
      </dsp:txXfrm>
    </dsp:sp>
    <dsp:sp modelId="{47D56AB6-D44C-4A60-8C72-607194C1C96D}">
      <dsp:nvSpPr>
        <dsp:cNvPr id="0" name=""/>
        <dsp:cNvSpPr/>
      </dsp:nvSpPr>
      <dsp:spPr>
        <a:xfrm>
          <a:off x="1829395" y="1508220"/>
          <a:ext cx="328872" cy="384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829395" y="1585164"/>
        <a:ext cx="230210" cy="230831"/>
      </dsp:txXfrm>
    </dsp:sp>
    <dsp:sp modelId="{904C7B19-CD4C-4289-84F8-0EEB7027864D}">
      <dsp:nvSpPr>
        <dsp:cNvPr id="0" name=""/>
        <dsp:cNvSpPr/>
      </dsp:nvSpPr>
      <dsp:spPr>
        <a:xfrm>
          <a:off x="2294781" y="500147"/>
          <a:ext cx="1676709" cy="240086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/>
            <a:t>فيديو تعليمي</a:t>
          </a:r>
          <a:endParaRPr lang="en-US" sz="3200" b="1" kern="1200" dirty="0"/>
        </a:p>
      </dsp:txBody>
      <dsp:txXfrm>
        <a:off x="2343890" y="549256"/>
        <a:ext cx="1578491" cy="2302647"/>
      </dsp:txXfrm>
    </dsp:sp>
    <dsp:sp modelId="{6AA70F94-68FE-498B-86F7-BCB7D556484B}">
      <dsp:nvSpPr>
        <dsp:cNvPr id="0" name=""/>
        <dsp:cNvSpPr/>
      </dsp:nvSpPr>
      <dsp:spPr>
        <a:xfrm>
          <a:off x="4126619" y="1508220"/>
          <a:ext cx="328872" cy="3847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4126619" y="1585164"/>
        <a:ext cx="230210" cy="230831"/>
      </dsp:txXfrm>
    </dsp:sp>
    <dsp:sp modelId="{4AE30113-5A7F-4B52-9A3F-C4A7AD2643B0}">
      <dsp:nvSpPr>
        <dsp:cNvPr id="0" name=""/>
        <dsp:cNvSpPr/>
      </dsp:nvSpPr>
      <dsp:spPr>
        <a:xfrm>
          <a:off x="4592005" y="491514"/>
          <a:ext cx="1723371" cy="24181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/>
            <a:t>التقييم الذاتي </a:t>
          </a:r>
          <a:endParaRPr lang="en-US" sz="3200" b="1" kern="1200" dirty="0"/>
        </a:p>
      </dsp:txBody>
      <dsp:txXfrm>
        <a:off x="4642481" y="541990"/>
        <a:ext cx="1622419" cy="2317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270641" y="6264165"/>
            <a:ext cx="11498317" cy="420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/>
          </p:cNvSpPr>
          <p:nvPr userDrawn="1"/>
        </p:nvSpPr>
        <p:spPr>
          <a:xfrm>
            <a:off x="8349483" y="6306207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13" Type="http://schemas.openxmlformats.org/officeDocument/2006/relationships/image" Target="../media/image6.png"/><Relationship Id="rId18" Type="http://schemas.microsoft.com/office/2007/relationships/diagramDrawing" Target="../diagrams/drawing1.xml"/><Relationship Id="rId3" Type="http://schemas.microsoft.com/office/2007/relationships/media" Target="../media/media4.m4a"/><Relationship Id="rId21" Type="http://schemas.openxmlformats.org/officeDocument/2006/relationships/image" Target="../media/image9.png"/><Relationship Id="rId7" Type="http://schemas.microsoft.com/office/2007/relationships/media" Target="../media/media6.m4a"/><Relationship Id="rId12" Type="http://schemas.openxmlformats.org/officeDocument/2006/relationships/slide" Target="slide3.xml"/><Relationship Id="rId17" Type="http://schemas.openxmlformats.org/officeDocument/2006/relationships/diagramColors" Target="../diagrams/colors1.xml"/><Relationship Id="rId2" Type="http://schemas.openxmlformats.org/officeDocument/2006/relationships/audio" Target="../media/media3.m4a"/><Relationship Id="rId16" Type="http://schemas.openxmlformats.org/officeDocument/2006/relationships/diagramQuickStyle" Target="../diagrams/quickStyle1.xml"/><Relationship Id="rId20" Type="http://schemas.openxmlformats.org/officeDocument/2006/relationships/image" Target="../media/image8.png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11" Type="http://schemas.microsoft.com/office/2007/relationships/hdphoto" Target="../media/hdphoto2.wdp"/><Relationship Id="rId5" Type="http://schemas.microsoft.com/office/2007/relationships/media" Target="../media/media5.m4a"/><Relationship Id="rId1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19" Type="http://schemas.openxmlformats.org/officeDocument/2006/relationships/image" Target="../media/image7.png"/><Relationship Id="rId4" Type="http://schemas.openxmlformats.org/officeDocument/2006/relationships/audio" Target="../media/media4.m4a"/><Relationship Id="rId9" Type="http://schemas.openxmlformats.org/officeDocument/2006/relationships/slideLayout" Target="../slideLayouts/slideLayout2.xml"/><Relationship Id="rId14" Type="http://schemas.openxmlformats.org/officeDocument/2006/relationships/diagramData" Target="../diagrams/data1.xml"/><Relationship Id="rId2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1.gif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gif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slide" Target="slide3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E63E62D-2F35-4A3D-AFB3-4785D388BCFA}"/>
              </a:ext>
            </a:extLst>
          </p:cNvPr>
          <p:cNvGrpSpPr/>
          <p:nvPr/>
        </p:nvGrpSpPr>
        <p:grpSpPr>
          <a:xfrm>
            <a:off x="0" y="1811529"/>
            <a:ext cx="12192000" cy="2985433"/>
            <a:chOff x="0" y="1860020"/>
            <a:chExt cx="12192000" cy="298543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5ED9521-705F-43F2-B012-73ADFA7ED703}"/>
                </a:ext>
              </a:extLst>
            </p:cNvPr>
            <p:cNvSpPr txBox="1"/>
            <p:nvPr/>
          </p:nvSpPr>
          <p:spPr>
            <a:xfrm>
              <a:off x="0" y="1860020"/>
              <a:ext cx="12192000" cy="2985433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rtl="1"/>
              <a:r>
                <a:rPr lang="ar-BH" sz="4800" b="1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التربية الرياضية</a:t>
              </a:r>
              <a:endParaRPr lang="ar-BH" sz="4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 rtl="1"/>
              <a:r>
                <a:rPr lang="en-US" sz="4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4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en-US" sz="4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                                          </a:t>
              </a:r>
              <a:r>
                <a:rPr lang="ar-BH" sz="4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الصف</a:t>
              </a:r>
              <a:r>
                <a:rPr lang="ar-SA" sz="4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48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الثاني</a:t>
              </a:r>
              <a:endParaRPr lang="en-US" sz="4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r" rtl="1"/>
              <a:r>
                <a:rPr lang="en-US" sz="48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                                       </a:t>
              </a:r>
              <a:r>
                <a:rPr lang="ar-BH" sz="4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الوحدة </a:t>
              </a:r>
              <a:r>
                <a:rPr lang="ar-BH" sz="44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الرابعة/الدرس التاسع</a:t>
              </a:r>
              <a:endParaRPr lang="ar-BH" sz="4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  <a:p>
              <a:pPr algn="ctr" rtl="1"/>
              <a:r>
                <a:rPr lang="ar-BH" sz="44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ربط مهارتي التمرير والتنطيط</a:t>
              </a:r>
              <a:endParaRPr lang="en-US" sz="4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D0EFD71-1ADD-4EAD-AF67-20D0EEADE52C}"/>
                </a:ext>
              </a:extLst>
            </p:cNvPr>
            <p:cNvGrpSpPr/>
            <p:nvPr/>
          </p:nvGrpSpPr>
          <p:grpSpPr>
            <a:xfrm>
              <a:off x="37883" y="1953491"/>
              <a:ext cx="3245644" cy="2781122"/>
              <a:chOff x="37883" y="1953491"/>
              <a:chExt cx="3245644" cy="2781122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5F7C37B3-A0CD-4878-B583-E6737490DC6B}"/>
                  </a:ext>
                </a:extLst>
              </p:cNvPr>
              <p:cNvSpPr/>
              <p:nvPr/>
            </p:nvSpPr>
            <p:spPr>
              <a:xfrm>
                <a:off x="37883" y="1953491"/>
                <a:ext cx="2856909" cy="2781122"/>
              </a:xfrm>
              <a:prstGeom prst="ellipse">
                <a:avLst/>
              </a:prstGeom>
              <a:solidFill>
                <a:srgbClr val="FEAE0E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E37618F-5B5E-452B-8EB1-2F557D150FB3}"/>
                  </a:ext>
                </a:extLst>
              </p:cNvPr>
              <p:cNvSpPr/>
              <p:nvPr/>
            </p:nvSpPr>
            <p:spPr>
              <a:xfrm>
                <a:off x="61148" y="2766325"/>
                <a:ext cx="197249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r-BH" sz="2400" b="1" dirty="0">
                    <a:latin typeface="Sakkal Majalla" panose="02000000000000000000" pitchFamily="2" charset="-78"/>
                  </a:rPr>
                  <a:t> </a:t>
                </a:r>
                <a:r>
                  <a:rPr lang="ar-BH" sz="2400" b="1" dirty="0"/>
                  <a:t>الألعاب الصغيرة المرتبطة بكرة اليد</a:t>
                </a:r>
                <a:endParaRPr lang="ar-BH" sz="2400" b="1" dirty="0">
                  <a:latin typeface="Sakkal Majalla" panose="02000000000000000000" pitchFamily="2" charset="-78"/>
                </a:endParaRPr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7826E98B-2AF3-436E-B314-56BBC431F6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3457" y="2147455"/>
                <a:ext cx="2440070" cy="2587158"/>
              </a:xfrm>
              <a:prstGeom prst="rect">
                <a:avLst/>
              </a:prstGeom>
            </p:spPr>
          </p:pic>
        </p:grp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51135" y="2334198"/>
            <a:ext cx="2679601" cy="20330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الصف الثاني .m4a">
            <a:hlinkClick r:id="" action="ppaction://media"/>
            <a:extLst>
              <a:ext uri="{FF2B5EF4-FFF2-40B4-BE49-F238E27FC236}">
                <a16:creationId xmlns:a16="http://schemas.microsoft.com/office/drawing/2014/main" id="{0B386D16-F5EF-1E40-8E63-4B16D6681C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7886" y="5233315"/>
            <a:ext cx="606097" cy="592001"/>
          </a:xfrm>
          <a:prstGeom prst="rect">
            <a:avLst/>
          </a:prstGeom>
        </p:spPr>
      </p:pic>
      <p:pic>
        <p:nvPicPr>
          <p:cNvPr id="3" name="Audio Recording 11 Mar 2021 at 11:36:20 AM">
            <a:hlinkClick r:id="" action="ppaction://media"/>
            <a:extLst>
              <a:ext uri="{FF2B5EF4-FFF2-40B4-BE49-F238E27FC236}">
                <a16:creationId xmlns:a16="http://schemas.microsoft.com/office/drawing/2014/main" id="{3694A026-BB86-504B-BF16-1A0B420EE96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8017" y="5240362"/>
            <a:ext cx="606097" cy="59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521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6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hlinkClick r:id="rId12" action="ppaction://hlinksldjump"/>
          </p:cNvPr>
          <p:cNvSpPr/>
          <p:nvPr/>
        </p:nvSpPr>
        <p:spPr>
          <a:xfrm>
            <a:off x="9627438" y="2344990"/>
            <a:ext cx="1505523" cy="7525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Group 4"/>
          <p:cNvGrpSpPr/>
          <p:nvPr/>
        </p:nvGrpSpPr>
        <p:grpSpPr>
          <a:xfrm>
            <a:off x="0" y="1364332"/>
            <a:ext cx="5171293" cy="1436009"/>
            <a:chOff x="306253" y="1544681"/>
            <a:chExt cx="4322755" cy="1761937"/>
          </a:xfrm>
        </p:grpSpPr>
        <p:sp>
          <p:nvSpPr>
            <p:cNvPr id="27" name="Flowchart: Alternate Process 26"/>
            <p:cNvSpPr/>
            <p:nvPr/>
          </p:nvSpPr>
          <p:spPr>
            <a:xfrm>
              <a:off x="604431" y="1591188"/>
              <a:ext cx="4024577" cy="1715430"/>
            </a:xfrm>
            <a:prstGeom prst="flowChartAlternateProcess">
              <a:avLst/>
            </a:prstGeom>
            <a:solidFill>
              <a:srgbClr val="FFFF99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6253" y="1544681"/>
              <a:ext cx="4226694" cy="8119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ar-SA" sz="100" b="1" dirty="0">
                <a:cs typeface="+mj-cs"/>
              </a:endParaRPr>
            </a:p>
            <a:p>
              <a:pPr algn="ctr" rtl="1"/>
              <a:r>
                <a:rPr lang="ar-BH" sz="3600" b="1" dirty="0"/>
                <a:t> </a:t>
              </a:r>
              <a:r>
                <a:rPr lang="ar-BH" sz="3600" b="1" dirty="0">
                  <a:solidFill>
                    <a:srgbClr val="C0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هدف الدرس: </a:t>
              </a:r>
            </a:p>
          </p:txBody>
        </p:sp>
      </p:grpSp>
      <p:pic>
        <p:nvPicPr>
          <p:cNvPr id="3" name="الايقونات.m4a">
            <a:hlinkClick r:id="" action="ppaction://media"/>
            <a:extLst>
              <a:ext uri="{FF2B5EF4-FFF2-40B4-BE49-F238E27FC236}">
                <a16:creationId xmlns:a16="http://schemas.microsoft.com/office/drawing/2014/main" id="{9EE6249E-2393-5F47-8B82-82FD530F64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0766" y="5345502"/>
            <a:ext cx="611485" cy="61148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0787" y="177206"/>
            <a:ext cx="3540458" cy="1669119"/>
            <a:chOff x="-46633" y="287209"/>
            <a:chExt cx="4328785" cy="166911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97EAB00-A46E-8A41-BCE1-4B54F2EA3B55}"/>
                </a:ext>
              </a:extLst>
            </p:cNvPr>
            <p:cNvGrpSpPr/>
            <p:nvPr/>
          </p:nvGrpSpPr>
          <p:grpSpPr>
            <a:xfrm>
              <a:off x="-46633" y="287209"/>
              <a:ext cx="4328785" cy="1669119"/>
              <a:chOff x="136154" y="228107"/>
              <a:chExt cx="3306209" cy="1289984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9F54DF6E-4CB6-8847-8414-0209699670C4}"/>
                  </a:ext>
                </a:extLst>
              </p:cNvPr>
              <p:cNvGrpSpPr/>
              <p:nvPr/>
            </p:nvGrpSpPr>
            <p:grpSpPr>
              <a:xfrm>
                <a:off x="363975" y="228107"/>
                <a:ext cx="3078388" cy="829077"/>
                <a:chOff x="363975" y="238617"/>
                <a:chExt cx="3078388" cy="829077"/>
              </a:xfrm>
            </p:grpSpPr>
            <p:sp>
              <p:nvSpPr>
                <p:cNvPr id="24" name="Flowchart: Alternate Process 13">
                  <a:extLst>
                    <a:ext uri="{FF2B5EF4-FFF2-40B4-BE49-F238E27FC236}">
                      <a16:creationId xmlns:a16="http://schemas.microsoft.com/office/drawing/2014/main" id="{C37E5086-40DB-D34E-9E06-B273FD74927C}"/>
                    </a:ext>
                  </a:extLst>
                </p:cNvPr>
                <p:cNvSpPr/>
                <p:nvPr/>
              </p:nvSpPr>
              <p:spPr>
                <a:xfrm>
                  <a:off x="363975" y="254894"/>
                  <a:ext cx="2364509" cy="812800"/>
                </a:xfrm>
                <a:prstGeom prst="flowChartAlternateProcess">
                  <a:avLst/>
                </a:prstGeom>
                <a:solidFill>
                  <a:srgbClr val="FFFF99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90B24326-2C16-9842-B62D-067031E3D81B}"/>
                    </a:ext>
                  </a:extLst>
                </p:cNvPr>
                <p:cNvSpPr/>
                <p:nvPr/>
              </p:nvSpPr>
              <p:spPr>
                <a:xfrm>
                  <a:off x="2490228" y="238617"/>
                  <a:ext cx="952135" cy="8223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0DD386B-C528-2B40-A6E8-ABDA7A9EA600}"/>
                  </a:ext>
                </a:extLst>
              </p:cNvPr>
              <p:cNvSpPr txBox="1"/>
              <p:nvPr/>
            </p:nvSpPr>
            <p:spPr>
              <a:xfrm>
                <a:off x="136154" y="257401"/>
                <a:ext cx="2718786" cy="1260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الصف</a:t>
                </a:r>
                <a:r>
                  <a:rPr lang="ar-SA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الثاني</a:t>
                </a:r>
                <a:endPara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الوحدة الرابعة</a:t>
                </a:r>
              </a:p>
              <a:p>
                <a:pPr algn="ctr" rtl="1"/>
                <a:r>
                  <a:rPr lang="ar-BH" sz="2000" b="1" dirty="0"/>
                  <a:t>ربط مهارتي التمرير والتنطيط</a:t>
                </a:r>
                <a:endParaRPr lang="en-US" sz="2000" b="1" dirty="0">
                  <a:solidFill>
                    <a:srgbClr val="FF0000"/>
                  </a:solidFill>
                </a:endParaRPr>
              </a:p>
              <a:p>
                <a:pPr algn="ctr" rtl="1"/>
                <a:endParaRPr lang="en-US" sz="2000" b="1" dirty="0">
                  <a:solidFill>
                    <a:srgbClr val="FF0000"/>
                  </a:solidFill>
                </a:endParaRPr>
              </a:p>
              <a:p>
                <a:pPr algn="ctr" rtl="1"/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3180840" y="461289"/>
              <a:ext cx="914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BH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الدرس </a:t>
              </a:r>
              <a:r>
                <a:rPr lang="en-US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9</a:t>
              </a:r>
              <a:endPara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E27FDEC-B2D0-014C-A903-78B66ADADB23}"/>
              </a:ext>
            </a:extLst>
          </p:cNvPr>
          <p:cNvSpPr/>
          <p:nvPr/>
        </p:nvSpPr>
        <p:spPr>
          <a:xfrm>
            <a:off x="405476" y="1960703"/>
            <a:ext cx="46975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400" b="1" dirty="0">
                <a:latin typeface="Frutiger LT Arabic 45 Light,Bold"/>
              </a:rPr>
              <a:t>ان </a:t>
            </a:r>
            <a:r>
              <a:rPr lang="ar-BH" sz="2400" b="1" dirty="0">
                <a:latin typeface="Frutiger LT Arabic 45 Light,Bold"/>
              </a:rPr>
              <a:t>يربط التلميذ المهارات بشكل ألعاب صغيرة بكرة اليد بطريقة صحيحة. </a:t>
            </a:r>
            <a:endParaRPr lang="ar-BH" sz="2400" b="1" dirty="0">
              <a:effectLst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8A26488-4BA2-497E-83AB-286947956C21}"/>
              </a:ext>
            </a:extLst>
          </p:cNvPr>
          <p:cNvGrpSpPr/>
          <p:nvPr/>
        </p:nvGrpSpPr>
        <p:grpSpPr>
          <a:xfrm>
            <a:off x="5056376" y="2376201"/>
            <a:ext cx="6316177" cy="3401161"/>
            <a:chOff x="5409761" y="2029105"/>
            <a:chExt cx="6316177" cy="3401161"/>
          </a:xfrm>
        </p:grpSpPr>
        <p:graphicFrame>
          <p:nvGraphicFramePr>
            <p:cNvPr id="30" name="Diagram 29">
              <a:extLst>
                <a:ext uri="{FF2B5EF4-FFF2-40B4-BE49-F238E27FC236}">
                  <a16:creationId xmlns:a16="http://schemas.microsoft.com/office/drawing/2014/main" id="{3B162191-C51F-4DFE-A360-F7E13AE45FE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190737278"/>
                </p:ext>
              </p:extLst>
            </p:nvPr>
          </p:nvGraphicFramePr>
          <p:xfrm>
            <a:off x="5409761" y="2029105"/>
            <a:ext cx="6316177" cy="340116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  <p:pic>
          <p:nvPicPr>
            <p:cNvPr id="31" name="النقاط الفنية.m4a">
              <a:hlinkClick r:id="" action="ppaction://media"/>
              <a:extLst>
                <a:ext uri="{FF2B5EF4-FFF2-40B4-BE49-F238E27FC236}">
                  <a16:creationId xmlns:a16="http://schemas.microsoft.com/office/drawing/2014/main" id="{D6087D26-EBAF-4CDB-8C28-1F54D54987A8}"/>
                </a:ext>
              </a:extLst>
            </p:cNvPr>
            <p:cNvPicPr>
              <a:picLocks noChangeAspect="1"/>
            </p:cNvPicPr>
            <p:nvPr>
              <a:audioFile r:link="rId4"/>
              <p:extLst>
                <p:ext uri="{DAA4B4D4-6D71-4841-9C94-3DE7FCFB9230}">
                  <p14:media xmlns:p14="http://schemas.microsoft.com/office/powerpoint/2010/main" r:embed="rId3"/>
                </p:ext>
              </p:ext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63958" y="3739926"/>
              <a:ext cx="799854" cy="542850"/>
            </a:xfrm>
            <a:prstGeom prst="rect">
              <a:avLst/>
            </a:prstGeom>
          </p:spPr>
        </p:pic>
        <p:pic>
          <p:nvPicPr>
            <p:cNvPr id="32" name="فيديو تعليمي.m4a">
              <a:hlinkClick r:id="" action="ppaction://media"/>
              <a:extLst>
                <a:ext uri="{FF2B5EF4-FFF2-40B4-BE49-F238E27FC236}">
                  <a16:creationId xmlns:a16="http://schemas.microsoft.com/office/drawing/2014/main" id="{9A962142-C872-40B4-AEDC-0C95A263CEDF}"/>
                </a:ext>
              </a:extLst>
            </p:cNvPr>
            <p:cNvPicPr>
              <a:picLocks noChangeAspect="1"/>
            </p:cNvPicPr>
            <p:nvPr>
              <a:audioFile r:link="rId6"/>
              <p:extLst>
                <p:ext uri="{DAA4B4D4-6D71-4841-9C94-3DE7FCFB9230}">
                  <p14:media xmlns:p14="http://schemas.microsoft.com/office/powerpoint/2010/main" r:embed="rId5"/>
                </p:ext>
              </p:ext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60700" y="3857957"/>
              <a:ext cx="899550" cy="717704"/>
            </a:xfrm>
            <a:prstGeom prst="rect">
              <a:avLst/>
            </a:prstGeom>
          </p:spPr>
        </p:pic>
        <p:pic>
          <p:nvPicPr>
            <p:cNvPr id="33" name="التقييم الذاتي.m4a">
              <a:hlinkClick r:id="" action="ppaction://media"/>
              <a:extLst>
                <a:ext uri="{FF2B5EF4-FFF2-40B4-BE49-F238E27FC236}">
                  <a16:creationId xmlns:a16="http://schemas.microsoft.com/office/drawing/2014/main" id="{B97F88BF-16D8-4B52-97BB-78F8A9A53C8A}"/>
                </a:ext>
              </a:extLst>
            </p:cNvPr>
            <p:cNvPicPr>
              <a:picLocks noChangeAspect="1"/>
            </p:cNvPicPr>
            <p:nvPr>
              <a:audioFile r:link="rId8"/>
              <p:extLst>
                <p:ext uri="{DAA4B4D4-6D71-4841-9C94-3DE7FCFB9230}">
                  <p14:media xmlns:p14="http://schemas.microsoft.com/office/powerpoint/2010/main" r:embed="rId7"/>
                </p:ext>
              </p:ext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14813" y="3992844"/>
              <a:ext cx="899549" cy="717704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292730" y="3045732"/>
            <a:ext cx="2717839" cy="2062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33618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739485" y="1383090"/>
            <a:ext cx="7770277" cy="4716676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q"/>
            </a:pPr>
            <a:r>
              <a:rPr lang="ar-BH" sz="2400" b="1" dirty="0"/>
              <a:t>النقاط الفنية والتعليمية:</a:t>
            </a:r>
            <a:endParaRPr lang="ar-SA" sz="2400" b="1" dirty="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2200" b="1" dirty="0">
                <a:solidFill>
                  <a:srgbClr val="FF0000"/>
                </a:solidFill>
              </a:rPr>
              <a:t>النقاط </a:t>
            </a:r>
            <a:r>
              <a:rPr lang="ar-SA" sz="2200" b="1" dirty="0">
                <a:solidFill>
                  <a:srgbClr val="FF0000"/>
                </a:solidFill>
              </a:rPr>
              <a:t>الفنية:</a:t>
            </a:r>
            <a:endParaRPr lang="ar-BH" sz="2200" b="1" dirty="0">
              <a:solidFill>
                <a:srgbClr val="FF0000"/>
              </a:solidFill>
            </a:endParaRPr>
          </a:p>
          <a:p>
            <a:pPr algn="r"/>
            <a:r>
              <a:rPr lang="ar-BH" sz="2000" b="1" dirty="0"/>
              <a:t>. مسك الكرة.</a:t>
            </a:r>
          </a:p>
          <a:p>
            <a:pPr algn="r"/>
            <a:r>
              <a:rPr lang="ar-BH" sz="2000" dirty="0"/>
              <a:t>. </a:t>
            </a:r>
            <a:r>
              <a:rPr lang="ar-BH" sz="2000" b="1" dirty="0"/>
              <a:t>النظر للأمام.</a:t>
            </a:r>
          </a:p>
          <a:p>
            <a:pPr algn="r"/>
            <a:r>
              <a:rPr lang="ar-BH" sz="2000" dirty="0"/>
              <a:t>. </a:t>
            </a:r>
            <a:r>
              <a:rPr lang="ar-BH" sz="2000" b="1" dirty="0"/>
              <a:t>احدى القدمين للأمام.</a:t>
            </a:r>
          </a:p>
          <a:p>
            <a:pPr algn="r"/>
            <a:r>
              <a:rPr lang="ar-BH" sz="2000" dirty="0"/>
              <a:t>. </a:t>
            </a:r>
            <a:r>
              <a:rPr lang="ar-BH" sz="2000" b="1" dirty="0"/>
              <a:t>التوازن.</a:t>
            </a:r>
          </a:p>
          <a:p>
            <a:pPr algn="r"/>
            <a:r>
              <a:rPr lang="ar-BH" sz="2000" b="1" dirty="0"/>
              <a:t>. التنطيط بالأصابع.</a:t>
            </a:r>
          </a:p>
          <a:p>
            <a:pPr algn="r"/>
            <a:r>
              <a:rPr lang="ar-BH" sz="2000" b="1" dirty="0">
                <a:solidFill>
                  <a:schemeClr val="tx1"/>
                </a:solidFill>
              </a:rPr>
              <a:t>. بجانب الجسم.</a:t>
            </a:r>
          </a:p>
          <a:p>
            <a:pPr algn="r"/>
            <a:r>
              <a:rPr lang="ar-BH" sz="2000" b="1" dirty="0">
                <a:solidFill>
                  <a:schemeClr val="tx1"/>
                </a:solidFill>
              </a:rPr>
              <a:t>. في مستوى الحوض.</a:t>
            </a:r>
          </a:p>
          <a:p>
            <a:pPr algn="r"/>
            <a:r>
              <a:rPr lang="ar-BH" sz="2000" b="1" dirty="0">
                <a:solidFill>
                  <a:schemeClr val="tx1"/>
                </a:solidFill>
              </a:rPr>
              <a:t>. محاولة النظر للأمام أو أي جهه أخرى.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endParaRPr lang="ar-BH" sz="1050" b="1" dirty="0">
              <a:solidFill>
                <a:srgbClr val="FF0000"/>
              </a:solidFill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2200" b="1" dirty="0">
                <a:solidFill>
                  <a:srgbClr val="FF0000"/>
                </a:solidFill>
              </a:rPr>
              <a:t>الخطوات </a:t>
            </a:r>
            <a:r>
              <a:rPr lang="ar-BH" sz="2200" b="1" dirty="0">
                <a:solidFill>
                  <a:srgbClr val="FF0000"/>
                </a:solidFill>
              </a:rPr>
              <a:t>التعليمية</a:t>
            </a:r>
            <a:r>
              <a:rPr lang="ar-SA" sz="2200" b="1" dirty="0">
                <a:solidFill>
                  <a:srgbClr val="FF0000"/>
                </a:solidFill>
              </a:rPr>
              <a:t>:</a:t>
            </a:r>
            <a:r>
              <a:rPr lang="ar-BH" sz="2000" b="1" dirty="0">
                <a:solidFill>
                  <a:srgbClr val="0070C0"/>
                </a:solidFill>
              </a:rPr>
              <a:t>(الاستعانة بالحائط في أداء التمرين في حال عدم وجود الزميل)</a:t>
            </a:r>
            <a:endParaRPr lang="ar-BH" sz="2000" b="1" dirty="0">
              <a:solidFill>
                <a:srgbClr val="FF0000"/>
              </a:solidFill>
            </a:endParaRPr>
          </a:p>
          <a:p>
            <a:pPr algn="r" rtl="1"/>
            <a:r>
              <a:rPr lang="ar-BH" sz="2000" b="1" dirty="0">
                <a:solidFill>
                  <a:schemeClr val="tx1"/>
                </a:solidFill>
              </a:rPr>
              <a:t>. (وقوف.مواجه للزميل.مسك الكرة) تنطيط الكرة ثم تمرير واستقبال الكرة.</a:t>
            </a:r>
          </a:p>
          <a:p>
            <a:pPr algn="r" rtl="1"/>
            <a:r>
              <a:rPr lang="ar-BH" sz="2000" b="1" dirty="0">
                <a:solidFill>
                  <a:schemeClr val="tx1"/>
                </a:solidFill>
              </a:rPr>
              <a:t>. (وقوف.مشي مواجه للزميل.مسك الكرة) تنطيط الكرة ثم تمرير و استقبال الكرة.</a:t>
            </a:r>
          </a:p>
          <a:p>
            <a:pPr algn="r" rtl="1"/>
            <a:r>
              <a:rPr lang="ar-BH" sz="2000" b="1" dirty="0">
                <a:solidFill>
                  <a:schemeClr val="tx1"/>
                </a:solidFill>
              </a:rPr>
              <a:t>. (وقوف.مسك الكرة) المشي في خط متعرج مع تنطيط الكرة عند الوصول للقمع الأخير تمرير الكرة للزميل.</a:t>
            </a:r>
            <a:endParaRPr lang="ar-BH" sz="20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130787" y="177206"/>
            <a:ext cx="3540458" cy="1669119"/>
            <a:chOff x="-46633" y="287209"/>
            <a:chExt cx="4328785" cy="166911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97EAB00-A46E-8A41-BCE1-4B54F2EA3B55}"/>
                </a:ext>
              </a:extLst>
            </p:cNvPr>
            <p:cNvGrpSpPr/>
            <p:nvPr/>
          </p:nvGrpSpPr>
          <p:grpSpPr>
            <a:xfrm>
              <a:off x="-46633" y="287209"/>
              <a:ext cx="4328785" cy="1669119"/>
              <a:chOff x="136154" y="228107"/>
              <a:chExt cx="3306209" cy="1289984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9F54DF6E-4CB6-8847-8414-0209699670C4}"/>
                  </a:ext>
                </a:extLst>
              </p:cNvPr>
              <p:cNvGrpSpPr/>
              <p:nvPr/>
            </p:nvGrpSpPr>
            <p:grpSpPr>
              <a:xfrm>
                <a:off x="363975" y="228107"/>
                <a:ext cx="3078388" cy="829077"/>
                <a:chOff x="363975" y="238617"/>
                <a:chExt cx="3078388" cy="829077"/>
              </a:xfrm>
            </p:grpSpPr>
            <p:sp>
              <p:nvSpPr>
                <p:cNvPr id="17" name="Flowchart: Alternate Process 13">
                  <a:extLst>
                    <a:ext uri="{FF2B5EF4-FFF2-40B4-BE49-F238E27FC236}">
                      <a16:creationId xmlns:a16="http://schemas.microsoft.com/office/drawing/2014/main" id="{C37E5086-40DB-D34E-9E06-B273FD74927C}"/>
                    </a:ext>
                  </a:extLst>
                </p:cNvPr>
                <p:cNvSpPr/>
                <p:nvPr/>
              </p:nvSpPr>
              <p:spPr>
                <a:xfrm>
                  <a:off x="363975" y="254894"/>
                  <a:ext cx="2364509" cy="812800"/>
                </a:xfrm>
                <a:prstGeom prst="flowChartAlternateProcess">
                  <a:avLst/>
                </a:prstGeom>
                <a:solidFill>
                  <a:srgbClr val="FFFF99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90B24326-2C16-9842-B62D-067031E3D81B}"/>
                    </a:ext>
                  </a:extLst>
                </p:cNvPr>
                <p:cNvSpPr/>
                <p:nvPr/>
              </p:nvSpPr>
              <p:spPr>
                <a:xfrm>
                  <a:off x="2490228" y="238617"/>
                  <a:ext cx="952135" cy="8223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0DD386B-C528-2B40-A6E8-ABDA7A9EA600}"/>
                  </a:ext>
                </a:extLst>
              </p:cNvPr>
              <p:cNvSpPr txBox="1"/>
              <p:nvPr/>
            </p:nvSpPr>
            <p:spPr>
              <a:xfrm>
                <a:off x="136154" y="257401"/>
                <a:ext cx="2718786" cy="1260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الصف</a:t>
                </a:r>
                <a:r>
                  <a:rPr lang="ar-SA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الثاني</a:t>
                </a:r>
                <a:endPara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الوحدة الرابعة</a:t>
                </a:r>
              </a:p>
              <a:p>
                <a:pPr algn="ctr" rtl="1"/>
                <a:r>
                  <a:rPr lang="ar-BH" sz="2000" b="1" dirty="0"/>
                  <a:t>ربط مهارتي التمرير والتنطيط</a:t>
                </a:r>
                <a:endParaRPr lang="en-US" sz="2000" b="1" dirty="0">
                  <a:solidFill>
                    <a:srgbClr val="FF0000"/>
                  </a:solidFill>
                </a:endParaRPr>
              </a:p>
              <a:p>
                <a:pPr algn="ctr" rtl="1"/>
                <a:endParaRPr lang="en-US" sz="2000" b="1" dirty="0">
                  <a:solidFill>
                    <a:srgbClr val="FF0000"/>
                  </a:solidFill>
                </a:endParaRPr>
              </a:p>
              <a:p>
                <a:pPr algn="ctr" rtl="1"/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3180840" y="461289"/>
              <a:ext cx="914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BH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الدرس </a:t>
              </a:r>
              <a:r>
                <a:rPr lang="en-US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9</a:t>
              </a:r>
              <a:endPara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004" y="2199570"/>
            <a:ext cx="2717839" cy="20620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Audio Recording 11 Mar 2021 at 11:38:27 AM">
            <a:hlinkClick r:id="" action="ppaction://media"/>
            <a:extLst>
              <a:ext uri="{FF2B5EF4-FFF2-40B4-BE49-F238E27FC236}">
                <a16:creationId xmlns:a16="http://schemas.microsoft.com/office/drawing/2014/main" id="{9B387473-168B-404C-BC1C-1B0BC755C9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6494" y="5020305"/>
            <a:ext cx="610796" cy="59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56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9627438" y="2344990"/>
            <a:ext cx="1505523" cy="7525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oup 12"/>
          <p:cNvGrpSpPr/>
          <p:nvPr/>
        </p:nvGrpSpPr>
        <p:grpSpPr>
          <a:xfrm>
            <a:off x="130787" y="177206"/>
            <a:ext cx="3540458" cy="1669119"/>
            <a:chOff x="-46633" y="287209"/>
            <a:chExt cx="4328785" cy="166911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97EAB00-A46E-8A41-BCE1-4B54F2EA3B55}"/>
                </a:ext>
              </a:extLst>
            </p:cNvPr>
            <p:cNvGrpSpPr/>
            <p:nvPr/>
          </p:nvGrpSpPr>
          <p:grpSpPr>
            <a:xfrm>
              <a:off x="-46633" y="287209"/>
              <a:ext cx="4328785" cy="1669119"/>
              <a:chOff x="136154" y="228107"/>
              <a:chExt cx="3306209" cy="1289984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F54DF6E-4CB6-8847-8414-0209699670C4}"/>
                  </a:ext>
                </a:extLst>
              </p:cNvPr>
              <p:cNvGrpSpPr/>
              <p:nvPr/>
            </p:nvGrpSpPr>
            <p:grpSpPr>
              <a:xfrm>
                <a:off x="363975" y="228107"/>
                <a:ext cx="3078388" cy="829077"/>
                <a:chOff x="363975" y="238617"/>
                <a:chExt cx="3078388" cy="829077"/>
              </a:xfrm>
            </p:grpSpPr>
            <p:sp>
              <p:nvSpPr>
                <p:cNvPr id="18" name="Flowchart: Alternate Process 13">
                  <a:extLst>
                    <a:ext uri="{FF2B5EF4-FFF2-40B4-BE49-F238E27FC236}">
                      <a16:creationId xmlns:a16="http://schemas.microsoft.com/office/drawing/2014/main" id="{C37E5086-40DB-D34E-9E06-B273FD74927C}"/>
                    </a:ext>
                  </a:extLst>
                </p:cNvPr>
                <p:cNvSpPr/>
                <p:nvPr/>
              </p:nvSpPr>
              <p:spPr>
                <a:xfrm>
                  <a:off x="363975" y="254894"/>
                  <a:ext cx="2364509" cy="812800"/>
                </a:xfrm>
                <a:prstGeom prst="flowChartAlternateProcess">
                  <a:avLst/>
                </a:prstGeom>
                <a:solidFill>
                  <a:srgbClr val="FFFF99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0B24326-2C16-9842-B62D-067031E3D81B}"/>
                    </a:ext>
                  </a:extLst>
                </p:cNvPr>
                <p:cNvSpPr/>
                <p:nvPr/>
              </p:nvSpPr>
              <p:spPr>
                <a:xfrm>
                  <a:off x="2490228" y="238617"/>
                  <a:ext cx="952135" cy="8223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0DD386B-C528-2B40-A6E8-ABDA7A9EA600}"/>
                  </a:ext>
                </a:extLst>
              </p:cNvPr>
              <p:cNvSpPr txBox="1"/>
              <p:nvPr/>
            </p:nvSpPr>
            <p:spPr>
              <a:xfrm>
                <a:off x="136154" y="257401"/>
                <a:ext cx="2718786" cy="1260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الصف</a:t>
                </a:r>
                <a:r>
                  <a:rPr lang="ar-SA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الثاني</a:t>
                </a:r>
                <a:endPara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الوحدة الرابعة</a:t>
                </a:r>
              </a:p>
              <a:p>
                <a:pPr algn="ctr" rtl="1"/>
                <a:r>
                  <a:rPr lang="ar-BH" sz="2000" b="1" dirty="0"/>
                  <a:t>ربط مهارتي التمرير والتنطيط</a:t>
                </a:r>
                <a:endParaRPr lang="en-US" sz="2000" b="1" dirty="0">
                  <a:solidFill>
                    <a:srgbClr val="FF0000"/>
                  </a:solidFill>
                </a:endParaRPr>
              </a:p>
              <a:p>
                <a:pPr algn="ctr" rtl="1"/>
                <a:endParaRPr lang="en-US" sz="2000" b="1" dirty="0">
                  <a:solidFill>
                    <a:srgbClr val="FF0000"/>
                  </a:solidFill>
                </a:endParaRPr>
              </a:p>
              <a:p>
                <a:pPr algn="ctr" rtl="1"/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3180840" y="461289"/>
              <a:ext cx="914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BH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الدرس </a:t>
              </a:r>
              <a:r>
                <a:rPr lang="en-US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9</a:t>
              </a:r>
              <a:endPara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3" name="2-4-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44609" y="1846325"/>
            <a:ext cx="5896018" cy="34801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90722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58457" y="546871"/>
            <a:ext cx="96063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BottomLeft"/>
              <a:lightRig rig="threePt" dir="t"/>
            </a:scene3d>
          </a:bodyPr>
          <a:lstStyle/>
          <a:p>
            <a:pPr marL="685800" indent="-685800" algn="just" rtl="1">
              <a:buFont typeface="Arial" panose="020B0604020202020204" pitchFamily="34" charset="0"/>
              <a:buChar char="•"/>
            </a:pPr>
            <a:endParaRPr lang="ar-SA" sz="3600" b="1" dirty="0">
              <a:ln w="0"/>
              <a:solidFill>
                <a:srgbClr val="FF0000"/>
              </a:solidFill>
              <a:cs typeface="+mj-cs"/>
            </a:endParaRPr>
          </a:p>
          <a:p>
            <a:pPr algn="just" rtl="1"/>
            <a:endParaRPr lang="ar-SA" sz="1600" b="1" dirty="0">
              <a:ln w="0"/>
              <a:solidFill>
                <a:srgbClr val="FF0000"/>
              </a:solidFill>
              <a:cs typeface="+mj-cs"/>
            </a:endParaRPr>
          </a:p>
          <a:p>
            <a:pPr algn="r" rtl="1"/>
            <a:endParaRPr lang="ar-BH" sz="2800" b="1" dirty="0">
              <a:ln w="0"/>
            </a:endParaRPr>
          </a:p>
          <a:p>
            <a:pPr lvl="0" algn="r" rtl="1"/>
            <a:endParaRPr lang="ar-BH" sz="2800" b="1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787" y="388856"/>
            <a:ext cx="125236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ar-BH" sz="4800" b="1" dirty="0">
                <a:ln w="0"/>
              </a:rPr>
              <a:t>ا</a:t>
            </a:r>
            <a:r>
              <a:rPr lang="ar-SA" sz="4800" b="1" dirty="0">
                <a:ln w="0"/>
              </a:rPr>
              <a:t>لتقييم الذاتي</a:t>
            </a:r>
            <a:r>
              <a:rPr lang="ar-BH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4749" y="1801232"/>
            <a:ext cx="113077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ar-BH" sz="3200" b="1" dirty="0">
                <a:solidFill>
                  <a:srgbClr val="FF0000"/>
                </a:solidFill>
              </a:rPr>
              <a:t>من خلال دراستك للنقاط الفنية لمهارة التنطيط أكمل الفراغ بما يناسبه من كلمات التالي :</a:t>
            </a:r>
          </a:p>
          <a:p>
            <a:pPr algn="ctr">
              <a:lnSpc>
                <a:spcPct val="150000"/>
              </a:lnSpc>
            </a:pPr>
            <a:r>
              <a:rPr lang="ar-BH" sz="3200" b="1" dirty="0">
                <a:solidFill>
                  <a:srgbClr val="002060"/>
                </a:solidFill>
              </a:rPr>
              <a:t>( الأصابع  ،  للأمام  ، الجسم  ، الحوض  ) </a:t>
            </a:r>
            <a:endParaRPr lang="en-US" sz="3200" b="1" dirty="0">
              <a:solidFill>
                <a:srgbClr val="002060"/>
              </a:solidFill>
            </a:endParaRPr>
          </a:p>
          <a:p>
            <a:pPr algn="ctr">
              <a:lnSpc>
                <a:spcPct val="200000"/>
              </a:lnSpc>
            </a:pPr>
            <a:endParaRPr lang="ar-BH" sz="1000" b="1" dirty="0">
              <a:solidFill>
                <a:srgbClr val="002060"/>
              </a:solidFill>
            </a:endParaRPr>
          </a:p>
          <a:p>
            <a:pPr algn="r">
              <a:lnSpc>
                <a:spcPct val="150000"/>
              </a:lnSpc>
            </a:pPr>
            <a:r>
              <a:rPr lang="ar-BH" sz="2800" b="1" dirty="0"/>
              <a:t>1- يراعي عند التمرير والتنطيط أن تكون احدى القدمين .............</a:t>
            </a:r>
          </a:p>
          <a:p>
            <a:pPr algn="r" rtl="1">
              <a:lnSpc>
                <a:spcPct val="150000"/>
              </a:lnSpc>
            </a:pPr>
            <a:r>
              <a:rPr lang="ar-BH" sz="2800" b="1" dirty="0"/>
              <a:t>2- </a:t>
            </a:r>
            <a:r>
              <a:rPr lang="ar-BH" sz="2800" b="1" dirty="0" err="1"/>
              <a:t>التنطيط</a:t>
            </a:r>
            <a:r>
              <a:rPr lang="ar-BH" sz="2800" b="1" dirty="0"/>
              <a:t> بـ .............، وفي مستوى .............. ، بجانب ..............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30787" y="177206"/>
            <a:ext cx="3540458" cy="1669119"/>
            <a:chOff x="-46633" y="287209"/>
            <a:chExt cx="4328785" cy="166911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97EAB00-A46E-8A41-BCE1-4B54F2EA3B55}"/>
                </a:ext>
              </a:extLst>
            </p:cNvPr>
            <p:cNvGrpSpPr/>
            <p:nvPr/>
          </p:nvGrpSpPr>
          <p:grpSpPr>
            <a:xfrm>
              <a:off x="-46633" y="287209"/>
              <a:ext cx="4328785" cy="1669119"/>
              <a:chOff x="136154" y="228107"/>
              <a:chExt cx="3306209" cy="1289984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9F54DF6E-4CB6-8847-8414-0209699670C4}"/>
                  </a:ext>
                </a:extLst>
              </p:cNvPr>
              <p:cNvGrpSpPr/>
              <p:nvPr/>
            </p:nvGrpSpPr>
            <p:grpSpPr>
              <a:xfrm>
                <a:off x="363975" y="228107"/>
                <a:ext cx="3078388" cy="829077"/>
                <a:chOff x="363975" y="238617"/>
                <a:chExt cx="3078388" cy="829077"/>
              </a:xfrm>
            </p:grpSpPr>
            <p:sp>
              <p:nvSpPr>
                <p:cNvPr id="21" name="Flowchart: Alternate Process 13">
                  <a:extLst>
                    <a:ext uri="{FF2B5EF4-FFF2-40B4-BE49-F238E27FC236}">
                      <a16:creationId xmlns:a16="http://schemas.microsoft.com/office/drawing/2014/main" id="{C37E5086-40DB-D34E-9E06-B273FD74927C}"/>
                    </a:ext>
                  </a:extLst>
                </p:cNvPr>
                <p:cNvSpPr/>
                <p:nvPr/>
              </p:nvSpPr>
              <p:spPr>
                <a:xfrm>
                  <a:off x="363975" y="254894"/>
                  <a:ext cx="2364509" cy="812800"/>
                </a:xfrm>
                <a:prstGeom prst="flowChartAlternateProcess">
                  <a:avLst/>
                </a:prstGeom>
                <a:solidFill>
                  <a:srgbClr val="FFFF99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90B24326-2C16-9842-B62D-067031E3D81B}"/>
                    </a:ext>
                  </a:extLst>
                </p:cNvPr>
                <p:cNvSpPr/>
                <p:nvPr/>
              </p:nvSpPr>
              <p:spPr>
                <a:xfrm>
                  <a:off x="2490228" y="238617"/>
                  <a:ext cx="952135" cy="8223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</p:grp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0DD386B-C528-2B40-A6E8-ABDA7A9EA600}"/>
                  </a:ext>
                </a:extLst>
              </p:cNvPr>
              <p:cNvSpPr txBox="1"/>
              <p:nvPr/>
            </p:nvSpPr>
            <p:spPr>
              <a:xfrm>
                <a:off x="136154" y="257401"/>
                <a:ext cx="2718786" cy="1260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الصف</a:t>
                </a:r>
                <a:r>
                  <a:rPr lang="ar-SA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الثاني</a:t>
                </a:r>
                <a:endPara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الوحدة الرابعة</a:t>
                </a:r>
              </a:p>
              <a:p>
                <a:pPr algn="ctr" rtl="1"/>
                <a:r>
                  <a:rPr lang="ar-BH" sz="2000" b="1" dirty="0"/>
                  <a:t>ربط مهارتي التمرير والتنطيط</a:t>
                </a:r>
                <a:endParaRPr lang="en-US" sz="2000" b="1" dirty="0">
                  <a:solidFill>
                    <a:srgbClr val="FF0000"/>
                  </a:solidFill>
                </a:endParaRPr>
              </a:p>
              <a:p>
                <a:pPr algn="ctr" rtl="1"/>
                <a:endParaRPr lang="en-US" sz="2000" b="1" dirty="0">
                  <a:solidFill>
                    <a:srgbClr val="FF0000"/>
                  </a:solidFill>
                </a:endParaRPr>
              </a:p>
              <a:p>
                <a:pPr algn="ctr" rtl="1"/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180840" y="461289"/>
              <a:ext cx="914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BH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الدرس </a:t>
              </a:r>
              <a:r>
                <a:rPr lang="en-US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9</a:t>
              </a:r>
              <a:endPara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2" name="Audio Recording 11 Mar 2021 at 11:40:44 AM">
            <a:hlinkClick r:id="" action="ppaction://media"/>
            <a:extLst>
              <a:ext uri="{FF2B5EF4-FFF2-40B4-BE49-F238E27FC236}">
                <a16:creationId xmlns:a16="http://schemas.microsoft.com/office/drawing/2014/main" id="{4D02F95E-1BC9-BF45-A850-8AE6C2BC44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405" y="5021128"/>
            <a:ext cx="630051" cy="615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46634" y="260357"/>
            <a:ext cx="1223863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ar-BH" sz="4800" b="1" dirty="0">
                <a:ln w="0"/>
              </a:rPr>
              <a:t>الاجابة</a:t>
            </a:r>
            <a:endParaRPr lang="en-US" sz="4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High Five Friends Sticker by Rylsee for iOS &amp; Android | GIPH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91" y="2367178"/>
            <a:ext cx="1855459" cy="186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الاجابة الصحيحة.m4a">
            <a:hlinkClick r:id="" action="ppaction://media"/>
            <a:extLst>
              <a:ext uri="{FF2B5EF4-FFF2-40B4-BE49-F238E27FC236}">
                <a16:creationId xmlns:a16="http://schemas.microsoft.com/office/drawing/2014/main" id="{D67033F2-69FB-504C-8C8C-7ACB723ADC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6549" y="5448585"/>
            <a:ext cx="594742" cy="59474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419" y="1556607"/>
            <a:ext cx="11210525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ar-BH" sz="3100" b="1" dirty="0">
                <a:solidFill>
                  <a:srgbClr val="FF0000"/>
                </a:solidFill>
              </a:rPr>
              <a:t>من خلال دراستك للنقاط الفنية لمهارة للتنطيط أكمل الفراغ بما يناسبه من كلمات كالتالي :</a:t>
            </a:r>
          </a:p>
          <a:p>
            <a:pPr algn="r" rtl="1">
              <a:lnSpc>
                <a:spcPct val="200000"/>
              </a:lnSpc>
            </a:pPr>
            <a:r>
              <a:rPr lang="ar-BH" sz="3000" b="1" dirty="0">
                <a:solidFill>
                  <a:srgbClr val="002060"/>
                </a:solidFill>
              </a:rPr>
              <a:t>        ( الأصابع  ،  للأمام  ، الجسم  ، الحوض  ) </a:t>
            </a:r>
          </a:p>
          <a:p>
            <a:pPr algn="r" rtl="1">
              <a:lnSpc>
                <a:spcPct val="200000"/>
              </a:lnSpc>
            </a:pPr>
            <a:r>
              <a:rPr lang="ar-BH" sz="2800" b="1" dirty="0"/>
              <a:t>1- يراعي عند التمرير والتنطيط أن تكون احدى القدمين </a:t>
            </a:r>
            <a:r>
              <a:rPr lang="ar-BH" sz="2800" b="1" u="sng" dirty="0">
                <a:solidFill>
                  <a:srgbClr val="002060"/>
                </a:solidFill>
              </a:rPr>
              <a:t>للأمام </a:t>
            </a:r>
            <a:r>
              <a:rPr lang="ar-BH" sz="2800" b="1" dirty="0"/>
              <a:t>.</a:t>
            </a:r>
          </a:p>
          <a:p>
            <a:pPr algn="r" rtl="1">
              <a:lnSpc>
                <a:spcPct val="200000"/>
              </a:lnSpc>
            </a:pPr>
            <a:r>
              <a:rPr lang="ar-BH" sz="2800" b="1" dirty="0"/>
              <a:t>2- </a:t>
            </a:r>
            <a:r>
              <a:rPr lang="ar-BH" sz="2800" b="1" dirty="0" err="1"/>
              <a:t>التنطيط</a:t>
            </a:r>
            <a:r>
              <a:rPr lang="ar-BH" sz="2800" b="1" dirty="0"/>
              <a:t> بـا</a:t>
            </a:r>
            <a:r>
              <a:rPr lang="ar-BH" sz="2800" b="1" u="sng" dirty="0">
                <a:solidFill>
                  <a:srgbClr val="002060"/>
                </a:solidFill>
              </a:rPr>
              <a:t>لأصابع</a:t>
            </a:r>
            <a:r>
              <a:rPr lang="ar-BH" sz="2800" b="1" dirty="0">
                <a:solidFill>
                  <a:srgbClr val="002060"/>
                </a:solidFill>
              </a:rPr>
              <a:t> </a:t>
            </a:r>
            <a:r>
              <a:rPr lang="ar-BH" sz="2800" b="1" dirty="0"/>
              <a:t>، وفي مستوى </a:t>
            </a:r>
            <a:r>
              <a:rPr lang="ar-BH" sz="2800" b="1" u="sng" dirty="0"/>
              <a:t>ا</a:t>
            </a:r>
            <a:r>
              <a:rPr lang="ar-BH" sz="2800" b="1" u="sng" dirty="0">
                <a:solidFill>
                  <a:srgbClr val="002060"/>
                </a:solidFill>
              </a:rPr>
              <a:t>لحوض</a:t>
            </a:r>
            <a:r>
              <a:rPr lang="ar-BH" sz="2800" b="1" dirty="0"/>
              <a:t> ، بجانب </a:t>
            </a:r>
            <a:r>
              <a:rPr lang="ar-BH" sz="2800" b="1" u="sng" dirty="0">
                <a:solidFill>
                  <a:srgbClr val="002060"/>
                </a:solidFill>
              </a:rPr>
              <a:t>الجسم</a:t>
            </a:r>
            <a:r>
              <a:rPr lang="ar-BH" sz="2800" b="1" dirty="0">
                <a:solidFill>
                  <a:srgbClr val="002060"/>
                </a:solidFill>
              </a:rPr>
              <a:t> </a:t>
            </a:r>
            <a:r>
              <a:rPr lang="ar-BH" sz="2400" b="1" dirty="0"/>
              <a:t>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30787" y="177206"/>
            <a:ext cx="3540458" cy="1669119"/>
            <a:chOff x="-46633" y="287209"/>
            <a:chExt cx="4328785" cy="166911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97EAB00-A46E-8A41-BCE1-4B54F2EA3B55}"/>
                </a:ext>
              </a:extLst>
            </p:cNvPr>
            <p:cNvGrpSpPr/>
            <p:nvPr/>
          </p:nvGrpSpPr>
          <p:grpSpPr>
            <a:xfrm>
              <a:off x="-46633" y="287209"/>
              <a:ext cx="4328785" cy="1669119"/>
              <a:chOff x="136154" y="228107"/>
              <a:chExt cx="3306209" cy="1289984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F54DF6E-4CB6-8847-8414-0209699670C4}"/>
                  </a:ext>
                </a:extLst>
              </p:cNvPr>
              <p:cNvGrpSpPr/>
              <p:nvPr/>
            </p:nvGrpSpPr>
            <p:grpSpPr>
              <a:xfrm>
                <a:off x="363975" y="228107"/>
                <a:ext cx="3078388" cy="829077"/>
                <a:chOff x="363975" y="238617"/>
                <a:chExt cx="3078388" cy="829077"/>
              </a:xfrm>
            </p:grpSpPr>
            <p:sp>
              <p:nvSpPr>
                <p:cNvPr id="20" name="Flowchart: Alternate Process 13">
                  <a:extLst>
                    <a:ext uri="{FF2B5EF4-FFF2-40B4-BE49-F238E27FC236}">
                      <a16:creationId xmlns:a16="http://schemas.microsoft.com/office/drawing/2014/main" id="{C37E5086-40DB-D34E-9E06-B273FD74927C}"/>
                    </a:ext>
                  </a:extLst>
                </p:cNvPr>
                <p:cNvSpPr/>
                <p:nvPr/>
              </p:nvSpPr>
              <p:spPr>
                <a:xfrm>
                  <a:off x="363975" y="254894"/>
                  <a:ext cx="2364509" cy="812800"/>
                </a:xfrm>
                <a:prstGeom prst="flowChartAlternateProcess">
                  <a:avLst/>
                </a:prstGeom>
                <a:solidFill>
                  <a:srgbClr val="FFFF99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90B24326-2C16-9842-B62D-067031E3D81B}"/>
                    </a:ext>
                  </a:extLst>
                </p:cNvPr>
                <p:cNvSpPr/>
                <p:nvPr/>
              </p:nvSpPr>
              <p:spPr>
                <a:xfrm>
                  <a:off x="2490228" y="238617"/>
                  <a:ext cx="952135" cy="8223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0DD386B-C528-2B40-A6E8-ABDA7A9EA600}"/>
                  </a:ext>
                </a:extLst>
              </p:cNvPr>
              <p:cNvSpPr txBox="1"/>
              <p:nvPr/>
            </p:nvSpPr>
            <p:spPr>
              <a:xfrm>
                <a:off x="136154" y="257401"/>
                <a:ext cx="2718786" cy="1260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الصف</a:t>
                </a:r>
                <a:r>
                  <a:rPr lang="ar-SA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الثاني</a:t>
                </a:r>
                <a:endPara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الوحدة الرابعة</a:t>
                </a:r>
              </a:p>
              <a:p>
                <a:pPr algn="ctr" rtl="1"/>
                <a:r>
                  <a:rPr lang="ar-BH" sz="2000" b="1" dirty="0"/>
                  <a:t>ربط مهارتي التمرير والتنطيط</a:t>
                </a:r>
                <a:endParaRPr lang="en-US" sz="2000" b="1" dirty="0">
                  <a:solidFill>
                    <a:srgbClr val="FF0000"/>
                  </a:solidFill>
                </a:endParaRPr>
              </a:p>
              <a:p>
                <a:pPr algn="ctr" rtl="1"/>
                <a:endParaRPr lang="en-US" sz="2000" b="1" dirty="0">
                  <a:solidFill>
                    <a:srgbClr val="FF0000"/>
                  </a:solidFill>
                </a:endParaRPr>
              </a:p>
              <a:p>
                <a:pPr algn="ctr" rtl="1"/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180840" y="461289"/>
              <a:ext cx="914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BH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الدرس </a:t>
              </a:r>
              <a:r>
                <a:rPr lang="en-US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9</a:t>
              </a:r>
              <a:endPara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424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2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9627438" y="2344990"/>
            <a:ext cx="1505523" cy="752581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oup 12"/>
          <p:cNvGrpSpPr/>
          <p:nvPr/>
        </p:nvGrpSpPr>
        <p:grpSpPr>
          <a:xfrm>
            <a:off x="130787" y="177206"/>
            <a:ext cx="3540458" cy="1669119"/>
            <a:chOff x="-46633" y="287209"/>
            <a:chExt cx="4328785" cy="166911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97EAB00-A46E-8A41-BCE1-4B54F2EA3B55}"/>
                </a:ext>
              </a:extLst>
            </p:cNvPr>
            <p:cNvGrpSpPr/>
            <p:nvPr/>
          </p:nvGrpSpPr>
          <p:grpSpPr>
            <a:xfrm>
              <a:off x="-46633" y="287209"/>
              <a:ext cx="4328785" cy="1669119"/>
              <a:chOff x="136154" y="228107"/>
              <a:chExt cx="3306209" cy="1289984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F54DF6E-4CB6-8847-8414-0209699670C4}"/>
                  </a:ext>
                </a:extLst>
              </p:cNvPr>
              <p:cNvGrpSpPr/>
              <p:nvPr/>
            </p:nvGrpSpPr>
            <p:grpSpPr>
              <a:xfrm>
                <a:off x="363975" y="228107"/>
                <a:ext cx="3078388" cy="829077"/>
                <a:chOff x="363975" y="238617"/>
                <a:chExt cx="3078388" cy="829077"/>
              </a:xfrm>
            </p:grpSpPr>
            <p:sp>
              <p:nvSpPr>
                <p:cNvPr id="18" name="Flowchart: Alternate Process 13">
                  <a:extLst>
                    <a:ext uri="{FF2B5EF4-FFF2-40B4-BE49-F238E27FC236}">
                      <a16:creationId xmlns:a16="http://schemas.microsoft.com/office/drawing/2014/main" id="{C37E5086-40DB-D34E-9E06-B273FD74927C}"/>
                    </a:ext>
                  </a:extLst>
                </p:cNvPr>
                <p:cNvSpPr/>
                <p:nvPr/>
              </p:nvSpPr>
              <p:spPr>
                <a:xfrm>
                  <a:off x="363975" y="254894"/>
                  <a:ext cx="2364509" cy="812800"/>
                </a:xfrm>
                <a:prstGeom prst="flowChartAlternateProcess">
                  <a:avLst/>
                </a:prstGeom>
                <a:solidFill>
                  <a:srgbClr val="FFFF99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0B24326-2C16-9842-B62D-067031E3D81B}"/>
                    </a:ext>
                  </a:extLst>
                </p:cNvPr>
                <p:cNvSpPr/>
                <p:nvPr/>
              </p:nvSpPr>
              <p:spPr>
                <a:xfrm>
                  <a:off x="2490228" y="238617"/>
                  <a:ext cx="952135" cy="8223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0000">
                        <a:tint val="66000"/>
                        <a:satMod val="160000"/>
                      </a:srgbClr>
                    </a:gs>
                    <a:gs pos="50000">
                      <a:srgbClr val="FF0000">
                        <a:tint val="44500"/>
                        <a:satMod val="160000"/>
                      </a:srgbClr>
                    </a:gs>
                    <a:gs pos="100000">
                      <a:srgbClr val="FF0000">
                        <a:tint val="23500"/>
                        <a:satMod val="1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571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algn="ctr" defTabSz="914400" rtl="1" eaLnBrk="1" latinLnBrk="0" hangingPunct="1"/>
                  <a:endParaRPr lang="en-US"/>
                </a:p>
              </p:txBody>
            </p: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0DD386B-C528-2B40-A6E8-ABDA7A9EA600}"/>
                  </a:ext>
                </a:extLst>
              </p:cNvPr>
              <p:cNvSpPr txBox="1"/>
              <p:nvPr/>
            </p:nvSpPr>
            <p:spPr>
              <a:xfrm>
                <a:off x="136154" y="257401"/>
                <a:ext cx="2718786" cy="1260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الصف</a:t>
                </a:r>
                <a:r>
                  <a:rPr lang="ar-SA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 </a:t>
                </a:r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الثاني</a:t>
                </a:r>
                <a:endParaRPr lang="en-US" sz="2000" b="1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  <a:p>
                <a:pPr algn="ctr" rtl="1"/>
                <a:r>
                  <a:rPr lang="ar-BH" sz="2000" b="1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الوحدة الرابعة</a:t>
                </a:r>
              </a:p>
              <a:p>
                <a:pPr algn="ctr" rtl="1"/>
                <a:r>
                  <a:rPr lang="ar-BH" sz="2000" b="1" dirty="0"/>
                  <a:t>ربط مهارتي التمرير والتنطيط</a:t>
                </a:r>
                <a:endParaRPr lang="en-US" sz="2000" b="1" dirty="0">
                  <a:solidFill>
                    <a:srgbClr val="FF0000"/>
                  </a:solidFill>
                </a:endParaRPr>
              </a:p>
              <a:p>
                <a:pPr algn="ctr" rtl="1"/>
                <a:endParaRPr lang="en-US" sz="2000" b="1" dirty="0">
                  <a:solidFill>
                    <a:srgbClr val="FF0000"/>
                  </a:solidFill>
                </a:endParaRPr>
              </a:p>
              <a:p>
                <a:pPr algn="ctr" rtl="1"/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3180840" y="461289"/>
              <a:ext cx="9148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BH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الدرس </a:t>
              </a:r>
              <a:r>
                <a:rPr lang="en-US" sz="2200" b="1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9</a:t>
              </a:r>
              <a:endParaRPr lang="ar-BH" sz="2200" b="1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39201D4-BB3D-8443-9796-4766BFD100D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979" y="1686513"/>
            <a:ext cx="6322005" cy="4058349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719156" y="1655585"/>
            <a:ext cx="10483652" cy="3235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Font typeface="Arial" panose="020B0604020202020204" pitchFamily="34" charset="0"/>
              <a:buNone/>
            </a:pPr>
            <a:r>
              <a:rPr lang="ar-BH" sz="4800" b="1" dirty="0"/>
              <a:t>بارك الله فيك 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ar-BH" sz="4800" b="1" dirty="0"/>
              <a:t>يا بطل</a:t>
            </a: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ar-BH" sz="4800" b="1" dirty="0"/>
              <a:t>لقد أنهيت الدرس بنجاح</a:t>
            </a:r>
            <a:endParaRPr lang="en-US" sz="4800" b="1" dirty="0"/>
          </a:p>
        </p:txBody>
      </p:sp>
      <p:pic>
        <p:nvPicPr>
          <p:cNvPr id="12" name="النهاية.m4a">
            <a:hlinkClick r:id="" action="ppaction://media"/>
            <a:extLst>
              <a:ext uri="{FF2B5EF4-FFF2-40B4-BE49-F238E27FC236}">
                <a16:creationId xmlns:a16="http://schemas.microsoft.com/office/drawing/2014/main" id="{8DC5B320-43F4-6047-A41A-5E0DE590CF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4175" y="5145206"/>
            <a:ext cx="791146" cy="79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23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Calibri Light"/>
        <a:ea typeface=""/>
        <a:cs typeface="Sakkal Majalla"/>
      </a:majorFont>
      <a:minorFont>
        <a:latin typeface="Calibri"/>
        <a:ea typeface=""/>
        <a:cs typeface="Sakkal Majall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1964</TotalTime>
  <Words>316</Words>
  <Application>Microsoft Office PowerPoint</Application>
  <PresentationFormat>Widescreen</PresentationFormat>
  <Paragraphs>66</Paragraphs>
  <Slides>7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Frutiger LT Arabic 45 Light,Bold</vt:lpstr>
      <vt:lpstr>Sakkal Majalla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Muneera  saleh musaifer</cp:lastModifiedBy>
  <cp:revision>134</cp:revision>
  <dcterms:created xsi:type="dcterms:W3CDTF">2020-03-04T10:47:58Z</dcterms:created>
  <dcterms:modified xsi:type="dcterms:W3CDTF">2021-03-22T05:07:03Z</dcterms:modified>
</cp:coreProperties>
</file>