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64" r:id="rId6"/>
    <p:sldId id="268" r:id="rId7"/>
    <p:sldId id="266" r:id="rId8"/>
    <p:sldId id="271" r:id="rId9"/>
    <p:sldId id="272" r:id="rId10"/>
    <p:sldId id="27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10">
            <a:extLst>
              <a:ext uri="{FF2B5EF4-FFF2-40B4-BE49-F238E27FC236}">
                <a16:creationId xmlns="" xmlns:a16="http://schemas.microsoft.com/office/drawing/2014/main" id="{E5C70DB6-253B-4D33-BA57-ACAE90D5C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25179"/>
              </p:ext>
            </p:extLst>
          </p:nvPr>
        </p:nvGraphicFramePr>
        <p:xfrm>
          <a:off x="4888237" y="1980094"/>
          <a:ext cx="6051636" cy="33500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3516">
                  <a:extLst>
                    <a:ext uri="{9D8B030D-6E8A-4147-A177-3AD203B41FA5}">
                      <a16:colId xmlns="" xmlns:a16="http://schemas.microsoft.com/office/drawing/2014/main" val="1016024147"/>
                    </a:ext>
                  </a:extLst>
                </a:gridCol>
                <a:gridCol w="1898120">
                  <a:extLst>
                    <a:ext uri="{9D8B030D-6E8A-4147-A177-3AD203B41FA5}">
                      <a16:colId xmlns="" xmlns:a16="http://schemas.microsoft.com/office/drawing/2014/main" val="879990646"/>
                    </a:ext>
                  </a:extLst>
                </a:gridCol>
              </a:tblGrid>
              <a:tr h="7416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/>
                        <a:t>العلوم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المادة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2888969"/>
                  </a:ext>
                </a:extLst>
              </a:tr>
              <a:tr h="6520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الثاني الابتدائي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الصف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410534"/>
                  </a:ext>
                </a:extLst>
              </a:tr>
              <a:tr h="6520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الخامسة (المادة)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الوحدة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070246"/>
                  </a:ext>
                </a:extLst>
              </a:tr>
              <a:tr h="6520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التاسع (حالات المادة)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الفصل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3270941"/>
                  </a:ext>
                </a:extLst>
              </a:tr>
              <a:tr h="6520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السوائل والغازات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الدرس الثاني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930405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90" y="2080915"/>
            <a:ext cx="1987697" cy="238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80915"/>
            <a:ext cx="1730829" cy="33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3409120" y="2060621"/>
            <a:ext cx="5221357" cy="28367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الدرس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3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753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4069080" y="27710"/>
            <a:ext cx="3916680" cy="953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248BF44C-758B-48E1-9378-E50AB535B02B}"/>
              </a:ext>
            </a:extLst>
          </p:cNvPr>
          <p:cNvSpPr/>
          <p:nvPr/>
        </p:nvSpPr>
        <p:spPr>
          <a:xfrm>
            <a:off x="2056305" y="4217612"/>
            <a:ext cx="8237912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الهدف الثاني: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المقارنة بيْن خواصِّ السوائل والغازات.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  <a:p>
            <a:pPr algn="r"/>
            <a:endParaRPr lang="ar-BH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198461D3-49A6-4952-8AAC-01E9BED3A0F6}"/>
              </a:ext>
            </a:extLst>
          </p:cNvPr>
          <p:cNvSpPr/>
          <p:nvPr/>
        </p:nvSpPr>
        <p:spPr>
          <a:xfrm>
            <a:off x="2056305" y="1965960"/>
            <a:ext cx="8237912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الهدف الأول: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تحديد بعض خواصِّ السَّوائل والغازات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.</a:t>
            </a:r>
          </a:p>
          <a:p>
            <a:pPr algn="r"/>
            <a:endParaRPr lang="ar-BH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490952" y="2545767"/>
            <a:ext cx="5038820" cy="11504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السَّائِل</a:t>
            </a:r>
            <a:r>
              <a:rPr lang="ar-SA" sz="2800" dirty="0"/>
              <a:t> نوعٌ مِن المَادَّة يأخُذُ شّكلَ الوِعاءِ الَّذي يوضَعُ فيه</a:t>
            </a:r>
            <a:r>
              <a:rPr lang="ar-BH" sz="2800" dirty="0"/>
              <a:t>.</a:t>
            </a:r>
          </a:p>
          <a:p>
            <a:pPr algn="ctr"/>
            <a:endParaRPr lang="ar-BH" sz="3200" dirty="0"/>
          </a:p>
        </p:txBody>
      </p:sp>
      <p:sp>
        <p:nvSpPr>
          <p:cNvPr id="11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السَّائِل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20"/>
          <p:cNvSpPr/>
          <p:nvPr/>
        </p:nvSpPr>
        <p:spPr>
          <a:xfrm>
            <a:off x="6593984" y="4189970"/>
            <a:ext cx="4935788" cy="17471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جَميع السَّوائِل لَها كُتلةٌ . بَعضُها خَفيفٌ كالمَاءِ وبعضُها ثّقيلٌ كالعَسَلِ 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8" y="1573759"/>
            <a:ext cx="2505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20"/>
          <p:cNvSpPr/>
          <p:nvPr/>
        </p:nvSpPr>
        <p:spPr>
          <a:xfrm>
            <a:off x="3218980" y="3292786"/>
            <a:ext cx="2820474" cy="206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مِقدَارُ الحَيِّزِ الذي يَشغَله السائِل يسمى </a:t>
            </a:r>
            <a:r>
              <a:rPr lang="ar-SA" sz="3200" dirty="0">
                <a:solidFill>
                  <a:srgbClr val="FF0000"/>
                </a:solidFill>
              </a:rPr>
              <a:t>الحَجْم</a:t>
            </a:r>
            <a:r>
              <a:rPr lang="ar-BH" sz="32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السَّائِل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593984" y="2528596"/>
            <a:ext cx="4935788" cy="1180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لِقِياس حَجم السَّائِل نَستَخدم كأساً مُدرَّجة أو مِخباراً مُدرَّجاً 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sp>
        <p:nvSpPr>
          <p:cNvPr id="13" name="Rounded Rectangle 20"/>
          <p:cNvSpPr/>
          <p:nvPr/>
        </p:nvSpPr>
        <p:spPr>
          <a:xfrm>
            <a:off x="6593984" y="4702980"/>
            <a:ext cx="4935788" cy="8478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يُقاس حجم السَّائل بِوحدَةِ </a:t>
            </a:r>
            <a:r>
              <a:rPr lang="ar-SA" sz="2800" dirty="0">
                <a:solidFill>
                  <a:srgbClr val="FF0000"/>
                </a:solidFill>
              </a:rPr>
              <a:t>المِلِّليتر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7" y="1268068"/>
            <a:ext cx="3238500" cy="48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نَشاط (1)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8" y="1372980"/>
            <a:ext cx="3412980" cy="48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6954592" y="2498502"/>
            <a:ext cx="4575180" cy="9833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أي المِخبَارين يَحتَوي كِمِّية أكبر من السَّائِل 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601533" y="1448372"/>
            <a:ext cx="425002" cy="545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1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092558" y="1448372"/>
            <a:ext cx="425002" cy="545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2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974351" y="4441065"/>
            <a:ext cx="4575180" cy="9833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كَم </a:t>
            </a:r>
            <a:r>
              <a:rPr lang="ar-SA" sz="2400" dirty="0" err="1"/>
              <a:t>مِلِّلتراً</a:t>
            </a:r>
            <a:r>
              <a:rPr lang="ar-SA" sz="2400" dirty="0"/>
              <a:t> في المِخبَار رقم 1؟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75786" y="2603805"/>
            <a:ext cx="2060620" cy="772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المِخبار رَقم 2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75786" y="4546368"/>
            <a:ext cx="2060620" cy="772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50 </a:t>
            </a:r>
            <a:r>
              <a:rPr lang="ar-SA" sz="3200" b="1" dirty="0" err="1"/>
              <a:t>ملِّلتراً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7150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الغَاز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593984" y="2528596"/>
            <a:ext cx="4935788" cy="10388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الغَاز</a:t>
            </a:r>
            <a:r>
              <a:rPr lang="ar-SA" sz="2800" dirty="0">
                <a:solidFill>
                  <a:schemeClr val="tx1"/>
                </a:solidFill>
              </a:rPr>
              <a:t> مَادَّةٌ تَنتشرُ لِتَملأَ الحَيِّزَ الَّذي تُوجد فيه 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sp>
        <p:nvSpPr>
          <p:cNvPr id="12" name="Rounded Rectangle 20"/>
          <p:cNvSpPr/>
          <p:nvPr/>
        </p:nvSpPr>
        <p:spPr>
          <a:xfrm>
            <a:off x="6559321" y="3801456"/>
            <a:ext cx="4935788" cy="1040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الهَواءُ الَّذي </a:t>
            </a:r>
            <a:r>
              <a:rPr lang="ar-SA" sz="2800" dirty="0" err="1">
                <a:solidFill>
                  <a:schemeClr val="tx1"/>
                </a:solidFill>
              </a:rPr>
              <a:t>نَتَنفَّسهُ</a:t>
            </a:r>
            <a:r>
              <a:rPr lang="ar-SA" sz="2800" dirty="0">
                <a:solidFill>
                  <a:schemeClr val="tx1"/>
                </a:solidFill>
              </a:rPr>
              <a:t> يَتكون مِن عِدَّة غَازاتٍ أحدُها الأُكسِجين 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sp>
        <p:nvSpPr>
          <p:cNvPr id="14" name="Rounded Rectangle 20"/>
          <p:cNvSpPr/>
          <p:nvPr/>
        </p:nvSpPr>
        <p:spPr>
          <a:xfrm>
            <a:off x="6559321" y="5046371"/>
            <a:ext cx="4935788" cy="1040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لا نَرى الغَازَات في الهَواءِ ولكِنَّها مَوجُودة في كُلِّ مَكان حَولنا </a:t>
            </a:r>
            <a:r>
              <a:rPr lang="ar-BH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BH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4" y="965822"/>
            <a:ext cx="3162300" cy="51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7" y="1928083"/>
            <a:ext cx="2283854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876540" y="4842455"/>
            <a:ext cx="2124277" cy="9787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الغَازَات لَيس لَها شَكلٌ خاصٌ بِها</a:t>
            </a:r>
          </a:p>
        </p:txBody>
      </p:sp>
    </p:spTree>
    <p:extLst>
      <p:ext uri="{BB962C8B-B14F-4D97-AF65-F5344CB8AC3E}">
        <p14:creationId xmlns:p14="http://schemas.microsoft.com/office/powerpoint/2010/main" val="41669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والغَازاتُ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9261941" y="1444970"/>
            <a:ext cx="2267831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الغَاز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8860665" y="2665927"/>
            <a:ext cx="2634443" cy="30007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المَّادة هي أي شّيء يَشغَلُ حَيِّزاً وله كُتلةٌ . كَيف أعرف إذا كَان للغَاز كُتلة ؟</a:t>
            </a:r>
            <a:endParaRPr lang="ar-BH" sz="3200" dirty="0">
              <a:solidFill>
                <a:schemeClr val="tx1"/>
              </a:solidFill>
            </a:endParaRPr>
          </a:p>
          <a:p>
            <a:pPr algn="ctr"/>
            <a:endParaRPr lang="ar-BH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2292841"/>
            <a:ext cx="5731098" cy="26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4248" y="5125792"/>
            <a:ext cx="7057622" cy="978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تَعمَلُ العَصا عَملَ المِيزان . كُتلة البَالون المَنفُوخ أكبَر مِن كُتلة البالون غيرِ المَنفوخ</a:t>
            </a:r>
          </a:p>
        </p:txBody>
      </p:sp>
    </p:spTree>
    <p:extLst>
      <p:ext uri="{BB962C8B-B14F-4D97-AF65-F5344CB8AC3E}">
        <p14:creationId xmlns:p14="http://schemas.microsoft.com/office/powerpoint/2010/main" val="37657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290645" y="27711"/>
            <a:ext cx="3696907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نَشَاطٌ تَقييمي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24C5BA62-0D78-4451-8861-09205FC44B40}"/>
              </a:ext>
            </a:extLst>
          </p:cNvPr>
          <p:cNvSpPr/>
          <p:nvPr/>
        </p:nvSpPr>
        <p:spPr>
          <a:xfrm>
            <a:off x="2949262" y="1283120"/>
            <a:ext cx="6377019" cy="630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قَارِن بين خَواص السَّوائل والغَازات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531196" y="2112133"/>
            <a:ext cx="6977206" cy="4161327"/>
            <a:chOff x="1413660" y="1921438"/>
            <a:chExt cx="6977206" cy="4487334"/>
          </a:xfrm>
        </p:grpSpPr>
        <p:sp>
          <p:nvSpPr>
            <p:cNvPr id="20" name="Oval 4">
              <a:extLst>
                <a:ext uri="{FF2B5EF4-FFF2-40B4-BE49-F238E27FC236}">
                  <a16:creationId xmlns="" xmlns:a16="http://schemas.microsoft.com/office/drawing/2014/main" id="{1FA9827C-A938-4BCA-8EF4-EC56D7C8E8D5}"/>
                </a:ext>
              </a:extLst>
            </p:cNvPr>
            <p:cNvSpPr/>
            <p:nvPr/>
          </p:nvSpPr>
          <p:spPr>
            <a:xfrm>
              <a:off x="1460165" y="2411765"/>
              <a:ext cx="4341181" cy="3506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5">
              <a:extLst>
                <a:ext uri="{FF2B5EF4-FFF2-40B4-BE49-F238E27FC236}">
                  <a16:creationId xmlns="" xmlns:a16="http://schemas.microsoft.com/office/drawing/2014/main" id="{48B1FAB1-31A3-46BC-9128-141BDAF18BBA}"/>
                </a:ext>
              </a:extLst>
            </p:cNvPr>
            <p:cNvSpPr/>
            <p:nvPr/>
          </p:nvSpPr>
          <p:spPr>
            <a:xfrm>
              <a:off x="3935384" y="2431003"/>
              <a:ext cx="4341181" cy="3506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">
              <a:extLst>
                <a:ext uri="{FF2B5EF4-FFF2-40B4-BE49-F238E27FC236}">
                  <a16:creationId xmlns="" xmlns:a16="http://schemas.microsoft.com/office/drawing/2014/main" id="{94BCE767-9972-401E-A795-6CA14F23BA4F}"/>
                </a:ext>
              </a:extLst>
            </p:cNvPr>
            <p:cNvSpPr/>
            <p:nvPr/>
          </p:nvSpPr>
          <p:spPr>
            <a:xfrm>
              <a:off x="4323922" y="1921438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التشابه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="" xmlns:a16="http://schemas.microsoft.com/office/drawing/2014/main" id="{326A477D-7B62-482F-BECC-4374B60F8D92}"/>
                </a:ext>
              </a:extLst>
            </p:cNvPr>
            <p:cNvSpPr/>
            <p:nvPr/>
          </p:nvSpPr>
          <p:spPr>
            <a:xfrm>
              <a:off x="7469246" y="2411765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الاختلاف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4" name="Rectangle 8">
              <a:extLst>
                <a:ext uri="{FF2B5EF4-FFF2-40B4-BE49-F238E27FC236}">
                  <a16:creationId xmlns="" xmlns:a16="http://schemas.microsoft.com/office/drawing/2014/main" id="{92D4690B-C256-40BD-8AE5-70E4007F38F6}"/>
                </a:ext>
              </a:extLst>
            </p:cNvPr>
            <p:cNvSpPr/>
            <p:nvPr/>
          </p:nvSpPr>
          <p:spPr>
            <a:xfrm>
              <a:off x="1413660" y="2411765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الاختلاف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="" xmlns:a16="http://schemas.microsoft.com/office/drawing/2014/main" id="{487E3F0A-9FC5-4B99-B0E9-A544F1089693}"/>
                </a:ext>
              </a:extLst>
            </p:cNvPr>
            <p:cNvSpPr/>
            <p:nvPr/>
          </p:nvSpPr>
          <p:spPr>
            <a:xfrm>
              <a:off x="5644597" y="5987987"/>
              <a:ext cx="921620" cy="42078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السائل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="" xmlns:a16="http://schemas.microsoft.com/office/drawing/2014/main" id="{05A44399-C570-4E50-B395-587470654C0B}"/>
                </a:ext>
              </a:extLst>
            </p:cNvPr>
            <p:cNvSpPr/>
            <p:nvPr/>
          </p:nvSpPr>
          <p:spPr>
            <a:xfrm>
              <a:off x="3064931" y="5977682"/>
              <a:ext cx="921620" cy="42078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الغاز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7" name="Rectangle 11">
              <a:extLst>
                <a:ext uri="{FF2B5EF4-FFF2-40B4-BE49-F238E27FC236}">
                  <a16:creationId xmlns="" xmlns:a16="http://schemas.microsoft.com/office/drawing/2014/main" id="{B5183CA4-72D8-4D3C-B995-015C3D1B329A}"/>
                </a:ext>
              </a:extLst>
            </p:cNvPr>
            <p:cNvSpPr/>
            <p:nvPr/>
          </p:nvSpPr>
          <p:spPr>
            <a:xfrm>
              <a:off x="6063745" y="3311994"/>
              <a:ext cx="1916124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</a:t>
              </a:r>
            </a:p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</a:t>
              </a:r>
            </a:p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............................................................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="" xmlns:a16="http://schemas.microsoft.com/office/drawing/2014/main" id="{5F4296F3-6671-4359-BFBD-EF5436AF97DA}"/>
                </a:ext>
              </a:extLst>
            </p:cNvPr>
            <p:cNvSpPr/>
            <p:nvPr/>
          </p:nvSpPr>
          <p:spPr>
            <a:xfrm>
              <a:off x="1904959" y="3236221"/>
              <a:ext cx="1916124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</a:t>
              </a:r>
            </a:p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</a:t>
              </a:r>
            </a:p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............................................................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9" name="Rectangle 13">
              <a:extLst>
                <a:ext uri="{FF2B5EF4-FFF2-40B4-BE49-F238E27FC236}">
                  <a16:creationId xmlns="" xmlns:a16="http://schemas.microsoft.com/office/drawing/2014/main" id="{C1CC522E-02A9-447E-BBD7-AA4D4832F349}"/>
                </a:ext>
              </a:extLst>
            </p:cNvPr>
            <p:cNvSpPr/>
            <p:nvPr/>
          </p:nvSpPr>
          <p:spPr>
            <a:xfrm>
              <a:off x="4120709" y="3381448"/>
              <a:ext cx="1504292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...................................................................................................................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290645" y="27711"/>
            <a:ext cx="3696907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نَشَاطٌ تَقييمي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السَّوائِلُ والغَازَاتُ</a:t>
            </a:r>
            <a:r>
              <a:rPr lang="ar-BH" sz="20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650495" y="2218673"/>
            <a:ext cx="6977206" cy="3808640"/>
            <a:chOff x="1413660" y="1921438"/>
            <a:chExt cx="6977206" cy="4487334"/>
          </a:xfrm>
        </p:grpSpPr>
        <p:sp>
          <p:nvSpPr>
            <p:cNvPr id="11" name="Oval 4">
              <a:extLst>
                <a:ext uri="{FF2B5EF4-FFF2-40B4-BE49-F238E27FC236}">
                  <a16:creationId xmlns="" xmlns:a16="http://schemas.microsoft.com/office/drawing/2014/main" id="{1FA9827C-A938-4BCA-8EF4-EC56D7C8E8D5}"/>
                </a:ext>
              </a:extLst>
            </p:cNvPr>
            <p:cNvSpPr/>
            <p:nvPr/>
          </p:nvSpPr>
          <p:spPr>
            <a:xfrm>
              <a:off x="1460165" y="2411765"/>
              <a:ext cx="4341181" cy="3506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5">
              <a:extLst>
                <a:ext uri="{FF2B5EF4-FFF2-40B4-BE49-F238E27FC236}">
                  <a16:creationId xmlns="" xmlns:a16="http://schemas.microsoft.com/office/drawing/2014/main" id="{48B1FAB1-31A3-46BC-9128-141BDAF18BBA}"/>
                </a:ext>
              </a:extLst>
            </p:cNvPr>
            <p:cNvSpPr/>
            <p:nvPr/>
          </p:nvSpPr>
          <p:spPr>
            <a:xfrm>
              <a:off x="3935384" y="2431003"/>
              <a:ext cx="4341181" cy="3506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="" xmlns:a16="http://schemas.microsoft.com/office/drawing/2014/main" id="{94BCE767-9972-401E-A795-6CA14F23BA4F}"/>
                </a:ext>
              </a:extLst>
            </p:cNvPr>
            <p:cNvSpPr/>
            <p:nvPr/>
          </p:nvSpPr>
          <p:spPr>
            <a:xfrm>
              <a:off x="4323922" y="1921438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التشابه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="" xmlns:a16="http://schemas.microsoft.com/office/drawing/2014/main" id="{326A477D-7B62-482F-BECC-4374B60F8D92}"/>
                </a:ext>
              </a:extLst>
            </p:cNvPr>
            <p:cNvSpPr/>
            <p:nvPr/>
          </p:nvSpPr>
          <p:spPr>
            <a:xfrm>
              <a:off x="7469246" y="2411765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الاختلاف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="" xmlns:a16="http://schemas.microsoft.com/office/drawing/2014/main" id="{92D4690B-C256-40BD-8AE5-70E4007F38F6}"/>
                </a:ext>
              </a:extLst>
            </p:cNvPr>
            <p:cNvSpPr/>
            <p:nvPr/>
          </p:nvSpPr>
          <p:spPr>
            <a:xfrm>
              <a:off x="1413660" y="2411765"/>
              <a:ext cx="921620" cy="420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الاختلاف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487E3F0A-9FC5-4B99-B0E9-A544F1089693}"/>
                </a:ext>
              </a:extLst>
            </p:cNvPr>
            <p:cNvSpPr/>
            <p:nvPr/>
          </p:nvSpPr>
          <p:spPr>
            <a:xfrm>
              <a:off x="5644597" y="5987987"/>
              <a:ext cx="921620" cy="42078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السائل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05A44399-C570-4E50-B395-587470654C0B}"/>
                </a:ext>
              </a:extLst>
            </p:cNvPr>
            <p:cNvSpPr/>
            <p:nvPr/>
          </p:nvSpPr>
          <p:spPr>
            <a:xfrm>
              <a:off x="3064931" y="5977682"/>
              <a:ext cx="921620" cy="42078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الغاز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="" xmlns:a16="http://schemas.microsoft.com/office/drawing/2014/main" id="{B5183CA4-72D8-4D3C-B995-015C3D1B329A}"/>
                </a:ext>
              </a:extLst>
            </p:cNvPr>
            <p:cNvSpPr/>
            <p:nvPr/>
          </p:nvSpPr>
          <p:spPr>
            <a:xfrm>
              <a:off x="6063745" y="3311994"/>
              <a:ext cx="1916124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EG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لها حجم ثابت </a:t>
              </a:r>
              <a:endParaRPr lang="en-US" b="1" dirty="0">
                <a:solidFill>
                  <a:srgbClr val="00B050"/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="" xmlns:a16="http://schemas.microsoft.com/office/drawing/2014/main" id="{5F4296F3-6671-4359-BFBD-EF5436AF97DA}"/>
                </a:ext>
              </a:extLst>
            </p:cNvPr>
            <p:cNvSpPr/>
            <p:nvPr/>
          </p:nvSpPr>
          <p:spPr>
            <a:xfrm>
              <a:off x="1904959" y="3236221"/>
              <a:ext cx="1916124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EG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ليس لها حجم ثابت </a:t>
              </a:r>
              <a:endParaRPr lang="en-US" b="1" dirty="0">
                <a:solidFill>
                  <a:srgbClr val="00B050"/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="" xmlns:a16="http://schemas.microsoft.com/office/drawing/2014/main" id="{C1CC522E-02A9-447E-BBD7-AA4D4832F349}"/>
                </a:ext>
              </a:extLst>
            </p:cNvPr>
            <p:cNvSpPr/>
            <p:nvPr/>
          </p:nvSpPr>
          <p:spPr>
            <a:xfrm>
              <a:off x="3935384" y="3381448"/>
              <a:ext cx="1689617" cy="1896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EG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ليس لها شكل محدد</a:t>
              </a:r>
            </a:p>
            <a:p>
              <a:pPr algn="ctr"/>
              <a:r>
                <a:rPr lang="ar-EG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 </a:t>
              </a:r>
            </a:p>
            <a:p>
              <a:pPr algn="ctr"/>
              <a:r>
                <a:rPr lang="ar-EG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  <a:cs typeface="+mj-cs"/>
                </a:rPr>
                <a:t>لها كتلة </a:t>
              </a:r>
            </a:p>
            <a:p>
              <a:pPr algn="ctr"/>
              <a:endParaRPr lang="en-US" b="1" dirty="0">
                <a:solidFill>
                  <a:srgbClr val="00B050"/>
                </a:solidFill>
                <a:latin typeface="Arabic Typesetting" panose="03020402040406030203" pitchFamily="66" charset="-78"/>
                <a:ea typeface="+mj-ea"/>
                <a:cs typeface="+mj-cs"/>
              </a:endParaRPr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24C5BA62-0D78-4451-8861-09205FC44B40}"/>
              </a:ext>
            </a:extLst>
          </p:cNvPr>
          <p:cNvSpPr/>
          <p:nvPr/>
        </p:nvSpPr>
        <p:spPr>
          <a:xfrm>
            <a:off x="2949262" y="1283120"/>
            <a:ext cx="6377019" cy="630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قَارِن بين خَواص السَّوائل والغَازات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610</TotalTime>
  <Words>403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Saeed Abbas Ahmed</cp:lastModifiedBy>
  <cp:revision>113</cp:revision>
  <cp:lastPrinted>2021-01-17T11:49:49Z</cp:lastPrinted>
  <dcterms:created xsi:type="dcterms:W3CDTF">2020-03-04T10:47:58Z</dcterms:created>
  <dcterms:modified xsi:type="dcterms:W3CDTF">2021-03-01T11:26:15Z</dcterms:modified>
</cp:coreProperties>
</file>