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63" r:id="rId5"/>
    <p:sldId id="264" r:id="rId6"/>
    <p:sldId id="268" r:id="rId7"/>
    <p:sldId id="266" r:id="rId8"/>
    <p:sldId id="270" r:id="rId9"/>
    <p:sldId id="273" r:id="rId10"/>
    <p:sldId id="274" r:id="rId11"/>
    <p:sldId id="271" r:id="rId12"/>
    <p:sldId id="272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EB"/>
    <a:srgbClr val="FFFBEF"/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F16DBD-E955-4F1F-B02C-FC71EF9836E1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08D38-A3A9-4488-BB91-8626C3832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344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162800" cy="118221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 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 10">
            <a:extLst>
              <a:ext uri="{FF2B5EF4-FFF2-40B4-BE49-F238E27FC236}">
                <a16:creationId xmlns:a16="http://schemas.microsoft.com/office/drawing/2014/main" id="{BB624197-40B5-491E-99BA-76B7FA2ADB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69120"/>
              </p:ext>
            </p:extLst>
          </p:nvPr>
        </p:nvGraphicFramePr>
        <p:xfrm>
          <a:off x="5679584" y="1918955"/>
          <a:ext cx="5729667" cy="3366052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3578416">
                  <a:extLst>
                    <a:ext uri="{9D8B030D-6E8A-4147-A177-3AD203B41FA5}">
                      <a16:colId xmlns:a16="http://schemas.microsoft.com/office/drawing/2014/main" val="1016024147"/>
                    </a:ext>
                  </a:extLst>
                </a:gridCol>
                <a:gridCol w="2151251">
                  <a:extLst>
                    <a:ext uri="{9D8B030D-6E8A-4147-A177-3AD203B41FA5}">
                      <a16:colId xmlns:a16="http://schemas.microsoft.com/office/drawing/2014/main" val="879990646"/>
                    </a:ext>
                  </a:extLst>
                </a:gridCol>
              </a:tblGrid>
              <a:tr h="78201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4000" dirty="0">
                          <a:solidFill>
                            <a:schemeClr val="tx1"/>
                          </a:solidFill>
                        </a:rPr>
                        <a:t>العلوم</a:t>
                      </a:r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4000" dirty="0">
                          <a:solidFill>
                            <a:schemeClr val="tx1"/>
                          </a:solidFill>
                        </a:rPr>
                        <a:t>المادة</a:t>
                      </a:r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2888969"/>
                  </a:ext>
                </a:extLst>
              </a:tr>
              <a:tr h="646010">
                <a:tc>
                  <a:txBody>
                    <a:bodyPr/>
                    <a:lstStyle/>
                    <a:p>
                      <a:pPr algn="ctr" rtl="1"/>
                      <a:r>
                        <a:rPr lang="ar-BH" sz="3200" dirty="0"/>
                        <a:t>الثاني الابتدائي</a:t>
                      </a:r>
                      <a:endParaRPr lang="en-US" sz="3200" b="1" dirty="0">
                        <a:solidFill>
                          <a:schemeClr val="bg1"/>
                        </a:solidFill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200" dirty="0"/>
                        <a:t>الصف</a:t>
                      </a:r>
                      <a:endParaRPr lang="en-US" sz="3200" b="1" dirty="0">
                        <a:solidFill>
                          <a:schemeClr val="bg1"/>
                        </a:solidFill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410534"/>
                  </a:ext>
                </a:extLst>
              </a:tr>
              <a:tr h="646010">
                <a:tc>
                  <a:txBody>
                    <a:bodyPr/>
                    <a:lstStyle/>
                    <a:p>
                      <a:pPr algn="ctr" rtl="1"/>
                      <a:r>
                        <a:rPr lang="ar-EG" sz="3200" dirty="0"/>
                        <a:t>الس</a:t>
                      </a:r>
                      <a:r>
                        <a:rPr lang="ar-BH" sz="3200" dirty="0"/>
                        <a:t>ّ</a:t>
                      </a:r>
                      <a:r>
                        <a:rPr lang="ar-EG" sz="3200" dirty="0" err="1"/>
                        <a:t>ادسة</a:t>
                      </a:r>
                      <a:r>
                        <a:rPr lang="ar-BH" sz="3200" dirty="0"/>
                        <a:t> (القوى والطاقة)</a:t>
                      </a:r>
                      <a:endParaRPr lang="en-US" sz="3200" b="1" dirty="0">
                        <a:solidFill>
                          <a:schemeClr val="bg1"/>
                        </a:solidFill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200" dirty="0"/>
                        <a:t>الوحدة</a:t>
                      </a:r>
                      <a:endParaRPr lang="en-US" sz="3200" b="1" dirty="0">
                        <a:solidFill>
                          <a:schemeClr val="bg1"/>
                        </a:solidFill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4070246"/>
                  </a:ext>
                </a:extLst>
              </a:tr>
              <a:tr h="646010">
                <a:tc>
                  <a:txBody>
                    <a:bodyPr/>
                    <a:lstStyle/>
                    <a:p>
                      <a:pPr algn="ctr" rtl="1"/>
                      <a:r>
                        <a:rPr lang="ar-EG" sz="3200" dirty="0"/>
                        <a:t>الحادي عشر</a:t>
                      </a:r>
                      <a:r>
                        <a:rPr lang="ar-BH" sz="3200" dirty="0"/>
                        <a:t> (</a:t>
                      </a:r>
                      <a:r>
                        <a:rPr lang="en-GB" sz="3200" dirty="0" err="1"/>
                        <a:t>القوى</a:t>
                      </a:r>
                      <a:r>
                        <a:rPr lang="ar-BH" sz="3200" dirty="0"/>
                        <a:t>)</a:t>
                      </a:r>
                      <a:endParaRPr lang="en-US" sz="3200" b="1" dirty="0">
                        <a:solidFill>
                          <a:schemeClr val="bg1"/>
                        </a:solidFill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200" dirty="0"/>
                        <a:t>الفصل</a:t>
                      </a:r>
                      <a:endParaRPr lang="en-US" sz="3200" b="1" dirty="0">
                        <a:solidFill>
                          <a:schemeClr val="bg1"/>
                        </a:solidFill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3270941"/>
                  </a:ext>
                </a:extLst>
              </a:tr>
              <a:tr h="646010">
                <a:tc>
                  <a:txBody>
                    <a:bodyPr/>
                    <a:lstStyle/>
                    <a:p>
                      <a:pPr algn="ctr" rtl="1"/>
                      <a:r>
                        <a:rPr lang="ar-BH" sz="3200" dirty="0"/>
                        <a:t>الق</a:t>
                      </a:r>
                      <a:r>
                        <a:rPr lang="ar-EG" sz="3200" dirty="0"/>
                        <a:t>ُ</a:t>
                      </a:r>
                      <a:r>
                        <a:rPr lang="ar-BH" sz="3200" dirty="0" err="1"/>
                        <a:t>وى</a:t>
                      </a:r>
                      <a:r>
                        <a:rPr lang="ar-BH" sz="3200" dirty="0"/>
                        <a:t> ت</a:t>
                      </a:r>
                      <a:r>
                        <a:rPr lang="ar-EG" sz="3200" dirty="0"/>
                        <a:t>ُ</a:t>
                      </a:r>
                      <a:r>
                        <a:rPr lang="ar-BH" sz="3200" dirty="0"/>
                        <a:t>حر</a:t>
                      </a:r>
                      <a:r>
                        <a:rPr lang="ar-EG" sz="3200" dirty="0"/>
                        <a:t>ِّ</a:t>
                      </a:r>
                      <a:r>
                        <a:rPr lang="ar-BH" sz="3200" dirty="0"/>
                        <a:t>ك</a:t>
                      </a:r>
                      <a:r>
                        <a:rPr lang="ar-EG" sz="3200" dirty="0"/>
                        <a:t>ُ</a:t>
                      </a:r>
                      <a:r>
                        <a:rPr lang="ar-BH" sz="3200" dirty="0"/>
                        <a:t> </a:t>
                      </a:r>
                      <a:r>
                        <a:rPr lang="ar-BH" sz="3200" dirty="0" err="1"/>
                        <a:t>الأش</a:t>
                      </a:r>
                      <a:r>
                        <a:rPr lang="ar-EG" sz="3200" dirty="0"/>
                        <a:t>ْ</a:t>
                      </a:r>
                      <a:r>
                        <a:rPr lang="ar-BH" sz="3200" dirty="0"/>
                        <a:t>ياء</a:t>
                      </a:r>
                      <a:endParaRPr lang="en-US" sz="3200" b="1" kern="1200" dirty="0">
                        <a:solidFill>
                          <a:schemeClr val="bg1"/>
                        </a:solidFill>
                        <a:latin typeface="Arabic Typesetting" panose="03020402040406030203" pitchFamily="66" charset="-78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200" kern="1200" dirty="0"/>
                        <a:t>الدرس الأول</a:t>
                      </a:r>
                      <a:endParaRPr lang="en-US" sz="3200" b="1" kern="1200" dirty="0">
                        <a:solidFill>
                          <a:schemeClr val="bg1"/>
                        </a:solidFill>
                        <a:latin typeface="Arabic Typesetting" panose="03020402040406030203" pitchFamily="66" charset="-78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4385597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A86FAAEE-7D61-4A2C-8637-0F9A6D6EA5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212" y="2542368"/>
            <a:ext cx="4276725" cy="24574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 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03F98A-A08F-41EA-90C5-84F58F13CE35}"/>
              </a:ext>
            </a:extLst>
          </p:cNvPr>
          <p:cNvSpPr/>
          <p:nvPr/>
        </p:nvSpPr>
        <p:spPr>
          <a:xfrm>
            <a:off x="4091355" y="27711"/>
            <a:ext cx="3896198" cy="76315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400" b="1" noProof="0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القُوى تُحرِّك الأَشْياءَ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D87196BB-B8C8-4CA4-9592-6D89C01217BF}"/>
              </a:ext>
            </a:extLst>
          </p:cNvPr>
          <p:cNvSpPr/>
          <p:nvPr/>
        </p:nvSpPr>
        <p:spPr>
          <a:xfrm>
            <a:off x="40927" y="39755"/>
            <a:ext cx="2660070" cy="751113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kumimoji="0" lang="ar-BH" sz="20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lang="ar-SA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القُوى تُحرِّك الأَشْياءَ</a:t>
            </a:r>
            <a:r>
              <a:rPr kumimoji="0" lang="ar-BH" sz="20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                              العلوم - الصف الثاني الابتدائي</a:t>
            </a:r>
            <a:endParaRPr kumimoji="0" lang="en-US" sz="2000" i="0" u="none" strike="noStrike" kern="120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3" name="Rounded Rectangle 20">
            <a:extLst>
              <a:ext uri="{FF2B5EF4-FFF2-40B4-BE49-F238E27FC236}">
                <a16:creationId xmlns:a16="http://schemas.microsoft.com/office/drawing/2014/main" id="{0356ABA0-7716-42DD-A30E-8AD8C546EDBD}"/>
              </a:ext>
            </a:extLst>
          </p:cNvPr>
          <p:cNvSpPr/>
          <p:nvPr/>
        </p:nvSpPr>
        <p:spPr>
          <a:xfrm>
            <a:off x="7843235" y="1226336"/>
            <a:ext cx="3853630" cy="73814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600" b="1" noProof="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كَيف تُغَيِّرُ القُوى الحَرَكة ؟</a:t>
            </a: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ounded Rectangle 14"/>
          <p:cNvSpPr/>
          <p:nvPr/>
        </p:nvSpPr>
        <p:spPr>
          <a:xfrm>
            <a:off x="6174482" y="2449526"/>
            <a:ext cx="5445930" cy="88093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t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القُوى تُحرِّك الأجسَام السَّاكِنة </a:t>
            </a: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algn="ctr"/>
            <a:endParaRPr lang="ar-BH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Rounded Rectangle 14"/>
          <p:cNvSpPr/>
          <p:nvPr/>
        </p:nvSpPr>
        <p:spPr>
          <a:xfrm>
            <a:off x="7381875" y="4279224"/>
            <a:ext cx="4238537" cy="160394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t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القُوى تُوقِف الأجسَام المُتَحرِّكة أو تُغَير مِن اتِّجَاهِهَا </a:t>
            </a: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091" y="967653"/>
            <a:ext cx="4101384" cy="2866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091" y="4024594"/>
            <a:ext cx="3989633" cy="2239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172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 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0503F98A-A08F-41EA-90C5-84F58F13CE35}"/>
              </a:ext>
            </a:extLst>
          </p:cNvPr>
          <p:cNvSpPr/>
          <p:nvPr/>
        </p:nvSpPr>
        <p:spPr>
          <a:xfrm>
            <a:off x="4290645" y="27711"/>
            <a:ext cx="3696907" cy="76315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sz="4400" b="1" noProof="0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نَشَاطٌ تَقييمي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ounded Rectangle 20">
            <a:extLst>
              <a:ext uri="{FF2B5EF4-FFF2-40B4-BE49-F238E27FC236}">
                <a16:creationId xmlns:a16="http://schemas.microsoft.com/office/drawing/2014/main" id="{0356ABA0-7716-42DD-A30E-8AD8C546EDBD}"/>
              </a:ext>
            </a:extLst>
          </p:cNvPr>
          <p:cNvSpPr/>
          <p:nvPr/>
        </p:nvSpPr>
        <p:spPr>
          <a:xfrm>
            <a:off x="4372456" y="1548386"/>
            <a:ext cx="6243922" cy="73814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6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أكمِل الجُمَ</a:t>
            </a:r>
            <a:r>
              <a:rPr lang="ar-BH" sz="36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لتين</a:t>
            </a:r>
            <a:r>
              <a:rPr lang="ar-SA" sz="36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التالي</a:t>
            </a:r>
            <a:r>
              <a:rPr lang="ar-BH" sz="36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تين</a:t>
            </a:r>
            <a:r>
              <a:rPr lang="ar-SA" sz="36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بِكًلمة مُنَاسبة</a:t>
            </a:r>
            <a:r>
              <a:rPr lang="ar-BH" sz="36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1635617" y="2756078"/>
            <a:ext cx="8963696" cy="119773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just" rtl="1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1- 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تَقِف الكُرة المُتَدحرِجة على أرض الغُرفة بِسبب ................ .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1635617" y="4584879"/>
            <a:ext cx="8963696" cy="107967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just" rtl="1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2- 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تَسقُط الأجسَام إلى الأرض بِفعِل قُوَّة ..................... .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2141926" y="2957042"/>
            <a:ext cx="1967753" cy="72121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bg1"/>
                </a:solidFill>
              </a:rPr>
              <a:t>الاحتِكاك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2986747" y="4744864"/>
            <a:ext cx="2429814" cy="72121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bg1"/>
                </a:solidFill>
              </a:rPr>
              <a:t>الجَاذبية الأرضِية</a:t>
            </a:r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D87196BB-B8C8-4CA4-9592-6D89C01217BF}"/>
              </a:ext>
            </a:extLst>
          </p:cNvPr>
          <p:cNvSpPr/>
          <p:nvPr/>
        </p:nvSpPr>
        <p:spPr>
          <a:xfrm>
            <a:off x="40927" y="39755"/>
            <a:ext cx="2660070" cy="751113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kumimoji="0" lang="ar-BH" sz="20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lang="ar-SA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القُوى تُحرِّك الأَشْياءَ</a:t>
            </a:r>
            <a:r>
              <a:rPr kumimoji="0" lang="ar-BH" sz="20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                              العلوم - الصف الثاني الابتدائي</a:t>
            </a:r>
            <a:endParaRPr kumimoji="0" lang="en-US" sz="2000" i="0" u="none" strike="noStrike" kern="120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2481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9" grpId="0" animBg="1"/>
      <p:bldP spid="3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 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8"/>
          <p:cNvSpPr/>
          <p:nvPr/>
        </p:nvSpPr>
        <p:spPr>
          <a:xfrm>
            <a:off x="3409120" y="2060621"/>
            <a:ext cx="5221357" cy="2836772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8800" b="1" i="0" u="none" strike="noStrike" kern="1200" cap="none" spc="0" normalizeH="0" baseline="0" noProof="0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انتهى الد</a:t>
            </a:r>
            <a:r>
              <a:rPr lang="ar-BH" sz="8800" b="1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ًّ</a:t>
            </a:r>
            <a:r>
              <a:rPr kumimoji="0" lang="ar-BH" sz="8800" b="1" i="0" u="none" strike="noStrike" kern="1200" cap="none" spc="0" normalizeH="0" baseline="0" noProof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رس</a:t>
            </a:r>
            <a:endParaRPr kumimoji="0" lang="en-US" sz="8800" b="1" i="0" u="none" strike="noStrike" kern="1200" cap="none" spc="0" normalizeH="0" baseline="0" noProof="0" dirty="0">
              <a:ln w="12700">
                <a:solidFill>
                  <a:srgbClr val="44546A">
                    <a:satMod val="155000"/>
                  </a:srgbClr>
                </a:solidFill>
                <a:prstDash val="solid"/>
              </a:ln>
              <a:solidFill>
                <a:prstClr val="black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519B4B10-65BE-42F3-AEAB-E2716FE4CECB}"/>
              </a:ext>
            </a:extLst>
          </p:cNvPr>
          <p:cNvSpPr/>
          <p:nvPr/>
        </p:nvSpPr>
        <p:spPr>
          <a:xfrm>
            <a:off x="4091355" y="27711"/>
            <a:ext cx="3896198" cy="76315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400" b="1" noProof="0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القُوى تُحرِّك الأَشْياءَ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7CA997E7-C3E1-468D-8808-B60143A6BC9A}"/>
              </a:ext>
            </a:extLst>
          </p:cNvPr>
          <p:cNvSpPr/>
          <p:nvPr/>
        </p:nvSpPr>
        <p:spPr>
          <a:xfrm>
            <a:off x="40927" y="39755"/>
            <a:ext cx="2660070" cy="751113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kumimoji="0" lang="ar-BH" sz="20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lang="ar-SA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القُوى تُحرِّك الأَشْياءَ</a:t>
            </a:r>
            <a:r>
              <a:rPr kumimoji="0" lang="ar-BH" sz="20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                              العلوم - الصف الثاني الابتدائي</a:t>
            </a:r>
            <a:endParaRPr kumimoji="0" lang="en-US" sz="2000" i="0" u="none" strike="noStrike" kern="120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0281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297535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 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17"/>
          <p:cNvSpPr/>
          <p:nvPr/>
        </p:nvSpPr>
        <p:spPr>
          <a:xfrm>
            <a:off x="4069080" y="27710"/>
            <a:ext cx="3916680" cy="9535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أهداف الدرس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7196BB-B8C8-4CA4-9592-6D89C01217BF}"/>
              </a:ext>
            </a:extLst>
          </p:cNvPr>
          <p:cNvSpPr/>
          <p:nvPr/>
        </p:nvSpPr>
        <p:spPr>
          <a:xfrm>
            <a:off x="40927" y="39755"/>
            <a:ext cx="2660070" cy="751113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kumimoji="0" lang="ar-BH" sz="20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lang="ar-SA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القُوى تُحرِّك الأَشْياءَ</a:t>
            </a:r>
            <a:r>
              <a:rPr kumimoji="0" lang="ar-BH" sz="20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                              العلوم - الصف الثاني الابتدائي</a:t>
            </a:r>
            <a:endParaRPr kumimoji="0" lang="en-US" sz="2000" i="0" u="none" strike="noStrike" kern="120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4F42174E-17B2-46CF-9972-58D0AF797AEC}"/>
              </a:ext>
            </a:extLst>
          </p:cNvPr>
          <p:cNvSpPr/>
          <p:nvPr/>
        </p:nvSpPr>
        <p:spPr>
          <a:xfrm>
            <a:off x="2156107" y="1823208"/>
            <a:ext cx="8237912" cy="1463040"/>
          </a:xfrm>
          <a:prstGeom prst="rect">
            <a:avLst/>
          </a:prstGeom>
          <a:scene3d>
            <a:camera prst="orthographicFront"/>
            <a:lightRig rig="threePt" dir="t"/>
          </a:scene3d>
          <a:sp3d extrusionH="279400" contourW="101600">
            <a:bevelT w="457200" h="88900"/>
            <a:bevelB w="349250" h="342900"/>
            <a:contourClr>
              <a:srgbClr val="FFD347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الهدف الأول: </a:t>
            </a:r>
            <a:r>
              <a:rPr lang="ar-SA" sz="4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تَعريف القُوة بأنَّها دَفعٌ أو سحب </a:t>
            </a:r>
            <a:r>
              <a:rPr lang="ar-BH" sz="4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algn="r"/>
            <a:endParaRPr lang="ar-BH" sz="2400" b="1" dirty="0">
              <a:solidFill>
                <a:schemeClr val="accent5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4131985E-1C3F-4B3B-87BE-2BF4088B55C5}"/>
              </a:ext>
            </a:extLst>
          </p:cNvPr>
          <p:cNvSpPr/>
          <p:nvPr/>
        </p:nvSpPr>
        <p:spPr>
          <a:xfrm>
            <a:off x="2156107" y="4429290"/>
            <a:ext cx="8237912" cy="1463040"/>
          </a:xfrm>
          <a:prstGeom prst="rect">
            <a:avLst/>
          </a:prstGeom>
          <a:scene3d>
            <a:camera prst="orthographicFront"/>
            <a:lightRig rig="threePt" dir="t"/>
          </a:scene3d>
          <a:sp3d extrusionH="279400" contourW="101600">
            <a:bevelT w="457200" h="88900"/>
            <a:bevelB w="349250" h="342900"/>
            <a:contourClr>
              <a:srgbClr val="FFD347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الهدف الثاني: </a:t>
            </a:r>
            <a:r>
              <a:rPr lang="ar-SA" sz="4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وصف قوَّتي الجَاذبية  و الاحتِكاك </a:t>
            </a:r>
            <a:r>
              <a:rPr lang="ar-BH" sz="40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endParaRPr lang="ar-BH" sz="2400" b="1" dirty="0">
              <a:solidFill>
                <a:schemeClr val="accent5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5651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 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20">
            <a:extLst>
              <a:ext uri="{FF2B5EF4-FFF2-40B4-BE49-F238E27FC236}">
                <a16:creationId xmlns:a16="http://schemas.microsoft.com/office/drawing/2014/main" id="{0356ABA0-7716-42DD-A30E-8AD8C546EDBD}"/>
              </a:ext>
            </a:extLst>
          </p:cNvPr>
          <p:cNvSpPr/>
          <p:nvPr/>
        </p:nvSpPr>
        <p:spPr>
          <a:xfrm>
            <a:off x="7104081" y="1294332"/>
            <a:ext cx="3982464" cy="73814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600" b="1" noProof="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الَّذي يُحركُ الأشياءَ ؟</a:t>
            </a: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ounded Rectangle 14"/>
          <p:cNvSpPr/>
          <p:nvPr/>
        </p:nvSpPr>
        <p:spPr>
          <a:xfrm>
            <a:off x="6080116" y="2487285"/>
            <a:ext cx="4996702" cy="212911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t"/>
          <a:lstStyle/>
          <a:p>
            <a:pPr algn="just" rtl="1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 تَتحرك الأشياءُ السَّاكنةُ مِن تِلقاءِ نَفسها , لِذا عَلينا دَفعُ الشَّيءِ أو سَحبِه لِيتَحرَّك </a:t>
            </a: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algn="just" rtl="1"/>
            <a:endParaRPr lang="ar-BH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0503F98A-A08F-41EA-90C5-84F58F13CE35}"/>
              </a:ext>
            </a:extLst>
          </p:cNvPr>
          <p:cNvSpPr/>
          <p:nvPr/>
        </p:nvSpPr>
        <p:spPr>
          <a:xfrm>
            <a:off x="4091355" y="27711"/>
            <a:ext cx="3896198" cy="76315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400" b="1" noProof="0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القُوى تُحرِّك الأَشْياءَ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D87196BB-B8C8-4CA4-9592-6D89C01217BF}"/>
              </a:ext>
            </a:extLst>
          </p:cNvPr>
          <p:cNvSpPr/>
          <p:nvPr/>
        </p:nvSpPr>
        <p:spPr>
          <a:xfrm>
            <a:off x="40927" y="39755"/>
            <a:ext cx="2660070" cy="751113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kumimoji="0" lang="ar-BH" sz="20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lang="ar-SA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القُوى تُحرِّك الأَشْياءَ</a:t>
            </a:r>
            <a:r>
              <a:rPr kumimoji="0" lang="ar-BH" sz="20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                              العلوم - الصف الثاني الابتدائي</a:t>
            </a:r>
            <a:endParaRPr kumimoji="0" lang="en-US" sz="2000" i="0" u="none" strike="noStrike" kern="120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3" name="Rounded Rectangle 14"/>
          <p:cNvSpPr/>
          <p:nvPr/>
        </p:nvSpPr>
        <p:spPr>
          <a:xfrm>
            <a:off x="6438900" y="5153915"/>
            <a:ext cx="4533149" cy="74034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t"/>
          <a:lstStyle/>
          <a:p>
            <a:pPr algn="just" rtl="1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يُسمَّى الدَّفع أو السَّحب </a:t>
            </a:r>
            <a:r>
              <a:rPr lang="ar-SA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قُوَّةً</a:t>
            </a: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algn="just" rtl="1"/>
            <a:endParaRPr lang="ar-BH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00" y="1230725"/>
            <a:ext cx="4623996" cy="2478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مجموعة 13"/>
          <p:cNvGrpSpPr/>
          <p:nvPr/>
        </p:nvGrpSpPr>
        <p:grpSpPr>
          <a:xfrm>
            <a:off x="682100" y="3863663"/>
            <a:ext cx="4623996" cy="2305556"/>
            <a:chOff x="682100" y="3863663"/>
            <a:chExt cx="3409255" cy="230555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100" y="3863663"/>
              <a:ext cx="3409255" cy="23055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مستطيل 2"/>
            <p:cNvSpPr/>
            <p:nvPr/>
          </p:nvSpPr>
          <p:spPr>
            <a:xfrm>
              <a:off x="2386727" y="4340180"/>
              <a:ext cx="961780" cy="4250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dirty="0">
                  <a:solidFill>
                    <a:schemeClr val="tx1"/>
                  </a:solidFill>
                </a:rPr>
                <a:t>قوة سحب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327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 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03F98A-A08F-41EA-90C5-84F58F13CE35}"/>
              </a:ext>
            </a:extLst>
          </p:cNvPr>
          <p:cNvSpPr/>
          <p:nvPr/>
        </p:nvSpPr>
        <p:spPr>
          <a:xfrm>
            <a:off x="4091355" y="27711"/>
            <a:ext cx="3896198" cy="76315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400" b="1" noProof="0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القُوى تُحرِّك الأَشْياءَ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D87196BB-B8C8-4CA4-9592-6D89C01217BF}"/>
              </a:ext>
            </a:extLst>
          </p:cNvPr>
          <p:cNvSpPr/>
          <p:nvPr/>
        </p:nvSpPr>
        <p:spPr>
          <a:xfrm>
            <a:off x="40927" y="39755"/>
            <a:ext cx="2660070" cy="751113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kumimoji="0" lang="ar-BH" sz="20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lang="ar-SA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القُوى تُحرِّك الأَشْياءَ</a:t>
            </a:r>
            <a:r>
              <a:rPr kumimoji="0" lang="ar-BH" sz="20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                              العلوم - الصف الثاني الابتدائي</a:t>
            </a:r>
            <a:endParaRPr kumimoji="0" lang="en-US" sz="2000" i="0" u="none" strike="noStrike" kern="120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3" name="Rounded Rectangle 20">
            <a:extLst>
              <a:ext uri="{FF2B5EF4-FFF2-40B4-BE49-F238E27FC236}">
                <a16:creationId xmlns:a16="http://schemas.microsoft.com/office/drawing/2014/main" id="{0356ABA0-7716-42DD-A30E-8AD8C546EDBD}"/>
              </a:ext>
            </a:extLst>
          </p:cNvPr>
          <p:cNvSpPr/>
          <p:nvPr/>
        </p:nvSpPr>
        <p:spPr>
          <a:xfrm>
            <a:off x="8100811" y="1226336"/>
            <a:ext cx="3596053" cy="73814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600" b="1" noProof="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الَّذي يُحركُ الأشياءَ ؟</a:t>
            </a: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ounded Rectangle 14"/>
          <p:cNvSpPr/>
          <p:nvPr/>
        </p:nvSpPr>
        <p:spPr>
          <a:xfrm>
            <a:off x="6877319" y="5318978"/>
            <a:ext cx="4729392" cy="74034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t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إذا دَفَعتُ شَيئًا فَإني أُبعِدهُ عَنِّي </a:t>
            </a: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algn="ctr"/>
            <a:endParaRPr lang="ar-BH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318" y="2160823"/>
            <a:ext cx="5009882" cy="2900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مجموعة 15"/>
          <p:cNvGrpSpPr/>
          <p:nvPr/>
        </p:nvGrpSpPr>
        <p:grpSpPr>
          <a:xfrm>
            <a:off x="388997" y="2160822"/>
            <a:ext cx="5110281" cy="2900573"/>
            <a:chOff x="682100" y="3863663"/>
            <a:chExt cx="3409255" cy="2305556"/>
          </a:xfrm>
        </p:grpSpPr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100" y="3863663"/>
              <a:ext cx="3409255" cy="23055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مستطيل 17"/>
            <p:cNvSpPr/>
            <p:nvPr/>
          </p:nvSpPr>
          <p:spPr>
            <a:xfrm>
              <a:off x="2386727" y="4340180"/>
              <a:ext cx="961780" cy="4250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dirty="0">
                  <a:solidFill>
                    <a:schemeClr val="tx1"/>
                  </a:solidFill>
                </a:rPr>
                <a:t>قوة سحب</a:t>
              </a:r>
            </a:p>
          </p:txBody>
        </p:sp>
      </p:grpSp>
      <p:sp>
        <p:nvSpPr>
          <p:cNvPr id="19" name="Rounded Rectangle 14"/>
          <p:cNvSpPr/>
          <p:nvPr/>
        </p:nvSpPr>
        <p:spPr>
          <a:xfrm>
            <a:off x="276788" y="5262002"/>
            <a:ext cx="4729392" cy="74034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t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إذا سَحَبتُ شَيئًا فَإني أُقَربُهُ مِني </a:t>
            </a: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algn="ctr"/>
            <a:endParaRPr lang="ar-BH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3855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 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20">
            <a:extLst>
              <a:ext uri="{FF2B5EF4-FFF2-40B4-BE49-F238E27FC236}">
                <a16:creationId xmlns:a16="http://schemas.microsoft.com/office/drawing/2014/main" id="{0356ABA0-7716-42DD-A30E-8AD8C546EDBD}"/>
              </a:ext>
            </a:extLst>
          </p:cNvPr>
          <p:cNvSpPr/>
          <p:nvPr/>
        </p:nvSpPr>
        <p:spPr>
          <a:xfrm>
            <a:off x="8937938" y="1357968"/>
            <a:ext cx="2831020" cy="73814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6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نشاط (1)</a:t>
            </a: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03F98A-A08F-41EA-90C5-84F58F13CE35}"/>
              </a:ext>
            </a:extLst>
          </p:cNvPr>
          <p:cNvSpPr/>
          <p:nvPr/>
        </p:nvSpPr>
        <p:spPr>
          <a:xfrm>
            <a:off x="4091355" y="27711"/>
            <a:ext cx="3896198" cy="76315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400" b="1" noProof="0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القُوى تُحرِّك الأَشْياءَ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D87196BB-B8C8-4CA4-9592-6D89C01217BF}"/>
              </a:ext>
            </a:extLst>
          </p:cNvPr>
          <p:cNvSpPr/>
          <p:nvPr/>
        </p:nvSpPr>
        <p:spPr>
          <a:xfrm>
            <a:off x="40927" y="39755"/>
            <a:ext cx="2660070" cy="751113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kumimoji="0" lang="ar-BH" sz="20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lang="ar-SA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القُوى تُحرِّك الأَشْياءَ</a:t>
            </a:r>
            <a:r>
              <a:rPr kumimoji="0" lang="ar-BH" sz="20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                              العلوم - الصف الثاني الابتدائي</a:t>
            </a:r>
            <a:endParaRPr kumimoji="0" lang="en-US" sz="2000" i="0" u="none" strike="noStrike" kern="120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90" y="1916125"/>
            <a:ext cx="5009882" cy="395664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5723417" y="2524262"/>
            <a:ext cx="5495532" cy="74034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t"/>
          <a:lstStyle/>
          <a:p>
            <a:pPr algn="just" rtl="1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الَّذي يَجعل الكُرة تَتَحرَّك أبعَد ؟ </a:t>
            </a:r>
            <a:endParaRPr lang="ar-BH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5817549" y="4453052"/>
            <a:ext cx="5487125" cy="128523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just" rtl="1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الرَّكلة الأقوَى للكُرة تُحرِّكُها مسافَةً أبعَد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SA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1506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 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03F98A-A08F-41EA-90C5-84F58F13CE35}"/>
              </a:ext>
            </a:extLst>
          </p:cNvPr>
          <p:cNvSpPr/>
          <p:nvPr/>
        </p:nvSpPr>
        <p:spPr>
          <a:xfrm>
            <a:off x="4091355" y="27711"/>
            <a:ext cx="3896198" cy="76315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400" b="1" noProof="0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القُوى تُحرِّك الأَشْياءَ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D87196BB-B8C8-4CA4-9592-6D89C01217BF}"/>
              </a:ext>
            </a:extLst>
          </p:cNvPr>
          <p:cNvSpPr/>
          <p:nvPr/>
        </p:nvSpPr>
        <p:spPr>
          <a:xfrm>
            <a:off x="40927" y="39755"/>
            <a:ext cx="2660070" cy="751113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kumimoji="0" lang="ar-BH" sz="20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lang="ar-SA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القُوى تُحرِّك الأَشْياءَ</a:t>
            </a:r>
            <a:r>
              <a:rPr kumimoji="0" lang="ar-BH" sz="20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                              العلوم - الصف الثاني الابتدائي</a:t>
            </a:r>
            <a:endParaRPr kumimoji="0" lang="en-US" sz="2000" i="0" u="none" strike="noStrike" kern="120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4" name="Rounded Rectangle 20">
            <a:extLst>
              <a:ext uri="{FF2B5EF4-FFF2-40B4-BE49-F238E27FC236}">
                <a16:creationId xmlns:a16="http://schemas.microsoft.com/office/drawing/2014/main" id="{0356ABA0-7716-42DD-A30E-8AD8C546EDBD}"/>
              </a:ext>
            </a:extLst>
          </p:cNvPr>
          <p:cNvSpPr/>
          <p:nvPr/>
        </p:nvSpPr>
        <p:spPr>
          <a:xfrm>
            <a:off x="8100811" y="1226336"/>
            <a:ext cx="3596053" cy="73814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6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مَا بَعضُ أنوَاعِ القُوى</a:t>
            </a:r>
            <a:r>
              <a:rPr lang="ar-SA" sz="3600" b="1" noProof="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؟</a:t>
            </a: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851561" y="2037398"/>
            <a:ext cx="4768850" cy="131774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t"/>
          <a:lstStyle/>
          <a:p>
            <a:pPr algn="just" rtl="1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عِندَما تَتدَحرج كُرةٌ على سَطح طَاوِلة فَإِنَّها تَسقُطُ نَحوَ الأَرضِ </a:t>
            </a: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algn="just" rtl="1"/>
            <a:endParaRPr lang="ar-BH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8" y="2196297"/>
            <a:ext cx="5305425" cy="365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ounded Rectangle 14"/>
          <p:cNvSpPr/>
          <p:nvPr/>
        </p:nvSpPr>
        <p:spPr>
          <a:xfrm>
            <a:off x="6851561" y="3509689"/>
            <a:ext cx="4768850" cy="112670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t"/>
          <a:lstStyle/>
          <a:p>
            <a:pPr algn="just" rtl="1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القُوَّة الَّتي </a:t>
            </a:r>
            <a:r>
              <a:rPr lang="ar-SA" sz="3600" b="1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سَبَّبت سُقوط </a:t>
            </a: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الكُرة هي قُوَّة الجَاذِبيَّة </a:t>
            </a: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algn="just" rtl="1"/>
            <a:endParaRPr lang="ar-BH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Rounded Rectangle 14"/>
          <p:cNvSpPr/>
          <p:nvPr/>
        </p:nvSpPr>
        <p:spPr>
          <a:xfrm>
            <a:off x="6851561" y="4782550"/>
            <a:ext cx="4768850" cy="131774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t"/>
          <a:lstStyle/>
          <a:p>
            <a:pPr algn="just" rtl="1"/>
            <a:r>
              <a:rPr lang="ar-SA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الجَاذِبيَّةُ الأرضِيةُ </a:t>
            </a: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هي القُوة الَّتي تَجذِب بِها الأرض الأجسَام نَحوَها</a:t>
            </a: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algn="just" rtl="1"/>
            <a:endParaRPr lang="ar-BH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6695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 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0503F98A-A08F-41EA-90C5-84F58F13CE35}"/>
              </a:ext>
            </a:extLst>
          </p:cNvPr>
          <p:cNvSpPr/>
          <p:nvPr/>
        </p:nvSpPr>
        <p:spPr>
          <a:xfrm>
            <a:off x="4091355" y="27711"/>
            <a:ext cx="3896198" cy="76315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400" b="1" noProof="0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القُوى تُحرِّك الأَشْياءَ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D87196BB-B8C8-4CA4-9592-6D89C01217BF}"/>
              </a:ext>
            </a:extLst>
          </p:cNvPr>
          <p:cNvSpPr/>
          <p:nvPr/>
        </p:nvSpPr>
        <p:spPr>
          <a:xfrm>
            <a:off x="40927" y="39755"/>
            <a:ext cx="2660070" cy="751113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kumimoji="0" lang="ar-BH" sz="20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lang="ar-SA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القُوى تُحرِّك الأَشْياءَ</a:t>
            </a:r>
            <a:r>
              <a:rPr kumimoji="0" lang="ar-BH" sz="20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                              العلوم - الصف الثاني الابتدائي</a:t>
            </a:r>
            <a:endParaRPr kumimoji="0" lang="en-US" sz="2000" i="0" u="none" strike="noStrike" kern="120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4" name="Rounded Rectangle 20">
            <a:extLst>
              <a:ext uri="{FF2B5EF4-FFF2-40B4-BE49-F238E27FC236}">
                <a16:creationId xmlns:a16="http://schemas.microsoft.com/office/drawing/2014/main" id="{0356ABA0-7716-42DD-A30E-8AD8C546EDBD}"/>
              </a:ext>
            </a:extLst>
          </p:cNvPr>
          <p:cNvSpPr/>
          <p:nvPr/>
        </p:nvSpPr>
        <p:spPr>
          <a:xfrm>
            <a:off x="7987553" y="1893801"/>
            <a:ext cx="3596053" cy="73814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6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مَا بَعضُ أنوَاعِ القُوى</a:t>
            </a:r>
            <a:r>
              <a:rPr lang="ar-SA" sz="3600" b="1" noProof="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؟</a:t>
            </a: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851561" y="2840518"/>
            <a:ext cx="4768850" cy="131774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t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عِندَما أَقفِزُ إلى أَعلَى فَإنَّ الجَاذِبية تُعِيدُني ثانِيةً إلى الأرض </a:t>
            </a: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algn="ctr"/>
            <a:endParaRPr lang="ar-BH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8" y="2196297"/>
            <a:ext cx="5305425" cy="365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ounded Rectangle 14"/>
          <p:cNvSpPr/>
          <p:nvPr/>
        </p:nvSpPr>
        <p:spPr>
          <a:xfrm>
            <a:off x="6851561" y="4348115"/>
            <a:ext cx="4768850" cy="131774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t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مِقدَار القُوَّة الَّتي تَسحَبُ الجِسمَ في اتِّجاه الأرض يُسمَّى </a:t>
            </a:r>
            <a:r>
              <a:rPr lang="ar-SA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وَزْن الجِسم </a:t>
            </a: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algn="ctr"/>
            <a:endParaRPr lang="ar-BH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6579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 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03F98A-A08F-41EA-90C5-84F58F13CE35}"/>
              </a:ext>
            </a:extLst>
          </p:cNvPr>
          <p:cNvSpPr/>
          <p:nvPr/>
        </p:nvSpPr>
        <p:spPr>
          <a:xfrm>
            <a:off x="4091355" y="27711"/>
            <a:ext cx="3896198" cy="76315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400" b="1" noProof="0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القُوى تُحرِّك الأَشْياءَ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D87196BB-B8C8-4CA4-9592-6D89C01217BF}"/>
              </a:ext>
            </a:extLst>
          </p:cNvPr>
          <p:cNvSpPr/>
          <p:nvPr/>
        </p:nvSpPr>
        <p:spPr>
          <a:xfrm>
            <a:off x="40927" y="39755"/>
            <a:ext cx="2660070" cy="751113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kumimoji="0" lang="ar-BH" sz="20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lang="ar-SA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القُوى تُحرِّك الأَشْياءَ</a:t>
            </a:r>
            <a:r>
              <a:rPr kumimoji="0" lang="ar-BH" sz="20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                              العلوم - الصف الثاني الابتدائي</a:t>
            </a:r>
            <a:endParaRPr kumimoji="0" lang="en-US" sz="2000" i="0" u="none" strike="noStrike" kern="120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3" name="Rounded Rectangle 20">
            <a:extLst>
              <a:ext uri="{FF2B5EF4-FFF2-40B4-BE49-F238E27FC236}">
                <a16:creationId xmlns:a16="http://schemas.microsoft.com/office/drawing/2014/main" id="{0356ABA0-7716-42DD-A30E-8AD8C546EDBD}"/>
              </a:ext>
            </a:extLst>
          </p:cNvPr>
          <p:cNvSpPr/>
          <p:nvPr/>
        </p:nvSpPr>
        <p:spPr>
          <a:xfrm>
            <a:off x="7987553" y="1548253"/>
            <a:ext cx="3596053" cy="73814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6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مَا بَعضُ أنوَاعِ القُوى</a:t>
            </a:r>
            <a:r>
              <a:rPr lang="ar-SA" sz="3600" b="1" noProof="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؟</a:t>
            </a: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ounded Rectangle 14"/>
          <p:cNvSpPr/>
          <p:nvPr/>
        </p:nvSpPr>
        <p:spPr>
          <a:xfrm>
            <a:off x="6581104" y="2449526"/>
            <a:ext cx="5039307" cy="17618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t"/>
          <a:lstStyle/>
          <a:p>
            <a:pPr algn="just" rtl="1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عِندَما  نَضغَطُ كَوابِح الدَّراجَة الهَوائية فَإنَّها تَتوقف نَتيجَة الاحتِكاك بين الكَوابِح وبَين العَجَلة </a:t>
            </a: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algn="just" rtl="1"/>
            <a:endParaRPr lang="ar-BH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5" name="Picture 11">
            <a:extLst>
              <a:ext uri="{FF2B5EF4-FFF2-40B4-BE49-F238E27FC236}">
                <a16:creationId xmlns:a16="http://schemas.microsoft.com/office/drawing/2014/main" id="{F42608D9-577F-4AED-9172-059F8290D0FD}"/>
              </a:ext>
            </a:extLst>
          </p:cNvPr>
          <p:cNvPicPr/>
          <p:nvPr/>
        </p:nvPicPr>
        <p:blipFill rotWithShape="1">
          <a:blip r:embed="rId3"/>
          <a:srcRect l="40014" t="52424" r="49982" b="26088"/>
          <a:stretch/>
        </p:blipFill>
        <p:spPr bwMode="auto">
          <a:xfrm>
            <a:off x="1235537" y="2449527"/>
            <a:ext cx="4044801" cy="3232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Rounded Rectangle 14"/>
          <p:cNvSpPr/>
          <p:nvPr/>
        </p:nvSpPr>
        <p:spPr>
          <a:xfrm>
            <a:off x="6581104" y="4374525"/>
            <a:ext cx="5039307" cy="138233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t"/>
          <a:lstStyle/>
          <a:p>
            <a:pPr algn="just" rtl="1"/>
            <a:r>
              <a:rPr lang="ar-SA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الاحْتِكاك</a:t>
            </a: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قُوَّة تُبطِئ حَركَة الأشيَاء أو تُوقِفها </a:t>
            </a: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algn="just" rtl="1"/>
            <a:endParaRPr lang="ar-BH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0572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 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03F98A-A08F-41EA-90C5-84F58F13CE35}"/>
              </a:ext>
            </a:extLst>
          </p:cNvPr>
          <p:cNvSpPr/>
          <p:nvPr/>
        </p:nvSpPr>
        <p:spPr>
          <a:xfrm>
            <a:off x="4091355" y="27711"/>
            <a:ext cx="3896198" cy="76315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400" b="1" noProof="0" dirty="0">
                <a:solidFill>
                  <a:prstClr val="whit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القُوى تُحرِّك الأَشْياءَ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D87196BB-B8C8-4CA4-9592-6D89C01217BF}"/>
              </a:ext>
            </a:extLst>
          </p:cNvPr>
          <p:cNvSpPr/>
          <p:nvPr/>
        </p:nvSpPr>
        <p:spPr>
          <a:xfrm>
            <a:off x="40927" y="39755"/>
            <a:ext cx="2660070" cy="751113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kumimoji="0" lang="ar-BH" sz="20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lang="ar-SA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القُوى تُحرِّك الأَشْياءَ</a:t>
            </a:r>
            <a:r>
              <a:rPr kumimoji="0" lang="ar-BH" sz="20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                              العلوم - الصف الثاني الابتدائي</a:t>
            </a:r>
            <a:endParaRPr kumimoji="0" lang="en-US" sz="2000" i="0" u="none" strike="noStrike" kern="120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3" name="Rounded Rectangle 20">
            <a:extLst>
              <a:ext uri="{FF2B5EF4-FFF2-40B4-BE49-F238E27FC236}">
                <a16:creationId xmlns:a16="http://schemas.microsoft.com/office/drawing/2014/main" id="{0356ABA0-7716-42DD-A30E-8AD8C546EDBD}"/>
              </a:ext>
            </a:extLst>
          </p:cNvPr>
          <p:cNvSpPr/>
          <p:nvPr/>
        </p:nvSpPr>
        <p:spPr>
          <a:xfrm>
            <a:off x="8100811" y="1226336"/>
            <a:ext cx="3596053" cy="73814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6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مَا بَعضُ أنوَاعِ القُوى</a:t>
            </a:r>
            <a:r>
              <a:rPr lang="ar-SA" sz="3600" b="1" noProof="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؟</a:t>
            </a: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7" name="Group 3"/>
          <p:cNvGrpSpPr/>
          <p:nvPr/>
        </p:nvGrpSpPr>
        <p:grpSpPr>
          <a:xfrm>
            <a:off x="1797793" y="2017205"/>
            <a:ext cx="9162129" cy="1903406"/>
            <a:chOff x="1324578" y="3358498"/>
            <a:chExt cx="10352871" cy="2751522"/>
          </a:xfrm>
        </p:grpSpPr>
        <p:sp>
          <p:nvSpPr>
            <p:cNvPr id="18" name="Rectangle 8">
              <a:extLst>
                <a:ext uri="{FF2B5EF4-FFF2-40B4-BE49-F238E27FC236}">
                  <a16:creationId xmlns:a16="http://schemas.microsoft.com/office/drawing/2014/main" id="{C427ECB6-B85B-44E4-9673-D4870842EB66}"/>
                </a:ext>
              </a:extLst>
            </p:cNvPr>
            <p:cNvSpPr/>
            <p:nvPr/>
          </p:nvSpPr>
          <p:spPr>
            <a:xfrm>
              <a:off x="10439601" y="4144077"/>
              <a:ext cx="1237848" cy="1067039"/>
            </a:xfrm>
            <a:prstGeom prst="rect">
              <a:avLst/>
            </a:prstGeom>
            <a:solidFill>
              <a:srgbClr val="FFFFCC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BH" sz="3200" b="1" dirty="0">
                  <a:solidFill>
                    <a:schemeClr val="tx1"/>
                  </a:solidFill>
                  <a:latin typeface="Arabic Typesetting" panose="03020402040406030203" pitchFamily="66" charset="-78"/>
                  <a:ea typeface="+mj-ea"/>
                </a:rPr>
                <a:t>س</a:t>
              </a:r>
              <a:r>
                <a:rPr lang="ar-EG" sz="3200" b="1" dirty="0">
                  <a:solidFill>
                    <a:schemeClr val="tx1"/>
                  </a:solidFill>
                  <a:latin typeface="Arabic Typesetting" panose="03020402040406030203" pitchFamily="66" charset="-78"/>
                  <a:ea typeface="+mj-ea"/>
                </a:rPr>
                <a:t>ُ</a:t>
              </a:r>
              <a:r>
                <a:rPr lang="ar-BH" sz="3200" b="1" dirty="0" err="1">
                  <a:solidFill>
                    <a:schemeClr val="tx1"/>
                  </a:solidFill>
                  <a:latin typeface="Arabic Typesetting" panose="03020402040406030203" pitchFamily="66" charset="-78"/>
                  <a:ea typeface="+mj-ea"/>
                </a:rPr>
                <a:t>ؤال</a:t>
              </a:r>
              <a:endParaRPr lang="en-US" sz="3200" b="1" dirty="0">
                <a:solidFill>
                  <a:schemeClr val="tx1"/>
                </a:solidFill>
                <a:latin typeface="Arabic Typesetting" panose="03020402040406030203" pitchFamily="66" charset="-78"/>
                <a:ea typeface="+mj-ea"/>
              </a:endParaRPr>
            </a:p>
          </p:txBody>
        </p:sp>
        <p:sp>
          <p:nvSpPr>
            <p:cNvPr id="19" name="Rectangle 6">
              <a:extLst>
                <a:ext uri="{FF2B5EF4-FFF2-40B4-BE49-F238E27FC236}">
                  <a16:creationId xmlns:a16="http://schemas.microsoft.com/office/drawing/2014/main" id="{F5252461-774F-406B-9AB4-626EAEAFD83F}"/>
                </a:ext>
              </a:extLst>
            </p:cNvPr>
            <p:cNvSpPr/>
            <p:nvPr/>
          </p:nvSpPr>
          <p:spPr>
            <a:xfrm>
              <a:off x="1324578" y="3358498"/>
              <a:ext cx="9115023" cy="2751522"/>
            </a:xfrm>
            <a:prstGeom prst="rect">
              <a:avLst/>
            </a:prstGeom>
            <a:solidFill>
              <a:srgbClr val="FFFFCC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BH" sz="3200" b="1" dirty="0">
                  <a:solidFill>
                    <a:schemeClr val="accent5">
                      <a:lumMod val="50000"/>
                    </a:schemeClr>
                  </a:solidFill>
                  <a:latin typeface="Arabic Typesetting" panose="03020402040406030203" pitchFamily="66" charset="-78"/>
                  <a:ea typeface="+mj-ea"/>
                </a:rPr>
                <a:t>م</a:t>
              </a:r>
              <a:r>
                <a:rPr lang="ar-EG" sz="3200" b="1" dirty="0">
                  <a:solidFill>
                    <a:schemeClr val="accent5">
                      <a:lumMod val="50000"/>
                    </a:schemeClr>
                  </a:solidFill>
                  <a:latin typeface="Arabic Typesetting" panose="03020402040406030203" pitchFamily="66" charset="-78"/>
                  <a:ea typeface="+mj-ea"/>
                </a:rPr>
                <a:t>َ</a:t>
              </a:r>
              <a:r>
                <a:rPr lang="ar-BH" sz="3200" b="1" dirty="0" err="1">
                  <a:solidFill>
                    <a:schemeClr val="accent5">
                      <a:lumMod val="50000"/>
                    </a:schemeClr>
                  </a:solidFill>
                  <a:latin typeface="Arabic Typesetting" panose="03020402040406030203" pitchFamily="66" charset="-78"/>
                  <a:ea typeface="+mj-ea"/>
                </a:rPr>
                <a:t>تى</a:t>
              </a:r>
              <a:r>
                <a:rPr lang="ar-BH" sz="3200" b="1" dirty="0">
                  <a:solidFill>
                    <a:schemeClr val="accent5">
                      <a:lumMod val="50000"/>
                    </a:schemeClr>
                  </a:solidFill>
                  <a:latin typeface="Arabic Typesetting" panose="03020402040406030203" pitchFamily="66" charset="-78"/>
                  <a:ea typeface="+mj-ea"/>
                </a:rPr>
                <a:t> ي</a:t>
              </a:r>
              <a:r>
                <a:rPr lang="ar-EG" sz="3200" b="1" dirty="0">
                  <a:solidFill>
                    <a:schemeClr val="accent5">
                      <a:lumMod val="50000"/>
                    </a:schemeClr>
                  </a:solidFill>
                  <a:latin typeface="Arabic Typesetting" panose="03020402040406030203" pitchFamily="66" charset="-78"/>
                  <a:ea typeface="+mj-ea"/>
                </a:rPr>
                <a:t>َ</a:t>
              </a:r>
              <a:r>
                <a:rPr lang="ar-BH" sz="3200" b="1" dirty="0">
                  <a:solidFill>
                    <a:schemeClr val="accent5">
                      <a:lumMod val="50000"/>
                    </a:schemeClr>
                  </a:solidFill>
                  <a:latin typeface="Arabic Typesetting" panose="03020402040406030203" pitchFamily="66" charset="-78"/>
                  <a:ea typeface="+mj-ea"/>
                </a:rPr>
                <a:t>كون</a:t>
              </a:r>
              <a:r>
                <a:rPr lang="ar-EG" sz="3200" b="1" dirty="0">
                  <a:solidFill>
                    <a:schemeClr val="accent5">
                      <a:lumMod val="50000"/>
                    </a:schemeClr>
                  </a:solidFill>
                  <a:latin typeface="Arabic Typesetting" panose="03020402040406030203" pitchFamily="66" charset="-78"/>
                  <a:ea typeface="+mj-ea"/>
                </a:rPr>
                <a:t>ُ</a:t>
              </a:r>
              <a:r>
                <a:rPr lang="ar-BH" sz="3200" b="1" dirty="0">
                  <a:solidFill>
                    <a:schemeClr val="accent5">
                      <a:lumMod val="50000"/>
                    </a:schemeClr>
                  </a:solidFill>
                  <a:latin typeface="Arabic Typesetting" panose="03020402040406030203" pitchFamily="66" charset="-78"/>
                  <a:ea typeface="+mj-ea"/>
                </a:rPr>
                <a:t> الاح</a:t>
              </a:r>
              <a:r>
                <a:rPr lang="ar-EG" sz="3200" b="1" dirty="0">
                  <a:solidFill>
                    <a:schemeClr val="accent5">
                      <a:lumMod val="50000"/>
                    </a:schemeClr>
                  </a:solidFill>
                  <a:latin typeface="Arabic Typesetting" panose="03020402040406030203" pitchFamily="66" charset="-78"/>
                  <a:ea typeface="+mj-ea"/>
                </a:rPr>
                <a:t>ْ</a:t>
              </a:r>
              <a:r>
                <a:rPr lang="ar-BH" sz="3200" b="1" dirty="0">
                  <a:solidFill>
                    <a:schemeClr val="accent5">
                      <a:lumMod val="50000"/>
                    </a:schemeClr>
                  </a:solidFill>
                  <a:latin typeface="Arabic Typesetting" panose="03020402040406030203" pitchFamily="66" charset="-78"/>
                  <a:ea typeface="+mj-ea"/>
                </a:rPr>
                <a:t>ت</a:t>
              </a:r>
              <a:r>
                <a:rPr lang="ar-EG" sz="3200" b="1" dirty="0">
                  <a:solidFill>
                    <a:schemeClr val="accent5">
                      <a:lumMod val="50000"/>
                    </a:schemeClr>
                  </a:solidFill>
                  <a:latin typeface="Arabic Typesetting" panose="03020402040406030203" pitchFamily="66" charset="-78"/>
                  <a:ea typeface="+mj-ea"/>
                </a:rPr>
                <a:t>ِ</a:t>
              </a:r>
              <a:r>
                <a:rPr lang="ar-BH" sz="3200" b="1" dirty="0">
                  <a:solidFill>
                    <a:schemeClr val="accent5">
                      <a:lumMod val="50000"/>
                    </a:schemeClr>
                  </a:solidFill>
                  <a:latin typeface="Arabic Typesetting" panose="03020402040406030203" pitchFamily="66" charset="-78"/>
                  <a:ea typeface="+mj-ea"/>
                </a:rPr>
                <a:t>كاك</a:t>
              </a:r>
              <a:r>
                <a:rPr lang="ar-EG" sz="3200" b="1" dirty="0">
                  <a:solidFill>
                    <a:schemeClr val="accent5">
                      <a:lumMod val="50000"/>
                    </a:schemeClr>
                  </a:solidFill>
                  <a:latin typeface="Arabic Typesetting" panose="03020402040406030203" pitchFamily="66" charset="-78"/>
                  <a:ea typeface="+mj-ea"/>
                </a:rPr>
                <a:t>ُ</a:t>
              </a:r>
              <a:r>
                <a:rPr lang="ar-BH" sz="3200" b="1" dirty="0">
                  <a:solidFill>
                    <a:schemeClr val="accent5">
                      <a:lumMod val="50000"/>
                    </a:schemeClr>
                  </a:solidFill>
                  <a:latin typeface="Arabic Typesetting" panose="03020402040406030203" pitchFamily="66" charset="-78"/>
                  <a:ea typeface="+mj-ea"/>
                </a:rPr>
                <a:t> أك</a:t>
              </a:r>
              <a:r>
                <a:rPr lang="ar-EG" sz="3200" b="1" dirty="0">
                  <a:solidFill>
                    <a:schemeClr val="accent5">
                      <a:lumMod val="50000"/>
                    </a:schemeClr>
                  </a:solidFill>
                  <a:latin typeface="Arabic Typesetting" panose="03020402040406030203" pitchFamily="66" charset="-78"/>
                  <a:ea typeface="+mj-ea"/>
                </a:rPr>
                <a:t>ْ</a:t>
              </a:r>
              <a:r>
                <a:rPr lang="ar-BH" sz="3200" b="1" dirty="0">
                  <a:solidFill>
                    <a:schemeClr val="accent5">
                      <a:lumMod val="50000"/>
                    </a:schemeClr>
                  </a:solidFill>
                  <a:latin typeface="Arabic Typesetting" panose="03020402040406030203" pitchFamily="66" charset="-78"/>
                  <a:ea typeface="+mj-ea"/>
                </a:rPr>
                <a:t>بر</a:t>
              </a:r>
              <a:r>
                <a:rPr lang="ar-EG" sz="3200" b="1" dirty="0">
                  <a:solidFill>
                    <a:schemeClr val="accent5">
                      <a:lumMod val="50000"/>
                    </a:schemeClr>
                  </a:solidFill>
                  <a:latin typeface="Arabic Typesetting" panose="03020402040406030203" pitchFamily="66" charset="-78"/>
                  <a:ea typeface="+mj-ea"/>
                </a:rPr>
                <a:t>َ،</a:t>
              </a:r>
            </a:p>
            <a:p>
              <a:pPr algn="ctr"/>
              <a:r>
                <a:rPr lang="ar-BH" sz="3200" b="1" dirty="0">
                  <a:solidFill>
                    <a:schemeClr val="accent5">
                      <a:lumMod val="50000"/>
                    </a:schemeClr>
                  </a:solidFill>
                  <a:latin typeface="Arabic Typesetting" panose="03020402040406030203" pitchFamily="66" charset="-78"/>
                  <a:ea typeface="+mj-ea"/>
                </a:rPr>
                <a:t> على الس</a:t>
              </a:r>
              <a:r>
                <a:rPr lang="ar-EG" sz="3200" b="1" dirty="0">
                  <a:solidFill>
                    <a:schemeClr val="accent5">
                      <a:lumMod val="50000"/>
                    </a:schemeClr>
                  </a:solidFill>
                  <a:latin typeface="Arabic Typesetting" panose="03020402040406030203" pitchFamily="66" charset="-78"/>
                  <a:ea typeface="+mj-ea"/>
                </a:rPr>
                <a:t>ُّ</a:t>
              </a:r>
              <a:r>
                <a:rPr lang="ar-BH" sz="3200" b="1" dirty="0">
                  <a:solidFill>
                    <a:schemeClr val="accent5">
                      <a:lumMod val="50000"/>
                    </a:schemeClr>
                  </a:solidFill>
                  <a:latin typeface="Arabic Typesetting" panose="03020402040406030203" pitchFamily="66" charset="-78"/>
                  <a:ea typeface="+mj-ea"/>
                </a:rPr>
                <a:t>طوح</a:t>
              </a:r>
              <a:r>
                <a:rPr lang="ar-EG" sz="3200" b="1" dirty="0">
                  <a:solidFill>
                    <a:schemeClr val="accent5">
                      <a:lumMod val="50000"/>
                    </a:schemeClr>
                  </a:solidFill>
                  <a:latin typeface="Arabic Typesetting" panose="03020402040406030203" pitchFamily="66" charset="-78"/>
                  <a:ea typeface="+mj-ea"/>
                </a:rPr>
                <a:t>ِ</a:t>
              </a:r>
              <a:r>
                <a:rPr lang="ar-BH" sz="3200" b="1" dirty="0">
                  <a:solidFill>
                    <a:schemeClr val="accent5">
                      <a:lumMod val="50000"/>
                    </a:schemeClr>
                  </a:solidFill>
                  <a:latin typeface="Arabic Typesetting" panose="03020402040406030203" pitchFamily="66" charset="-78"/>
                  <a:ea typeface="+mj-ea"/>
                </a:rPr>
                <a:t> </a:t>
              </a:r>
              <a:r>
                <a:rPr lang="ar-BH" sz="4000" b="1" u="sng" dirty="0">
                  <a:solidFill>
                    <a:schemeClr val="accent1">
                      <a:lumMod val="75000"/>
                    </a:schemeClr>
                  </a:solidFill>
                  <a:latin typeface="Arabic Typesetting" panose="03020402040406030203" pitchFamily="66" charset="-78"/>
                  <a:ea typeface="+mj-ea"/>
                </a:rPr>
                <a:t>ال</a:t>
              </a:r>
              <a:r>
                <a:rPr lang="ar-EG" sz="4000" b="1" u="sng" dirty="0">
                  <a:solidFill>
                    <a:schemeClr val="accent1">
                      <a:lumMod val="75000"/>
                    </a:schemeClr>
                  </a:solidFill>
                  <a:latin typeface="Arabic Typesetting" panose="03020402040406030203" pitchFamily="66" charset="-78"/>
                  <a:ea typeface="+mj-ea"/>
                </a:rPr>
                <a:t>ْ</a:t>
              </a:r>
              <a:r>
                <a:rPr lang="ar-BH" sz="4000" b="1" u="sng" dirty="0">
                  <a:solidFill>
                    <a:schemeClr val="accent1">
                      <a:lumMod val="75000"/>
                    </a:schemeClr>
                  </a:solidFill>
                  <a:latin typeface="Arabic Typesetting" panose="03020402040406030203" pitchFamily="66" charset="-78"/>
                  <a:ea typeface="+mj-ea"/>
                </a:rPr>
                <a:t>خش</a:t>
              </a:r>
              <a:r>
                <a:rPr lang="ar-EG" sz="4000" b="1" u="sng" dirty="0">
                  <a:solidFill>
                    <a:schemeClr val="accent1">
                      <a:lumMod val="75000"/>
                    </a:schemeClr>
                  </a:solidFill>
                  <a:latin typeface="Arabic Typesetting" panose="03020402040406030203" pitchFamily="66" charset="-78"/>
                  <a:ea typeface="+mj-ea"/>
                </a:rPr>
                <a:t>ِ</a:t>
              </a:r>
              <a:r>
                <a:rPr lang="ar-BH" sz="4000" b="1" u="sng" dirty="0">
                  <a:solidFill>
                    <a:schemeClr val="accent1">
                      <a:lumMod val="75000"/>
                    </a:schemeClr>
                  </a:solidFill>
                  <a:latin typeface="Arabic Typesetting" panose="03020402040406030203" pitchFamily="66" charset="-78"/>
                  <a:ea typeface="+mj-ea"/>
                </a:rPr>
                <a:t>ن</a:t>
              </a:r>
              <a:r>
                <a:rPr lang="ar-EG" sz="4000" b="1" u="sng" dirty="0">
                  <a:solidFill>
                    <a:schemeClr val="accent1">
                      <a:lumMod val="75000"/>
                    </a:schemeClr>
                  </a:solidFill>
                  <a:latin typeface="Arabic Typesetting" panose="03020402040406030203" pitchFamily="66" charset="-78"/>
                  <a:ea typeface="+mj-ea"/>
                </a:rPr>
                <a:t>َ</a:t>
              </a:r>
              <a:r>
                <a:rPr lang="ar-BH" sz="4000" b="1" u="sng" dirty="0">
                  <a:solidFill>
                    <a:schemeClr val="accent1">
                      <a:lumMod val="75000"/>
                    </a:schemeClr>
                  </a:solidFill>
                  <a:latin typeface="Arabic Typesetting" panose="03020402040406030203" pitchFamily="66" charset="-78"/>
                  <a:ea typeface="+mj-ea"/>
                </a:rPr>
                <a:t>ة</a:t>
              </a:r>
              <a:r>
                <a:rPr lang="ar-EG" sz="4000" b="1" u="sng" dirty="0">
                  <a:solidFill>
                    <a:schemeClr val="accent1">
                      <a:lumMod val="75000"/>
                    </a:schemeClr>
                  </a:solidFill>
                  <a:latin typeface="Arabic Typesetting" panose="03020402040406030203" pitchFamily="66" charset="-78"/>
                  <a:ea typeface="+mj-ea"/>
                </a:rPr>
                <a:t>ِ</a:t>
              </a:r>
              <a:r>
                <a:rPr lang="ar-BH" sz="3200" b="1" dirty="0">
                  <a:solidFill>
                    <a:schemeClr val="accent1">
                      <a:lumMod val="75000"/>
                    </a:schemeClr>
                  </a:solidFill>
                  <a:latin typeface="Arabic Typesetting" panose="03020402040406030203" pitchFamily="66" charset="-78"/>
                  <a:ea typeface="+mj-ea"/>
                </a:rPr>
                <a:t> </a:t>
              </a:r>
              <a:r>
                <a:rPr lang="ar-BH" sz="3200" b="1" dirty="0">
                  <a:solidFill>
                    <a:schemeClr val="accent5">
                      <a:lumMod val="50000"/>
                    </a:schemeClr>
                  </a:solidFill>
                  <a:latin typeface="Arabic Typesetting" panose="03020402040406030203" pitchFamily="66" charset="-78"/>
                  <a:ea typeface="+mj-ea"/>
                </a:rPr>
                <a:t>أم</a:t>
              </a:r>
              <a:r>
                <a:rPr lang="ar-EG" sz="3200" b="1" dirty="0">
                  <a:solidFill>
                    <a:schemeClr val="accent5">
                      <a:lumMod val="50000"/>
                    </a:schemeClr>
                  </a:solidFill>
                  <a:latin typeface="Arabic Typesetting" panose="03020402040406030203" pitchFamily="66" charset="-78"/>
                  <a:ea typeface="+mj-ea"/>
                </a:rPr>
                <a:t>ْ</a:t>
              </a:r>
              <a:r>
                <a:rPr lang="ar-BH" sz="3200" b="1" dirty="0">
                  <a:solidFill>
                    <a:schemeClr val="accent5">
                      <a:lumMod val="50000"/>
                    </a:schemeClr>
                  </a:solidFill>
                  <a:latin typeface="Arabic Typesetting" panose="03020402040406030203" pitchFamily="66" charset="-78"/>
                  <a:ea typeface="+mj-ea"/>
                </a:rPr>
                <a:t> على الس</a:t>
              </a:r>
              <a:r>
                <a:rPr lang="ar-EG" sz="3200" b="1" dirty="0">
                  <a:solidFill>
                    <a:schemeClr val="accent5">
                      <a:lumMod val="50000"/>
                    </a:schemeClr>
                  </a:solidFill>
                  <a:latin typeface="Arabic Typesetting" panose="03020402040406030203" pitchFamily="66" charset="-78"/>
                  <a:ea typeface="+mj-ea"/>
                </a:rPr>
                <a:t>ُّ</a:t>
              </a:r>
              <a:r>
                <a:rPr lang="ar-BH" sz="3200" b="1" dirty="0">
                  <a:solidFill>
                    <a:schemeClr val="accent5">
                      <a:lumMod val="50000"/>
                    </a:schemeClr>
                  </a:solidFill>
                  <a:latin typeface="Arabic Typesetting" panose="03020402040406030203" pitchFamily="66" charset="-78"/>
                  <a:ea typeface="+mj-ea"/>
                </a:rPr>
                <a:t>طوح</a:t>
              </a:r>
              <a:r>
                <a:rPr lang="ar-EG" sz="3200" b="1" dirty="0">
                  <a:solidFill>
                    <a:schemeClr val="accent5">
                      <a:lumMod val="50000"/>
                    </a:schemeClr>
                  </a:solidFill>
                  <a:latin typeface="Arabic Typesetting" panose="03020402040406030203" pitchFamily="66" charset="-78"/>
                  <a:ea typeface="+mj-ea"/>
                </a:rPr>
                <a:t>ِ</a:t>
              </a:r>
              <a:r>
                <a:rPr lang="ar-BH" sz="3200" b="1" dirty="0">
                  <a:solidFill>
                    <a:schemeClr val="accent5">
                      <a:lumMod val="50000"/>
                    </a:schemeClr>
                  </a:solidFill>
                  <a:latin typeface="Arabic Typesetting" panose="03020402040406030203" pitchFamily="66" charset="-78"/>
                  <a:ea typeface="+mj-ea"/>
                </a:rPr>
                <a:t> </a:t>
              </a:r>
              <a:r>
                <a:rPr lang="ar-BH" sz="4000" b="1" u="sng" dirty="0">
                  <a:solidFill>
                    <a:schemeClr val="accent1">
                      <a:lumMod val="75000"/>
                    </a:schemeClr>
                  </a:solidFill>
                  <a:latin typeface="Arabic Typesetting" panose="03020402040406030203" pitchFamily="66" charset="-78"/>
                  <a:ea typeface="+mj-ea"/>
                </a:rPr>
                <a:t>ال</a:t>
              </a:r>
              <a:r>
                <a:rPr lang="ar-EG" sz="4000" b="1" u="sng" dirty="0">
                  <a:solidFill>
                    <a:schemeClr val="accent1">
                      <a:lumMod val="75000"/>
                    </a:schemeClr>
                  </a:solidFill>
                  <a:latin typeface="Arabic Typesetting" panose="03020402040406030203" pitchFamily="66" charset="-78"/>
                  <a:ea typeface="+mj-ea"/>
                </a:rPr>
                <a:t>ْ</a:t>
              </a:r>
              <a:r>
                <a:rPr lang="ar-BH" sz="4000" b="1" u="sng" dirty="0">
                  <a:solidFill>
                    <a:schemeClr val="accent1">
                      <a:lumMod val="75000"/>
                    </a:schemeClr>
                  </a:solidFill>
                  <a:latin typeface="Arabic Typesetting" panose="03020402040406030203" pitchFamily="66" charset="-78"/>
                  <a:ea typeface="+mj-ea"/>
                </a:rPr>
                <a:t>مل</a:t>
              </a:r>
              <a:r>
                <a:rPr lang="ar-EG" sz="4000" b="1" u="sng" dirty="0">
                  <a:solidFill>
                    <a:schemeClr val="accent1">
                      <a:lumMod val="75000"/>
                    </a:schemeClr>
                  </a:solidFill>
                  <a:latin typeface="Arabic Typesetting" panose="03020402040406030203" pitchFamily="66" charset="-78"/>
                  <a:ea typeface="+mj-ea"/>
                </a:rPr>
                <a:t>ْ</a:t>
              </a:r>
              <a:r>
                <a:rPr lang="ar-BH" sz="4000" b="1" u="sng" dirty="0">
                  <a:solidFill>
                    <a:schemeClr val="accent1">
                      <a:lumMod val="75000"/>
                    </a:schemeClr>
                  </a:solidFill>
                  <a:latin typeface="Arabic Typesetting" panose="03020402040406030203" pitchFamily="66" charset="-78"/>
                  <a:ea typeface="+mj-ea"/>
                </a:rPr>
                <a:t>ساء</a:t>
              </a:r>
              <a:r>
                <a:rPr lang="ar-EG" sz="4000" b="1" u="sng" dirty="0">
                  <a:solidFill>
                    <a:schemeClr val="accent1">
                      <a:lumMod val="75000"/>
                    </a:schemeClr>
                  </a:solidFill>
                  <a:latin typeface="Arabic Typesetting" panose="03020402040406030203" pitchFamily="66" charset="-78"/>
                  <a:ea typeface="+mj-ea"/>
                </a:rPr>
                <a:t>ِ</a:t>
              </a:r>
              <a:r>
                <a:rPr lang="ar-BH" sz="4000" b="1" u="sng" dirty="0">
                  <a:solidFill>
                    <a:schemeClr val="tx1"/>
                  </a:solidFill>
                  <a:latin typeface="Arabic Typesetting" panose="03020402040406030203" pitchFamily="66" charset="-78"/>
                  <a:ea typeface="+mj-ea"/>
                </a:rPr>
                <a:t>؟</a:t>
              </a:r>
            </a:p>
            <a:p>
              <a:pPr algn="ctr"/>
              <a:r>
                <a:rPr lang="ar-BH" sz="3200" b="1" dirty="0">
                  <a:solidFill>
                    <a:srgbClr val="00B050"/>
                  </a:solidFill>
                  <a:latin typeface="Arabic Typesetting" panose="03020402040406030203" pitchFamily="66" charset="-78"/>
                  <a:ea typeface="+mj-ea"/>
                </a:rPr>
                <a:t>....................................................................</a:t>
              </a:r>
              <a:endParaRPr lang="ar-BH" sz="3200" b="1" dirty="0">
                <a:solidFill>
                  <a:srgbClr val="002060"/>
                </a:solidFill>
                <a:latin typeface="Arabic Typesetting" panose="03020402040406030203" pitchFamily="66" charset="-78"/>
                <a:ea typeface="+mj-ea"/>
              </a:endParaRPr>
            </a:p>
          </p:txBody>
        </p:sp>
      </p:grpSp>
      <p:grpSp>
        <p:nvGrpSpPr>
          <p:cNvPr id="20" name="Group 2"/>
          <p:cNvGrpSpPr/>
          <p:nvPr/>
        </p:nvGrpSpPr>
        <p:grpSpPr>
          <a:xfrm>
            <a:off x="1797793" y="4254005"/>
            <a:ext cx="9162130" cy="1673104"/>
            <a:chOff x="1035416" y="3577314"/>
            <a:chExt cx="10352871" cy="2428119"/>
          </a:xfrm>
        </p:grpSpPr>
        <p:sp>
          <p:nvSpPr>
            <p:cNvPr id="21" name="Rectangle 8">
              <a:extLst>
                <a:ext uri="{FF2B5EF4-FFF2-40B4-BE49-F238E27FC236}">
                  <a16:creationId xmlns:a16="http://schemas.microsoft.com/office/drawing/2014/main" id="{C427ECB6-B85B-44E4-9673-D4870842EB66}"/>
                </a:ext>
              </a:extLst>
            </p:cNvPr>
            <p:cNvSpPr/>
            <p:nvPr/>
          </p:nvSpPr>
          <p:spPr>
            <a:xfrm>
              <a:off x="10150439" y="4232765"/>
              <a:ext cx="1237848" cy="1071238"/>
            </a:xfrm>
            <a:prstGeom prst="rect">
              <a:avLst/>
            </a:prstGeom>
            <a:solidFill>
              <a:srgbClr val="FFFFCC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BH" sz="3200" b="1" dirty="0">
                  <a:solidFill>
                    <a:schemeClr val="tx1"/>
                  </a:solidFill>
                  <a:latin typeface="Arabic Typesetting" panose="03020402040406030203" pitchFamily="66" charset="-78"/>
                  <a:ea typeface="+mj-ea"/>
                </a:rPr>
                <a:t>الإجابة</a:t>
              </a:r>
              <a:endParaRPr lang="en-US" sz="3200" b="1" dirty="0">
                <a:solidFill>
                  <a:schemeClr val="tx1"/>
                </a:solidFill>
                <a:latin typeface="Arabic Typesetting" panose="03020402040406030203" pitchFamily="66" charset="-78"/>
                <a:ea typeface="+mj-ea"/>
              </a:endParaRPr>
            </a:p>
          </p:txBody>
        </p:sp>
        <p:sp>
          <p:nvSpPr>
            <p:cNvPr id="22" name="Rectangle 6">
              <a:extLst>
                <a:ext uri="{FF2B5EF4-FFF2-40B4-BE49-F238E27FC236}">
                  <a16:creationId xmlns:a16="http://schemas.microsoft.com/office/drawing/2014/main" id="{F5252461-774F-406B-9AB4-626EAEAFD83F}"/>
                </a:ext>
              </a:extLst>
            </p:cNvPr>
            <p:cNvSpPr/>
            <p:nvPr/>
          </p:nvSpPr>
          <p:spPr>
            <a:xfrm>
              <a:off x="1035416" y="3577314"/>
              <a:ext cx="9115023" cy="2428119"/>
            </a:xfrm>
            <a:prstGeom prst="rect">
              <a:avLst/>
            </a:prstGeom>
            <a:solidFill>
              <a:srgbClr val="FFFFCC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BH" sz="3200" b="1" dirty="0">
                  <a:solidFill>
                    <a:schemeClr val="accent5">
                      <a:lumMod val="50000"/>
                    </a:schemeClr>
                  </a:solidFill>
                  <a:latin typeface="Arabic Typesetting" panose="03020402040406030203" pitchFamily="66" charset="-78"/>
                </a:rPr>
                <a:t>م</a:t>
              </a:r>
              <a:r>
                <a:rPr lang="ar-EG" sz="3200" b="1" dirty="0">
                  <a:solidFill>
                    <a:schemeClr val="accent5">
                      <a:lumMod val="50000"/>
                    </a:schemeClr>
                  </a:solidFill>
                  <a:latin typeface="Arabic Typesetting" panose="03020402040406030203" pitchFamily="66" charset="-78"/>
                </a:rPr>
                <a:t>َ</a:t>
              </a:r>
              <a:r>
                <a:rPr lang="ar-BH" sz="3200" b="1" dirty="0" err="1">
                  <a:solidFill>
                    <a:schemeClr val="accent5">
                      <a:lumMod val="50000"/>
                    </a:schemeClr>
                  </a:solidFill>
                  <a:latin typeface="Arabic Typesetting" panose="03020402040406030203" pitchFamily="66" charset="-78"/>
                </a:rPr>
                <a:t>تى</a:t>
              </a:r>
              <a:r>
                <a:rPr lang="ar-BH" sz="3200" b="1" dirty="0">
                  <a:solidFill>
                    <a:schemeClr val="accent5">
                      <a:lumMod val="50000"/>
                    </a:schemeClr>
                  </a:solidFill>
                  <a:latin typeface="Arabic Typesetting" panose="03020402040406030203" pitchFamily="66" charset="-78"/>
                </a:rPr>
                <a:t> ي</a:t>
              </a:r>
              <a:r>
                <a:rPr lang="ar-EG" sz="3200" b="1" dirty="0">
                  <a:solidFill>
                    <a:schemeClr val="accent5">
                      <a:lumMod val="50000"/>
                    </a:schemeClr>
                  </a:solidFill>
                  <a:latin typeface="Arabic Typesetting" panose="03020402040406030203" pitchFamily="66" charset="-78"/>
                </a:rPr>
                <a:t>َ</a:t>
              </a:r>
              <a:r>
                <a:rPr lang="ar-BH" sz="3200" b="1" dirty="0">
                  <a:solidFill>
                    <a:schemeClr val="accent5">
                      <a:lumMod val="50000"/>
                    </a:schemeClr>
                  </a:solidFill>
                  <a:latin typeface="Arabic Typesetting" panose="03020402040406030203" pitchFamily="66" charset="-78"/>
                </a:rPr>
                <a:t>كون</a:t>
              </a:r>
              <a:r>
                <a:rPr lang="ar-EG" sz="3200" b="1" dirty="0">
                  <a:solidFill>
                    <a:schemeClr val="accent5">
                      <a:lumMod val="50000"/>
                    </a:schemeClr>
                  </a:solidFill>
                  <a:latin typeface="Arabic Typesetting" panose="03020402040406030203" pitchFamily="66" charset="-78"/>
                </a:rPr>
                <a:t>ُ</a:t>
              </a:r>
              <a:r>
                <a:rPr lang="ar-BH" sz="3200" b="1" dirty="0">
                  <a:solidFill>
                    <a:schemeClr val="accent5">
                      <a:lumMod val="50000"/>
                    </a:schemeClr>
                  </a:solidFill>
                  <a:latin typeface="Arabic Typesetting" panose="03020402040406030203" pitchFamily="66" charset="-78"/>
                </a:rPr>
                <a:t> الاح</a:t>
              </a:r>
              <a:r>
                <a:rPr lang="ar-EG" sz="3200" b="1" dirty="0">
                  <a:solidFill>
                    <a:schemeClr val="accent5">
                      <a:lumMod val="50000"/>
                    </a:schemeClr>
                  </a:solidFill>
                  <a:latin typeface="Arabic Typesetting" panose="03020402040406030203" pitchFamily="66" charset="-78"/>
                </a:rPr>
                <a:t>ْ</a:t>
              </a:r>
              <a:r>
                <a:rPr lang="ar-BH" sz="3200" b="1" dirty="0">
                  <a:solidFill>
                    <a:schemeClr val="accent5">
                      <a:lumMod val="50000"/>
                    </a:schemeClr>
                  </a:solidFill>
                  <a:latin typeface="Arabic Typesetting" panose="03020402040406030203" pitchFamily="66" charset="-78"/>
                </a:rPr>
                <a:t>ت</a:t>
              </a:r>
              <a:r>
                <a:rPr lang="ar-EG" sz="3200" b="1" dirty="0">
                  <a:solidFill>
                    <a:schemeClr val="accent5">
                      <a:lumMod val="50000"/>
                    </a:schemeClr>
                  </a:solidFill>
                  <a:latin typeface="Arabic Typesetting" panose="03020402040406030203" pitchFamily="66" charset="-78"/>
                </a:rPr>
                <a:t>ِ</a:t>
              </a:r>
              <a:r>
                <a:rPr lang="ar-BH" sz="3200" b="1" dirty="0">
                  <a:solidFill>
                    <a:schemeClr val="accent5">
                      <a:lumMod val="50000"/>
                    </a:schemeClr>
                  </a:solidFill>
                  <a:latin typeface="Arabic Typesetting" panose="03020402040406030203" pitchFamily="66" charset="-78"/>
                </a:rPr>
                <a:t>كاك</a:t>
              </a:r>
              <a:r>
                <a:rPr lang="ar-EG" sz="3200" b="1" dirty="0">
                  <a:solidFill>
                    <a:schemeClr val="accent5">
                      <a:lumMod val="50000"/>
                    </a:schemeClr>
                  </a:solidFill>
                  <a:latin typeface="Arabic Typesetting" panose="03020402040406030203" pitchFamily="66" charset="-78"/>
                </a:rPr>
                <a:t>ُ</a:t>
              </a:r>
              <a:r>
                <a:rPr lang="ar-BH" sz="3200" b="1" dirty="0">
                  <a:solidFill>
                    <a:schemeClr val="accent5">
                      <a:lumMod val="50000"/>
                    </a:schemeClr>
                  </a:solidFill>
                  <a:latin typeface="Arabic Typesetting" panose="03020402040406030203" pitchFamily="66" charset="-78"/>
                </a:rPr>
                <a:t> أك</a:t>
              </a:r>
              <a:r>
                <a:rPr lang="ar-EG" sz="3200" b="1" dirty="0">
                  <a:solidFill>
                    <a:schemeClr val="accent5">
                      <a:lumMod val="50000"/>
                    </a:schemeClr>
                  </a:solidFill>
                  <a:latin typeface="Arabic Typesetting" panose="03020402040406030203" pitchFamily="66" charset="-78"/>
                </a:rPr>
                <a:t>ْ</a:t>
              </a:r>
              <a:r>
                <a:rPr lang="ar-BH" sz="3200" b="1" dirty="0">
                  <a:solidFill>
                    <a:schemeClr val="accent5">
                      <a:lumMod val="50000"/>
                    </a:schemeClr>
                  </a:solidFill>
                  <a:latin typeface="Arabic Typesetting" panose="03020402040406030203" pitchFamily="66" charset="-78"/>
                </a:rPr>
                <a:t>بر</a:t>
              </a:r>
              <a:r>
                <a:rPr lang="ar-EG" sz="3200" b="1" dirty="0">
                  <a:solidFill>
                    <a:schemeClr val="accent5">
                      <a:lumMod val="50000"/>
                    </a:schemeClr>
                  </a:solidFill>
                  <a:latin typeface="Arabic Typesetting" panose="03020402040406030203" pitchFamily="66" charset="-78"/>
                </a:rPr>
                <a:t>َ،</a:t>
              </a:r>
              <a:endParaRPr lang="ar-EG" sz="3200" b="1" dirty="0">
                <a:solidFill>
                  <a:schemeClr val="tx2">
                    <a:lumMod val="50000"/>
                  </a:schemeClr>
                </a:solidFill>
                <a:latin typeface="Arabic Typesetting" panose="03020402040406030203" pitchFamily="66" charset="-78"/>
              </a:endParaRPr>
            </a:p>
            <a:p>
              <a:pPr algn="ctr"/>
              <a:r>
                <a:rPr lang="ar-BH" sz="3200" b="1" dirty="0">
                  <a:solidFill>
                    <a:schemeClr val="tx2">
                      <a:lumMod val="50000"/>
                    </a:schemeClr>
                  </a:solidFill>
                  <a:latin typeface="Arabic Typesetting" panose="03020402040406030203" pitchFamily="66" charset="-78"/>
                </a:rPr>
                <a:t> على الس</a:t>
              </a:r>
              <a:r>
                <a:rPr lang="ar-EG" sz="3200" b="1" dirty="0">
                  <a:solidFill>
                    <a:schemeClr val="tx2">
                      <a:lumMod val="50000"/>
                    </a:schemeClr>
                  </a:solidFill>
                  <a:latin typeface="Arabic Typesetting" panose="03020402040406030203" pitchFamily="66" charset="-78"/>
                </a:rPr>
                <a:t>ُّ</a:t>
              </a:r>
              <a:r>
                <a:rPr lang="ar-BH" sz="3200" b="1" dirty="0">
                  <a:solidFill>
                    <a:schemeClr val="tx2">
                      <a:lumMod val="50000"/>
                    </a:schemeClr>
                  </a:solidFill>
                  <a:latin typeface="Arabic Typesetting" panose="03020402040406030203" pitchFamily="66" charset="-78"/>
                </a:rPr>
                <a:t>طوح</a:t>
              </a:r>
              <a:r>
                <a:rPr lang="ar-EG" sz="3200" b="1" dirty="0">
                  <a:solidFill>
                    <a:schemeClr val="tx2">
                      <a:lumMod val="50000"/>
                    </a:schemeClr>
                  </a:solidFill>
                  <a:latin typeface="Arabic Typesetting" panose="03020402040406030203" pitchFamily="66" charset="-78"/>
                </a:rPr>
                <a:t>ِ</a:t>
              </a:r>
              <a:r>
                <a:rPr lang="ar-BH" sz="3200" b="1" dirty="0">
                  <a:solidFill>
                    <a:schemeClr val="tx2">
                      <a:lumMod val="50000"/>
                    </a:schemeClr>
                  </a:solidFill>
                  <a:latin typeface="Arabic Typesetting" panose="03020402040406030203" pitchFamily="66" charset="-78"/>
                </a:rPr>
                <a:t> </a:t>
              </a:r>
              <a:r>
                <a:rPr lang="ar-BH" sz="4000" b="1" u="sng" dirty="0">
                  <a:solidFill>
                    <a:schemeClr val="tx2">
                      <a:lumMod val="50000"/>
                    </a:schemeClr>
                  </a:solidFill>
                  <a:latin typeface="Arabic Typesetting" panose="03020402040406030203" pitchFamily="66" charset="-78"/>
                </a:rPr>
                <a:t>ال</a:t>
              </a:r>
              <a:r>
                <a:rPr lang="ar-EG" sz="4000" b="1" u="sng" dirty="0">
                  <a:solidFill>
                    <a:schemeClr val="tx2">
                      <a:lumMod val="50000"/>
                    </a:schemeClr>
                  </a:solidFill>
                  <a:latin typeface="Arabic Typesetting" panose="03020402040406030203" pitchFamily="66" charset="-78"/>
                </a:rPr>
                <a:t>ْ</a:t>
              </a:r>
              <a:r>
                <a:rPr lang="ar-BH" sz="4000" b="1" u="sng" dirty="0">
                  <a:solidFill>
                    <a:schemeClr val="tx2">
                      <a:lumMod val="50000"/>
                    </a:schemeClr>
                  </a:solidFill>
                  <a:latin typeface="Arabic Typesetting" panose="03020402040406030203" pitchFamily="66" charset="-78"/>
                </a:rPr>
                <a:t>خش</a:t>
              </a:r>
              <a:r>
                <a:rPr lang="ar-EG" sz="4000" b="1" u="sng" dirty="0">
                  <a:solidFill>
                    <a:schemeClr val="tx2">
                      <a:lumMod val="50000"/>
                    </a:schemeClr>
                  </a:solidFill>
                  <a:latin typeface="Arabic Typesetting" panose="03020402040406030203" pitchFamily="66" charset="-78"/>
                </a:rPr>
                <a:t>ِ</a:t>
              </a:r>
              <a:r>
                <a:rPr lang="ar-BH" sz="4000" b="1" u="sng" dirty="0">
                  <a:solidFill>
                    <a:schemeClr val="tx2">
                      <a:lumMod val="50000"/>
                    </a:schemeClr>
                  </a:solidFill>
                  <a:latin typeface="Arabic Typesetting" panose="03020402040406030203" pitchFamily="66" charset="-78"/>
                </a:rPr>
                <a:t>ن</a:t>
              </a:r>
              <a:r>
                <a:rPr lang="ar-EG" sz="4000" b="1" u="sng" dirty="0">
                  <a:solidFill>
                    <a:schemeClr val="tx2">
                      <a:lumMod val="50000"/>
                    </a:schemeClr>
                  </a:solidFill>
                  <a:latin typeface="Arabic Typesetting" panose="03020402040406030203" pitchFamily="66" charset="-78"/>
                </a:rPr>
                <a:t>َ</a:t>
              </a:r>
              <a:r>
                <a:rPr lang="ar-BH" sz="4000" b="1" u="sng" dirty="0">
                  <a:solidFill>
                    <a:schemeClr val="tx2">
                      <a:lumMod val="50000"/>
                    </a:schemeClr>
                  </a:solidFill>
                  <a:latin typeface="Arabic Typesetting" panose="03020402040406030203" pitchFamily="66" charset="-78"/>
                </a:rPr>
                <a:t>ة</a:t>
              </a:r>
              <a:r>
                <a:rPr lang="ar-EG" sz="4000" b="1" u="sng" dirty="0">
                  <a:solidFill>
                    <a:schemeClr val="tx2">
                      <a:lumMod val="50000"/>
                    </a:schemeClr>
                  </a:solidFill>
                  <a:latin typeface="Arabic Typesetting" panose="03020402040406030203" pitchFamily="66" charset="-78"/>
                </a:rPr>
                <a:t>ِ</a:t>
              </a:r>
              <a:r>
                <a:rPr lang="ar-BH" sz="3200" b="1" dirty="0">
                  <a:solidFill>
                    <a:schemeClr val="tx2">
                      <a:lumMod val="50000"/>
                    </a:schemeClr>
                  </a:solidFill>
                  <a:latin typeface="Arabic Typesetting" panose="03020402040406030203" pitchFamily="66" charset="-78"/>
                </a:rPr>
                <a:t> أم</a:t>
              </a:r>
              <a:r>
                <a:rPr lang="ar-EG" sz="3200" b="1" dirty="0">
                  <a:solidFill>
                    <a:schemeClr val="tx2">
                      <a:lumMod val="50000"/>
                    </a:schemeClr>
                  </a:solidFill>
                  <a:latin typeface="Arabic Typesetting" panose="03020402040406030203" pitchFamily="66" charset="-78"/>
                </a:rPr>
                <a:t>ْ</a:t>
              </a:r>
              <a:r>
                <a:rPr lang="ar-BH" sz="3200" b="1" dirty="0">
                  <a:solidFill>
                    <a:schemeClr val="tx2">
                      <a:lumMod val="50000"/>
                    </a:schemeClr>
                  </a:solidFill>
                  <a:latin typeface="Arabic Typesetting" panose="03020402040406030203" pitchFamily="66" charset="-78"/>
                </a:rPr>
                <a:t> على الس</a:t>
              </a:r>
              <a:r>
                <a:rPr lang="ar-EG" sz="3200" b="1" dirty="0">
                  <a:solidFill>
                    <a:schemeClr val="tx2">
                      <a:lumMod val="50000"/>
                    </a:schemeClr>
                  </a:solidFill>
                  <a:latin typeface="Arabic Typesetting" panose="03020402040406030203" pitchFamily="66" charset="-78"/>
                </a:rPr>
                <a:t>ُّ</a:t>
              </a:r>
              <a:r>
                <a:rPr lang="ar-BH" sz="3200" b="1" dirty="0">
                  <a:solidFill>
                    <a:schemeClr val="tx2">
                      <a:lumMod val="50000"/>
                    </a:schemeClr>
                  </a:solidFill>
                  <a:latin typeface="Arabic Typesetting" panose="03020402040406030203" pitchFamily="66" charset="-78"/>
                </a:rPr>
                <a:t>طوح</a:t>
              </a:r>
              <a:r>
                <a:rPr lang="ar-EG" sz="3200" b="1" dirty="0">
                  <a:solidFill>
                    <a:schemeClr val="tx2">
                      <a:lumMod val="50000"/>
                    </a:schemeClr>
                  </a:solidFill>
                  <a:latin typeface="Arabic Typesetting" panose="03020402040406030203" pitchFamily="66" charset="-78"/>
                </a:rPr>
                <a:t>ِ</a:t>
              </a:r>
              <a:r>
                <a:rPr lang="ar-BH" sz="3200" b="1" dirty="0">
                  <a:solidFill>
                    <a:schemeClr val="tx2">
                      <a:lumMod val="50000"/>
                    </a:schemeClr>
                  </a:solidFill>
                  <a:latin typeface="Arabic Typesetting" panose="03020402040406030203" pitchFamily="66" charset="-78"/>
                </a:rPr>
                <a:t> </a:t>
              </a:r>
              <a:r>
                <a:rPr lang="ar-BH" sz="4000" b="1" u="sng" dirty="0">
                  <a:solidFill>
                    <a:schemeClr val="tx2">
                      <a:lumMod val="50000"/>
                    </a:schemeClr>
                  </a:solidFill>
                  <a:latin typeface="Arabic Typesetting" panose="03020402040406030203" pitchFamily="66" charset="-78"/>
                </a:rPr>
                <a:t>ال</a:t>
              </a:r>
              <a:r>
                <a:rPr lang="ar-EG" sz="4000" b="1" u="sng" dirty="0">
                  <a:solidFill>
                    <a:schemeClr val="tx2">
                      <a:lumMod val="50000"/>
                    </a:schemeClr>
                  </a:solidFill>
                  <a:latin typeface="Arabic Typesetting" panose="03020402040406030203" pitchFamily="66" charset="-78"/>
                </a:rPr>
                <a:t>ْ</a:t>
              </a:r>
              <a:r>
                <a:rPr lang="ar-BH" sz="4000" b="1" u="sng" dirty="0">
                  <a:solidFill>
                    <a:schemeClr val="tx2">
                      <a:lumMod val="50000"/>
                    </a:schemeClr>
                  </a:solidFill>
                  <a:latin typeface="Arabic Typesetting" panose="03020402040406030203" pitchFamily="66" charset="-78"/>
                </a:rPr>
                <a:t>مل</a:t>
              </a:r>
              <a:r>
                <a:rPr lang="ar-EG" sz="4000" b="1" u="sng" dirty="0">
                  <a:solidFill>
                    <a:schemeClr val="tx2">
                      <a:lumMod val="50000"/>
                    </a:schemeClr>
                  </a:solidFill>
                  <a:latin typeface="Arabic Typesetting" panose="03020402040406030203" pitchFamily="66" charset="-78"/>
                </a:rPr>
                <a:t>ْ</a:t>
              </a:r>
              <a:r>
                <a:rPr lang="ar-BH" sz="4000" b="1" u="sng" dirty="0">
                  <a:solidFill>
                    <a:schemeClr val="tx2">
                      <a:lumMod val="50000"/>
                    </a:schemeClr>
                  </a:solidFill>
                  <a:latin typeface="Arabic Typesetting" panose="03020402040406030203" pitchFamily="66" charset="-78"/>
                </a:rPr>
                <a:t>ساء</a:t>
              </a:r>
              <a:r>
                <a:rPr lang="ar-EG" sz="4000" b="1" u="sng" dirty="0">
                  <a:solidFill>
                    <a:schemeClr val="tx2">
                      <a:lumMod val="50000"/>
                    </a:schemeClr>
                  </a:solidFill>
                  <a:latin typeface="Arabic Typesetting" panose="03020402040406030203" pitchFamily="66" charset="-78"/>
                </a:rPr>
                <a:t>ِ</a:t>
              </a:r>
              <a:r>
                <a:rPr lang="ar-BH" sz="3200" b="1" dirty="0">
                  <a:solidFill>
                    <a:schemeClr val="tx2">
                      <a:lumMod val="50000"/>
                    </a:schemeClr>
                  </a:solidFill>
                  <a:latin typeface="Arabic Typesetting" panose="03020402040406030203" pitchFamily="66" charset="-78"/>
                </a:rPr>
                <a:t>؟</a:t>
              </a:r>
            </a:p>
            <a:p>
              <a:pPr algn="ctr"/>
              <a:r>
                <a:rPr lang="ar-BH" sz="4000" b="1" dirty="0">
                  <a:solidFill>
                    <a:srgbClr val="FF0000"/>
                  </a:solidFill>
                  <a:latin typeface="Arabic Typesetting" panose="03020402040406030203" pitchFamily="66" charset="-78"/>
                  <a:ea typeface="+mj-ea"/>
                </a:rPr>
                <a:t>ي</a:t>
              </a:r>
              <a:r>
                <a:rPr lang="ar-EG" sz="4000" b="1" dirty="0">
                  <a:solidFill>
                    <a:srgbClr val="FF0000"/>
                  </a:solidFill>
                  <a:latin typeface="Arabic Typesetting" panose="03020402040406030203" pitchFamily="66" charset="-78"/>
                  <a:ea typeface="+mj-ea"/>
                </a:rPr>
                <a:t>َ</a:t>
              </a:r>
              <a:r>
                <a:rPr lang="ar-BH" sz="4000" b="1" dirty="0">
                  <a:solidFill>
                    <a:srgbClr val="FF0000"/>
                  </a:solidFill>
                  <a:latin typeface="Arabic Typesetting" panose="03020402040406030203" pitchFamily="66" charset="-78"/>
                  <a:ea typeface="+mj-ea"/>
                </a:rPr>
                <a:t>كون</a:t>
              </a:r>
              <a:r>
                <a:rPr lang="ar-EG" sz="4000" b="1" dirty="0">
                  <a:solidFill>
                    <a:srgbClr val="FF0000"/>
                  </a:solidFill>
                  <a:latin typeface="Arabic Typesetting" panose="03020402040406030203" pitchFamily="66" charset="-78"/>
                  <a:ea typeface="+mj-ea"/>
                </a:rPr>
                <a:t>ُ</a:t>
              </a:r>
              <a:r>
                <a:rPr lang="ar-BH" sz="4000" b="1" dirty="0">
                  <a:solidFill>
                    <a:srgbClr val="FF0000"/>
                  </a:solidFill>
                  <a:latin typeface="Arabic Typesetting" panose="03020402040406030203" pitchFamily="66" charset="-78"/>
                  <a:ea typeface="+mj-ea"/>
                </a:rPr>
                <a:t> الاح</a:t>
              </a:r>
              <a:r>
                <a:rPr lang="ar-EG" sz="4000" b="1" dirty="0">
                  <a:solidFill>
                    <a:srgbClr val="FF0000"/>
                  </a:solidFill>
                  <a:latin typeface="Arabic Typesetting" panose="03020402040406030203" pitchFamily="66" charset="-78"/>
                  <a:ea typeface="+mj-ea"/>
                </a:rPr>
                <a:t>ْ</a:t>
              </a:r>
              <a:r>
                <a:rPr lang="ar-BH" sz="4000" b="1" dirty="0" err="1">
                  <a:solidFill>
                    <a:srgbClr val="FF0000"/>
                  </a:solidFill>
                  <a:latin typeface="Arabic Typesetting" panose="03020402040406030203" pitchFamily="66" charset="-78"/>
                  <a:ea typeface="+mj-ea"/>
                </a:rPr>
                <a:t>تكاك</a:t>
              </a:r>
              <a:r>
                <a:rPr lang="ar-EG" sz="4000" b="1" dirty="0">
                  <a:solidFill>
                    <a:srgbClr val="FF0000"/>
                  </a:solidFill>
                  <a:latin typeface="Arabic Typesetting" panose="03020402040406030203" pitchFamily="66" charset="-78"/>
                  <a:ea typeface="+mj-ea"/>
                </a:rPr>
                <a:t>ُ</a:t>
              </a:r>
              <a:r>
                <a:rPr lang="ar-BH" sz="4000" b="1" dirty="0">
                  <a:solidFill>
                    <a:srgbClr val="FF0000"/>
                  </a:solidFill>
                  <a:latin typeface="Arabic Typesetting" panose="03020402040406030203" pitchFamily="66" charset="-78"/>
                  <a:ea typeface="+mj-ea"/>
                </a:rPr>
                <a:t> أك</a:t>
              </a:r>
              <a:r>
                <a:rPr lang="ar-EG" sz="4000" b="1" dirty="0">
                  <a:solidFill>
                    <a:srgbClr val="FF0000"/>
                  </a:solidFill>
                  <a:latin typeface="Arabic Typesetting" panose="03020402040406030203" pitchFamily="66" charset="-78"/>
                  <a:ea typeface="+mj-ea"/>
                </a:rPr>
                <a:t>ْ</a:t>
              </a:r>
              <a:r>
                <a:rPr lang="ar-BH" sz="4000" b="1" dirty="0">
                  <a:solidFill>
                    <a:srgbClr val="FF0000"/>
                  </a:solidFill>
                  <a:latin typeface="Arabic Typesetting" panose="03020402040406030203" pitchFamily="66" charset="-78"/>
                  <a:ea typeface="+mj-ea"/>
                </a:rPr>
                <a:t>بر</a:t>
              </a:r>
              <a:r>
                <a:rPr lang="ar-EG" sz="4000" b="1" dirty="0">
                  <a:solidFill>
                    <a:srgbClr val="FF0000"/>
                  </a:solidFill>
                  <a:latin typeface="Arabic Typesetting" panose="03020402040406030203" pitchFamily="66" charset="-78"/>
                  <a:ea typeface="+mj-ea"/>
                </a:rPr>
                <a:t>ُ</a:t>
              </a:r>
              <a:r>
                <a:rPr lang="ar-BH" sz="4000" b="1" dirty="0">
                  <a:solidFill>
                    <a:srgbClr val="FF0000"/>
                  </a:solidFill>
                  <a:latin typeface="Arabic Typesetting" panose="03020402040406030203" pitchFamily="66" charset="-78"/>
                  <a:ea typeface="+mj-ea"/>
                </a:rPr>
                <a:t> على الس</a:t>
              </a:r>
              <a:r>
                <a:rPr lang="ar-EG" sz="4000" b="1" dirty="0">
                  <a:solidFill>
                    <a:srgbClr val="FF0000"/>
                  </a:solidFill>
                  <a:latin typeface="Arabic Typesetting" panose="03020402040406030203" pitchFamily="66" charset="-78"/>
                  <a:ea typeface="+mj-ea"/>
                </a:rPr>
                <a:t>ُّ</a:t>
              </a:r>
              <a:r>
                <a:rPr lang="ar-BH" sz="4000" b="1" dirty="0">
                  <a:solidFill>
                    <a:srgbClr val="FF0000"/>
                  </a:solidFill>
                  <a:latin typeface="Arabic Typesetting" panose="03020402040406030203" pitchFamily="66" charset="-78"/>
                  <a:ea typeface="+mj-ea"/>
                </a:rPr>
                <a:t>طوح</a:t>
              </a:r>
              <a:r>
                <a:rPr lang="ar-EG" sz="4000" b="1" dirty="0">
                  <a:solidFill>
                    <a:srgbClr val="FF0000"/>
                  </a:solidFill>
                  <a:latin typeface="Arabic Typesetting" panose="03020402040406030203" pitchFamily="66" charset="-78"/>
                  <a:ea typeface="+mj-ea"/>
                </a:rPr>
                <a:t>ِ</a:t>
              </a:r>
              <a:r>
                <a:rPr lang="ar-BH" sz="4000" b="1" dirty="0">
                  <a:solidFill>
                    <a:srgbClr val="FF0000"/>
                  </a:solidFill>
                  <a:latin typeface="Arabic Typesetting" panose="03020402040406030203" pitchFamily="66" charset="-78"/>
                  <a:ea typeface="+mj-ea"/>
                </a:rPr>
                <a:t> الخ</a:t>
              </a:r>
              <a:r>
                <a:rPr lang="ar-EG" sz="4000" b="1" dirty="0">
                  <a:solidFill>
                    <a:srgbClr val="FF0000"/>
                  </a:solidFill>
                  <a:latin typeface="Arabic Typesetting" panose="03020402040406030203" pitchFamily="66" charset="-78"/>
                  <a:ea typeface="+mj-ea"/>
                </a:rPr>
                <a:t>َ</a:t>
              </a:r>
              <a:r>
                <a:rPr lang="ar-BH" sz="4000" b="1" dirty="0">
                  <a:solidFill>
                    <a:srgbClr val="FF0000"/>
                  </a:solidFill>
                  <a:latin typeface="Arabic Typesetting" panose="03020402040406030203" pitchFamily="66" charset="-78"/>
                  <a:ea typeface="+mj-ea"/>
                </a:rPr>
                <a:t>ش</a:t>
              </a:r>
              <a:r>
                <a:rPr lang="ar-EG" sz="4000" b="1" dirty="0">
                  <a:solidFill>
                    <a:srgbClr val="FF0000"/>
                  </a:solidFill>
                  <a:latin typeface="Arabic Typesetting" panose="03020402040406030203" pitchFamily="66" charset="-78"/>
                  <a:ea typeface="+mj-ea"/>
                </a:rPr>
                <a:t>ِ</a:t>
              </a:r>
              <a:r>
                <a:rPr lang="ar-BH" sz="4000" b="1" dirty="0">
                  <a:solidFill>
                    <a:srgbClr val="FF0000"/>
                  </a:solidFill>
                  <a:latin typeface="Arabic Typesetting" panose="03020402040406030203" pitchFamily="66" charset="-78"/>
                  <a:ea typeface="+mj-ea"/>
                </a:rPr>
                <a:t>ن</a:t>
              </a:r>
              <a:r>
                <a:rPr lang="ar-EG" sz="4000" b="1" dirty="0">
                  <a:solidFill>
                    <a:srgbClr val="FF0000"/>
                  </a:solidFill>
                  <a:latin typeface="Arabic Typesetting" panose="03020402040406030203" pitchFamily="66" charset="-78"/>
                  <a:ea typeface="+mj-ea"/>
                </a:rPr>
                <a:t>َ</a:t>
              </a:r>
              <a:r>
                <a:rPr lang="ar-BH" sz="4000" b="1" dirty="0">
                  <a:solidFill>
                    <a:srgbClr val="FF0000"/>
                  </a:solidFill>
                  <a:latin typeface="Arabic Typesetting" panose="03020402040406030203" pitchFamily="66" charset="-78"/>
                  <a:ea typeface="+mj-ea"/>
                </a:rPr>
                <a:t>ة</a:t>
              </a:r>
              <a:r>
                <a:rPr lang="ar-EG" sz="4000" b="1" dirty="0">
                  <a:solidFill>
                    <a:srgbClr val="FF0000"/>
                  </a:solidFill>
                  <a:latin typeface="Arabic Typesetting" panose="03020402040406030203" pitchFamily="66" charset="-78"/>
                  <a:ea typeface="+mj-ea"/>
                </a:rPr>
                <a:t>ِ</a:t>
              </a:r>
              <a:r>
                <a:rPr lang="ar-BH" sz="4000" b="1" dirty="0">
                  <a:solidFill>
                    <a:srgbClr val="FF0000"/>
                  </a:solidFill>
                  <a:latin typeface="Arabic Typesetting" panose="03020402040406030203" pitchFamily="66" charset="-78"/>
                  <a:ea typeface="+mj-ea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172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652</TotalTime>
  <Words>616</Words>
  <Application>Microsoft Office PowerPoint</Application>
  <PresentationFormat>Widescreen</PresentationFormat>
  <Paragraphs>85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Arabic Typesetting</vt:lpstr>
      <vt:lpstr>Arial</vt:lpstr>
      <vt:lpstr>Calibri</vt:lpstr>
      <vt:lpstr>Calibri Light</vt:lpstr>
      <vt:lpstr>Sakkal Majalla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AYSHA ALTHABET</dc:creator>
  <cp:lastModifiedBy>Dana Saeed Abbas Mahdi</cp:lastModifiedBy>
  <cp:revision>118</cp:revision>
  <cp:lastPrinted>2021-01-17T11:49:49Z</cp:lastPrinted>
  <dcterms:created xsi:type="dcterms:W3CDTF">2020-03-04T10:47:58Z</dcterms:created>
  <dcterms:modified xsi:type="dcterms:W3CDTF">2021-03-17T06:34:50Z</dcterms:modified>
</cp:coreProperties>
</file>