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98" r:id="rId6"/>
    <p:sldId id="311" r:id="rId7"/>
    <p:sldId id="312" r:id="rId8"/>
    <p:sldId id="313" r:id="rId9"/>
    <p:sldId id="306" r:id="rId10"/>
    <p:sldId id="274" r:id="rId11"/>
    <p:sldId id="27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9D0"/>
    <a:srgbClr val="242021"/>
    <a:srgbClr val="FFFF00"/>
    <a:srgbClr val="CCFF99"/>
    <a:srgbClr val="DE0000"/>
    <a:srgbClr val="9999FF"/>
    <a:srgbClr val="C6E6A2"/>
    <a:srgbClr val="E5F4D4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12617"/>
            <a:ext cx="584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400" kern="1200" dirty="0" smtClean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تقدير ناتج الجمع</a:t>
            </a:r>
            <a:r>
              <a:rPr lang="ar-BH" sz="1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kern="1200" dirty="0" smtClean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الثاني الابتدائي</a:t>
            </a:r>
            <a:endParaRPr lang="en-US" sz="14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12617"/>
            <a:ext cx="584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400" kern="1200" dirty="0" smtClean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تقدير ناتج الجمع</a:t>
            </a:r>
            <a:r>
              <a:rPr lang="ar-BH" sz="1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kern="1200" dirty="0" smtClean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الثاني الابتدائي</a:t>
            </a:r>
            <a:endParaRPr lang="en-US" sz="14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12617"/>
            <a:ext cx="584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400" kern="1200" dirty="0" smtClean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تقدير ناتج الجمع</a:t>
            </a:r>
            <a:r>
              <a:rPr lang="ar-BH" sz="1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kern="1200" dirty="0" smtClean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الثاني الابتدائي</a:t>
            </a:r>
            <a:endParaRPr lang="en-US" sz="14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6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7" name="عنوان 1"/>
          <p:cNvSpPr>
            <a:spLocks noGrp="1"/>
          </p:cNvSpPr>
          <p:nvPr>
            <p:ph type="ctrTitle" idx="4294967295"/>
          </p:nvPr>
        </p:nvSpPr>
        <p:spPr>
          <a:xfrm>
            <a:off x="1038663" y="2688609"/>
            <a:ext cx="10239374" cy="237186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الابتدائي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(15-5): تقدير ناتج الجمع</a:t>
            </a:r>
            <a:b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136)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92" r="13059"/>
          <a:stretch/>
        </p:blipFill>
        <p:spPr>
          <a:xfrm>
            <a:off x="3323103" y="940034"/>
            <a:ext cx="5393389" cy="522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التمارين صفحة 51</a:t>
            </a:r>
            <a:endParaRPr lang="ar-BH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</a:blip>
          <a:srcRect l="13692" r="13059"/>
          <a:stretch/>
        </p:blipFill>
        <p:spPr>
          <a:xfrm>
            <a:off x="3323103" y="845113"/>
            <a:ext cx="5393389" cy="52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 smtClean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591672" y="2748173"/>
            <a:ext cx="11066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</a:t>
            </a:r>
          </a:p>
          <a:p>
            <a:pPr algn="ctr" rtl="1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يقدر ناتج الجمع لأعداد مكونة من ثلاثة أرقام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348343" y="309283"/>
            <a:ext cx="11432439" cy="5782236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45822" y="636820"/>
            <a:ext cx="10972799" cy="5178711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9711558" y="866844"/>
            <a:ext cx="1639794" cy="685835"/>
            <a:chOff x="7490012" y="1727585"/>
            <a:chExt cx="1639794" cy="685835"/>
          </a:xfrm>
        </p:grpSpPr>
        <p:sp>
          <p:nvSpPr>
            <p:cNvPr id="133" name="Rounded Rectangle 132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 smtClean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45823" y="1577688"/>
            <a:ext cx="10805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يبلغ عدد الطُّلَّاب في إحدى المدارس 429 طالبًا، في حين أنه يبلغ في مدرسة أُخرى 257 طالبًا . أقدر عدد الطُلَّاب في المدرستين.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ight Arrow 25"/>
          <p:cNvSpPr/>
          <p:nvPr/>
        </p:nvSpPr>
        <p:spPr>
          <a:xfrm rot="12540000">
            <a:off x="2628369" y="3186864"/>
            <a:ext cx="590484" cy="240476"/>
          </a:xfrm>
          <a:prstGeom prst="rightArrow">
            <a:avLst>
              <a:gd name="adj1" fmla="val 27819"/>
              <a:gd name="adj2" fmla="val 7494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BH"/>
          </a:p>
        </p:txBody>
      </p:sp>
      <p:sp>
        <p:nvSpPr>
          <p:cNvPr id="46" name="Pie 45"/>
          <p:cNvSpPr/>
          <p:nvPr/>
        </p:nvSpPr>
        <p:spPr>
          <a:xfrm rot="7260000" flipH="1" flipV="1">
            <a:off x="2244000" y="2493773"/>
            <a:ext cx="1872000" cy="1872000"/>
          </a:xfrm>
          <a:prstGeom prst="pie">
            <a:avLst>
              <a:gd name="adj1" fmla="val 14374507"/>
              <a:gd name="adj2" fmla="val 197487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50" name="Pie 49"/>
          <p:cNvSpPr/>
          <p:nvPr/>
        </p:nvSpPr>
        <p:spPr>
          <a:xfrm rot="12660000" flipH="1" flipV="1">
            <a:off x="2224949" y="2490799"/>
            <a:ext cx="1872000" cy="1872000"/>
          </a:xfrm>
          <a:prstGeom prst="pie">
            <a:avLst>
              <a:gd name="adj1" fmla="val 14374507"/>
              <a:gd name="adj2" fmla="val 197487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064309" y="2660741"/>
            <a:ext cx="325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0118" y="2621461"/>
            <a:ext cx="325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أقرب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مئة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32222" y="2747999"/>
            <a:ext cx="0" cy="284400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61803" y="3156381"/>
            <a:ext cx="1865126" cy="1323439"/>
            <a:chOff x="6661803" y="3384980"/>
            <a:chExt cx="1865126" cy="1323439"/>
          </a:xfrm>
        </p:grpSpPr>
        <p:sp>
          <p:nvSpPr>
            <p:cNvPr id="21" name="TextBox 20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7094066" y="4512929"/>
              <a:ext cx="13516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081833" y="316257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9 2 4</a:t>
            </a:r>
          </a:p>
          <a:p>
            <a:pPr algn="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+   7 5 2 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0416" y="426534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0 9 6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2894" y="315638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0 3 4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3215" y="376698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0 6 2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8394078" y="3841664"/>
            <a:ext cx="981953" cy="55186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8394078" y="3238193"/>
            <a:ext cx="981953" cy="55186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3715" y="4794606"/>
            <a:ext cx="5344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يبلغ عدد الطلَّاب تقريبًا 690 طالبًا.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ناتج الجمع المضبوط = 676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21862" y="426534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7 6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91378" y="3105146"/>
            <a:ext cx="1865126" cy="1323439"/>
            <a:chOff x="6661803" y="3384980"/>
            <a:chExt cx="1865126" cy="1323439"/>
          </a:xfrm>
        </p:grpSpPr>
        <p:sp>
          <p:nvSpPr>
            <p:cNvPr id="33" name="TextBox 32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7094066" y="4511543"/>
              <a:ext cx="13000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611408" y="3111337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9 2 4</a:t>
            </a:r>
          </a:p>
          <a:p>
            <a:pPr algn="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+   7 5 2 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9991" y="4214106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0 0 7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2469" y="3105146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2790" y="3715746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2923653" y="3790429"/>
            <a:ext cx="981953" cy="55186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2923653" y="3186958"/>
            <a:ext cx="981953" cy="55186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290" y="4743371"/>
            <a:ext cx="534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يبلغ عدد الطلَّاب تقريبًا 700 طالبًا.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11445" y="5274425"/>
            <a:ext cx="3335458" cy="42742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إذن كلا التقديرين 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عقولٌ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6" grpId="0"/>
      <p:bldP spid="19" grpId="0"/>
      <p:bldP spid="20" grpId="0"/>
      <p:bldP spid="23" grpId="0"/>
      <p:bldP spid="24" grpId="0"/>
      <p:bldP spid="28" grpId="0" animBg="1"/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35480" y="1724560"/>
            <a:ext cx="997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أقدر ناتج الجمع إلى أقرب عشرة، ثم إلى أقرب مئة، ثم أجد ناتج الجمع المضبوط،  وأحوط التَّقدير الأقرب: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989463" y="760797"/>
            <a:ext cx="1858670" cy="923330"/>
            <a:chOff x="9959572" y="1093022"/>
            <a:chExt cx="1858670" cy="923330"/>
          </a:xfrm>
        </p:grpSpPr>
        <p:grpSp>
          <p:nvGrpSpPr>
            <p:cNvPr id="29" name="Group 28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91560"/>
              </p:ext>
            </p:extLst>
          </p:nvPr>
        </p:nvGraphicFramePr>
        <p:xfrm>
          <a:off x="868679" y="2975186"/>
          <a:ext cx="10759440" cy="25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45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ناتج الجمع المضبوط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مئةٍ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عشرةٍ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السؤال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223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46320" y="378741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5 8 3</a:t>
            </a:r>
          </a:p>
          <a:p>
            <a:pPr algn="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+   7 1 5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70363" y="3787412"/>
            <a:ext cx="1865126" cy="1323439"/>
            <a:chOff x="6661803" y="3384980"/>
            <a:chExt cx="186512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094066" y="4511543"/>
              <a:ext cx="1332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518976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0 1 9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454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0 9 3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1775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0 2 5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20541" y="3787412"/>
            <a:ext cx="1865126" cy="1323439"/>
            <a:chOff x="6661803" y="3384980"/>
            <a:chExt cx="1865126" cy="1323439"/>
          </a:xfrm>
        </p:grpSpPr>
        <p:sp>
          <p:nvSpPr>
            <p:cNvPr id="26" name="TextBox 25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7094066" y="4511543"/>
              <a:ext cx="136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769154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1632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1953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0 0 5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6435" y="373629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5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8 3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7 1 5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6464" y="483906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2 0 9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804870" y="3787412"/>
            <a:ext cx="1854662" cy="1785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406400" y="2178990"/>
            <a:ext cx="1158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أبين لماذا يعد العدد 500 تقديرًا أفضل من العدد 400 لناتج جمع العددين 391 و 102 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985791" y="1354197"/>
            <a:ext cx="2002755" cy="738664"/>
            <a:chOff x="9790800" y="1157512"/>
            <a:chExt cx="2002755" cy="738664"/>
          </a:xfrm>
        </p:grpSpPr>
        <p:sp>
          <p:nvSpPr>
            <p:cNvPr id="47" name="Oval Callout 46"/>
            <p:cNvSpPr/>
            <p:nvPr/>
          </p:nvSpPr>
          <p:spPr>
            <a:xfrm>
              <a:off x="10200866" y="1157512"/>
              <a:ext cx="1592689" cy="612000"/>
            </a:xfrm>
            <a:prstGeom prst="wedgeEllipse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790800" y="1157512"/>
              <a:ext cx="17934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أتحدث</a:t>
              </a:r>
              <a:endPara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9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76191" y="2976558"/>
            <a:ext cx="4603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391 أقرب إلى 400</a:t>
            </a:r>
          </a:p>
          <a:p>
            <a:pPr algn="r" rtl="1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102أقرب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</a:p>
          <a:p>
            <a:pPr algn="r" rtl="1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ولذلك 400 + 100 = 500 </a:t>
            </a:r>
          </a:p>
          <a:p>
            <a:pPr algn="r" rtl="1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وهذا يعني أن 500 أفضل من 400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53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35480" y="1724560"/>
            <a:ext cx="997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أقدر ناتج الجمع إلى أقرب عشرة، ثم إلى أقرب مئة، ثم أجد ناتج الجمع المضبوط،  وأحوط التَّقدير الأقرب: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91560"/>
              </p:ext>
            </p:extLst>
          </p:nvPr>
        </p:nvGraphicFramePr>
        <p:xfrm>
          <a:off x="868679" y="2975186"/>
          <a:ext cx="10759440" cy="25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45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ناتج الجمع المضبوط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مئةٍ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عشرةٍ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السؤال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223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46320" y="378741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3 8 5</a:t>
            </a:r>
          </a:p>
          <a:p>
            <a:pPr algn="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+   6 7 3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70363" y="3787412"/>
            <a:ext cx="1865126" cy="1323439"/>
            <a:chOff x="6661803" y="3384980"/>
            <a:chExt cx="186512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094066" y="4511543"/>
              <a:ext cx="1332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518976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0 6 9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454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0 8 5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1775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0 8 3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20541" y="3787412"/>
            <a:ext cx="1865126" cy="1323439"/>
            <a:chOff x="6661803" y="3384980"/>
            <a:chExt cx="1865126" cy="1323439"/>
          </a:xfrm>
        </p:grpSpPr>
        <p:sp>
          <p:nvSpPr>
            <p:cNvPr id="26" name="TextBox 25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7094066" y="4511543"/>
              <a:ext cx="136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769154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0 0 0 1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1632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1953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6435" y="373629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3 8 5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6 7 3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6464" y="483906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9 5 9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63067" y="3760873"/>
            <a:ext cx="1854662" cy="1785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0018261" y="887433"/>
            <a:ext cx="1829872" cy="695173"/>
            <a:chOff x="9959572" y="1150061"/>
            <a:chExt cx="1829872" cy="695173"/>
          </a:xfrm>
        </p:grpSpPr>
        <p:grpSp>
          <p:nvGrpSpPr>
            <p:cNvPr id="41" name="Group 4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2" name="Isosceles Triangle 4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6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35480" y="1724560"/>
            <a:ext cx="997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أقدر ناتج الجمع إلى أقرب عشرة، ثم إلى أقرب مئة، ثم أجد ناتج الجمع المضبوط،  وأحوط التَّقدير الأقرب: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68679" y="2975186"/>
          <a:ext cx="10759440" cy="25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45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ناتج الجمع المضبوط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مئةٍ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عشرةٍ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السؤال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223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46320" y="378741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6 4 2</a:t>
            </a:r>
          </a:p>
          <a:p>
            <a:pPr algn="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+   2 1 2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70363" y="3787412"/>
            <a:ext cx="1865126" cy="1323439"/>
            <a:chOff x="6661803" y="3384980"/>
            <a:chExt cx="186512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094066" y="4511543"/>
              <a:ext cx="1332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518976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0 6 4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454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0 5 2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1775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0 1 2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20541" y="3787412"/>
            <a:ext cx="1865126" cy="1323439"/>
            <a:chOff x="6661803" y="3384980"/>
            <a:chExt cx="1865126" cy="1323439"/>
          </a:xfrm>
        </p:grpSpPr>
        <p:sp>
          <p:nvSpPr>
            <p:cNvPr id="26" name="TextBox 25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7094066" y="4511543"/>
              <a:ext cx="136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769154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1632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1953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0 0 2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6435" y="373629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6 4 2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2 1 2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6464" y="483906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8 5 4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30235" y="3779511"/>
            <a:ext cx="1854662" cy="1785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0018261" y="887433"/>
            <a:ext cx="1829872" cy="695173"/>
            <a:chOff x="9959572" y="1150061"/>
            <a:chExt cx="1829872" cy="695173"/>
          </a:xfrm>
        </p:grpSpPr>
        <p:grpSp>
          <p:nvGrpSpPr>
            <p:cNvPr id="41" name="Group 4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2" name="Isosceles Triangle 4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8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35480" y="1724560"/>
            <a:ext cx="997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أقدر ناتج الجمع إلى أقرب عشرة، ثم إلى أقرب مئة، ثم أجد ناتج الجمع المضبوط،  وأحوط التَّقدير الأقرب: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68679" y="2975186"/>
          <a:ext cx="10759440" cy="258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45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ناتج الجمع المضبوط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مئةٍ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إلي أقرب عشرةٍ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السؤال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223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46320" y="378741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5 2 6</a:t>
            </a:r>
          </a:p>
          <a:p>
            <a:pPr algn="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+   5 5 3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70363" y="3787412"/>
            <a:ext cx="1865126" cy="1323439"/>
            <a:chOff x="6661803" y="3384980"/>
            <a:chExt cx="186512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094066" y="4511543"/>
              <a:ext cx="1332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518976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0 9 9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454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0 3 6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1775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0 6 3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20541" y="3787412"/>
            <a:ext cx="1865126" cy="1323439"/>
            <a:chOff x="6661803" y="3384980"/>
            <a:chExt cx="1865126" cy="1323439"/>
          </a:xfrm>
        </p:grpSpPr>
        <p:sp>
          <p:nvSpPr>
            <p:cNvPr id="26" name="TextBox 25"/>
            <p:cNvSpPr txBox="1"/>
            <p:nvPr/>
          </p:nvSpPr>
          <p:spPr>
            <a:xfrm>
              <a:off x="6661803" y="3384980"/>
              <a:ext cx="1865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9 2 4</a:t>
              </a:r>
            </a:p>
            <a:p>
              <a:pPr algn="r" rtl="1"/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+</a:t>
              </a:r>
              <a:r>
                <a:rPr lang="ar-BH" sz="4000" b="1" dirty="0" smtClea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7 5 2</a:t>
              </a:r>
              <a:r>
                <a:rPr lang="ar-BH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7094066" y="4511543"/>
              <a:ext cx="136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769154" y="489637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0 0 0 1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1632" y="37874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1953" y="4398012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0 0 4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6435" y="3736292"/>
            <a:ext cx="186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5 2 6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5 5 3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6464" y="4839061"/>
            <a:ext cx="144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0 8 9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32214" y="3736292"/>
            <a:ext cx="1854662" cy="1785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0018261" y="887433"/>
            <a:ext cx="1829872" cy="695173"/>
            <a:chOff x="9959572" y="1150061"/>
            <a:chExt cx="1829872" cy="695173"/>
          </a:xfrm>
        </p:grpSpPr>
        <p:grpSp>
          <p:nvGrpSpPr>
            <p:cNvPr id="41" name="Group 4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2" name="Isosceles Triangle 4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7195" y="1805988"/>
            <a:ext cx="11702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قدَّرت المعلمة عدد البالونات اللَّازمة لاحتفال المدرسة ، فطلبت 400 بالون. فإذا حضر الاحتفال 350 طالبةً، وتمَّ توزيع بالونٍ واجدً لكلَّ طالبةٍ. فهل تكفي البالونات لجميع الطالبات؟ كيف أعرف ذلك؟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018261" y="887433"/>
            <a:ext cx="1829872" cy="695173"/>
            <a:chOff x="9959572" y="1150061"/>
            <a:chExt cx="1829872" cy="695173"/>
          </a:xfrm>
        </p:grpSpPr>
        <p:grpSp>
          <p:nvGrpSpPr>
            <p:cNvPr id="28" name="Group 27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9" name="Isosceles Triangle 28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15458" y="3466732"/>
            <a:ext cx="1070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نعم ، تقدير المعلمة للبالونات أكبر من عدد الطالبات اللواتي حضرن الاحتفال.</a:t>
            </a:r>
          </a:p>
        </p:txBody>
      </p:sp>
    </p:spTree>
    <p:extLst>
      <p:ext uri="{BB962C8B-B14F-4D97-AF65-F5344CB8AC3E}">
        <p14:creationId xmlns:p14="http://schemas.microsoft.com/office/powerpoint/2010/main" val="30812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1076</TotalTime>
  <Words>621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Sakkal Majalla</vt:lpstr>
      <vt:lpstr>Wingdings 2</vt:lpstr>
      <vt:lpstr>Office Theme</vt:lpstr>
      <vt:lpstr>رياضيات الصف الثاني الابتدائي  (15-5): تقدير ناتج الجمع (الصفحة 136)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user</cp:lastModifiedBy>
  <cp:revision>106</cp:revision>
  <cp:lastPrinted>2021-01-17T11:49:49Z</cp:lastPrinted>
  <dcterms:created xsi:type="dcterms:W3CDTF">2020-03-04T10:47:58Z</dcterms:created>
  <dcterms:modified xsi:type="dcterms:W3CDTF">2022-02-13T05:36:44Z</dcterms:modified>
</cp:coreProperties>
</file>