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401" r:id="rId4"/>
    <p:sldId id="406" r:id="rId5"/>
    <p:sldId id="403" r:id="rId6"/>
    <p:sldId id="402" r:id="rId7"/>
    <p:sldId id="408" r:id="rId8"/>
    <p:sldId id="405" r:id="rId9"/>
    <p:sldId id="404" r:id="rId10"/>
    <p:sldId id="407" r:id="rId11"/>
    <p:sldId id="326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01/08/1442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363803" y="2414651"/>
            <a:ext cx="11468970" cy="2329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5400" dirty="0">
                <a:solidFill>
                  <a:srgbClr val="FF0000"/>
                </a:solidFill>
                <a:latin typeface="+mn-lt"/>
                <a:ea typeface="+mn-ea"/>
                <a:cs typeface="Sultan bold" pitchFamily="2" charset="-78"/>
              </a:rPr>
              <a:t>رياضيات الصف الثاني الابتدائي - الجزء الثاني</a:t>
            </a:r>
          </a:p>
          <a:p>
            <a:pPr rtl="1"/>
            <a:b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(14-5): الجرام والكيلوجرام</a:t>
            </a:r>
            <a:endParaRPr lang="en-US" sz="4000" dirty="0">
              <a:solidFill>
                <a:srgbClr val="0000FF"/>
              </a:solidFill>
              <a:latin typeface="+mn-lt"/>
              <a:ea typeface="+mn-ea"/>
              <a:cs typeface="Sultan bold" pitchFamily="2" charset="-78"/>
            </a:endParaRPr>
          </a:p>
          <a:p>
            <a:pPr rtl="1"/>
            <a:endParaRPr lang="en-US" sz="1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8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(صفحة 120)</a:t>
            </a:r>
            <a:endParaRPr lang="en-US" sz="2800" dirty="0">
              <a:solidFill>
                <a:srgbClr val="0000FF"/>
              </a:solidFill>
              <a:latin typeface="+mn-lt"/>
              <a:ea typeface="+mn-ea"/>
              <a:cs typeface="Sultan bold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الجرام و الكيلوجرام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-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6E4C6-0499-4F84-A0CB-3EFF3DDF4C4A}"/>
              </a:ext>
            </a:extLst>
          </p:cNvPr>
          <p:cNvGrpSpPr/>
          <p:nvPr/>
        </p:nvGrpSpPr>
        <p:grpSpPr>
          <a:xfrm>
            <a:off x="194092" y="17499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076150" y="3716357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جرام</a:t>
            </a:r>
            <a:r>
              <a: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270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26399" y="3813320"/>
            <a:ext cx="1897645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18 كيلوجرام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76150" y="4460328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جرام</a:t>
            </a:r>
            <a:r>
              <a: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180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26399" y="4485103"/>
            <a:ext cx="1897645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كيلوجرام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5975BD-7289-4F2C-BA37-F779358CE450}"/>
              </a:ext>
            </a:extLst>
          </p:cNvPr>
          <p:cNvSpPr/>
          <p:nvPr/>
        </p:nvSpPr>
        <p:spPr>
          <a:xfrm>
            <a:off x="9076150" y="3662535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104">
            <a:extLst>
              <a:ext uri="{FF2B5EF4-FFF2-40B4-BE49-F238E27FC236}">
                <a16:creationId xmlns:a16="http://schemas.microsoft.com/office/drawing/2014/main" id="{B4DD27BC-B2A1-46AD-8B06-DC81E4665C1C}"/>
              </a:ext>
            </a:extLst>
          </p:cNvPr>
          <p:cNvGrpSpPr/>
          <p:nvPr/>
        </p:nvGrpSpPr>
        <p:grpSpPr>
          <a:xfrm>
            <a:off x="3774591" y="5305098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ممتاز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9" name="Group 107">
            <a:extLst>
              <a:ext uri="{FF2B5EF4-FFF2-40B4-BE49-F238E27FC236}">
                <a16:creationId xmlns:a16="http://schemas.microsoft.com/office/drawing/2014/main" id="{10074133-FC99-4C8C-B173-9ADF36D2F789}"/>
              </a:ext>
            </a:extLst>
          </p:cNvPr>
          <p:cNvGrpSpPr/>
          <p:nvPr/>
        </p:nvGrpSpPr>
        <p:grpSpPr>
          <a:xfrm>
            <a:off x="3752357" y="5354204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655975BD-7289-4F2C-BA37-F779358CE450}"/>
              </a:ext>
            </a:extLst>
          </p:cNvPr>
          <p:cNvSpPr/>
          <p:nvPr/>
        </p:nvSpPr>
        <p:spPr>
          <a:xfrm>
            <a:off x="1869989" y="4418813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6" name="Group 104">
            <a:extLst>
              <a:ext uri="{FF2B5EF4-FFF2-40B4-BE49-F238E27FC236}">
                <a16:creationId xmlns:a16="http://schemas.microsoft.com/office/drawing/2014/main" id="{B4DD27BC-B2A1-46AD-8B06-DC81E4665C1C}"/>
              </a:ext>
            </a:extLst>
          </p:cNvPr>
          <p:cNvGrpSpPr/>
          <p:nvPr/>
        </p:nvGrpSpPr>
        <p:grpSpPr>
          <a:xfrm>
            <a:off x="3763474" y="5350519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بارك الله فيك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9" name="Group 107">
            <a:extLst>
              <a:ext uri="{FF2B5EF4-FFF2-40B4-BE49-F238E27FC236}">
                <a16:creationId xmlns:a16="http://schemas.microsoft.com/office/drawing/2014/main" id="{10074133-FC99-4C8C-B173-9ADF36D2F789}"/>
              </a:ext>
            </a:extLst>
          </p:cNvPr>
          <p:cNvGrpSpPr/>
          <p:nvPr/>
        </p:nvGrpSpPr>
        <p:grpSpPr>
          <a:xfrm>
            <a:off x="3774591" y="5336341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6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719F604-A514-4C4F-8DC0-5A13E7D36CCA}"/>
              </a:ext>
            </a:extLst>
          </p:cNvPr>
          <p:cNvSpPr txBox="1"/>
          <p:nvPr/>
        </p:nvSpPr>
        <p:spPr>
          <a:xfrm>
            <a:off x="0" y="759939"/>
            <a:ext cx="3763474" cy="995422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 ( 5-9)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122، ثم تأكد من الإجابة.</a:t>
            </a:r>
          </a:p>
        </p:txBody>
      </p:sp>
      <p:sp>
        <p:nvSpPr>
          <p:cNvPr id="41" name="Title 19">
            <a:extLst>
              <a:ext uri="{FF2B5EF4-FFF2-40B4-BE49-F238E27FC236}">
                <a16:creationId xmlns:a16="http://schemas.microsoft.com/office/drawing/2014/main" id="{C077487B-FEA0-4515-BC43-76E21870B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3520" y="753798"/>
            <a:ext cx="6664181" cy="604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أختر الإجابة الصحيحة: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69B19C-DBE2-4D69-8E2E-9D84EF495FC6}"/>
              </a:ext>
            </a:extLst>
          </p:cNvPr>
          <p:cNvSpPr txBox="1"/>
          <p:nvPr/>
        </p:nvSpPr>
        <p:spPr>
          <a:xfrm>
            <a:off x="621813" y="2309147"/>
            <a:ext cx="4201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اشترى علي  6 كيلوجرام من البرتقال، ثم وزعها على 3 سلال .فكم كيلوجرامًا وضع في كل سلة؟ 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07C02-6762-4CFD-83CE-9E7879B5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89" y="1445963"/>
            <a:ext cx="4256012" cy="19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1" grpId="0" animBg="1"/>
      <p:bldP spid="55" grpId="0" animBg="1"/>
      <p:bldP spid="65" grpId="0" animBg="1"/>
      <p:bldP spid="93" grpId="0" animBg="1"/>
      <p:bldP spid="9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42FBCA-4757-48C1-BD31-35EA9BD42157}"/>
              </a:ext>
            </a:extLst>
          </p:cNvPr>
          <p:cNvSpPr txBox="1"/>
          <p:nvPr/>
        </p:nvSpPr>
        <p:spPr>
          <a:xfrm>
            <a:off x="2264224" y="2158939"/>
            <a:ext cx="7744000" cy="25534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لكتاب التمارين صفحة 45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C6EB3A63-01AC-4AA6-A9C0-2CF62C1020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7794724"/>
                  </p:ext>
                </p:extLst>
              </p:nvPr>
            </p:nvGraphicFramePr>
            <p:xfrm>
              <a:off x="11455400" y="5632450"/>
              <a:ext cx="3048000" cy="1714500"/>
            </p:xfrm>
            <a:graphic>
              <a:graphicData uri="http://schemas.microsoft.com/office/powerpoint/2016/slidezoom">
                <pslz:sldZm>
                  <pslz:sldZmObj sldId="325" cId="4014539188">
                    <pslz:zmPr id="{57B6F878-814D-4B14-B913-D61C19540F3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6EB3A63-01AC-4AA6-A9C0-2CF62C1020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55400" y="56324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2BF44E-61EC-443F-B2D5-555E48C82448}"/>
              </a:ext>
            </a:extLst>
          </p:cNvPr>
          <p:cNvGrpSpPr/>
          <p:nvPr/>
        </p:nvGrpSpPr>
        <p:grpSpPr>
          <a:xfrm>
            <a:off x="3558000" y="901748"/>
            <a:ext cx="5076000" cy="5040000"/>
            <a:chOff x="3601313" y="949538"/>
            <a:chExt cx="5076000" cy="5040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AF87E8-CEE2-4F33-A94A-A0BC3CF5550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E681ED0-C644-40E5-A31D-388754F159BC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id="{4AAF88E1-88A5-498F-AE25-A4D8C3998195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F72F44-0F9D-457E-8BC8-13346BF9AC9B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                  </a:t>
              </a:r>
              <a:r>
                <a:rPr lang="ar-BH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047504"/>
            <a:ext cx="9144000" cy="217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في هذا الدّرْس</a:t>
            </a:r>
          </a:p>
          <a:p>
            <a:pPr rtl="1"/>
            <a:endParaRPr lang="ar-BH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b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الكتلة و قياسها بالجرامات و الكيلوجرامات.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</a:t>
              </a:r>
              <a:r>
                <a:rPr lang="ar-SA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الجرام و الكيلوجرام </a:t>
              </a:r>
              <a:r>
                <a:rPr lang="ar-SA" altLang="ar-JO" sz="18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C6A60580-E666-4EF2-B86E-E29564BD01A8}"/>
              </a:ext>
            </a:extLst>
          </p:cNvPr>
          <p:cNvGrpSpPr/>
          <p:nvPr/>
        </p:nvGrpSpPr>
        <p:grpSpPr>
          <a:xfrm>
            <a:off x="9468969" y="222768"/>
            <a:ext cx="2231685" cy="700133"/>
            <a:chOff x="5013056" y="4895503"/>
            <a:chExt cx="2712121" cy="70013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E5653C9-F2FF-4333-9F9B-624AF63973CE}"/>
                </a:ext>
              </a:extLst>
            </p:cNvPr>
            <p:cNvSpPr/>
            <p:nvPr/>
          </p:nvSpPr>
          <p:spPr>
            <a:xfrm>
              <a:off x="5013056" y="4955691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DBF6D1-26B4-4B2C-BC4D-DE45A65AB13E}"/>
                </a:ext>
              </a:extLst>
            </p:cNvPr>
            <p:cNvSpPr txBox="1"/>
            <p:nvPr/>
          </p:nvSpPr>
          <p:spPr>
            <a:xfrm>
              <a:off x="5753113" y="4949305"/>
              <a:ext cx="126860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AF77875E-EEFE-4D8F-9952-CD21CE5B4EA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5" name="Picture 24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077929" y="157461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6429" y="1277248"/>
            <a:ext cx="1736700" cy="511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1768115" y="3178706"/>
            <a:ext cx="3666770" cy="1043556"/>
          </a:xfrm>
          <a:prstGeom prst="wedgeRoundRectCallout">
            <a:avLst>
              <a:gd name="adj1" fmla="val -55492"/>
              <a:gd name="adj2" fmla="val -748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 و الكيلوجرام.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ونستخدم الميزان لقياس الكتلة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4368800" y="1460502"/>
            <a:ext cx="5455250" cy="1561804"/>
          </a:xfrm>
          <a:prstGeom prst="wedgeRoundRectCallout">
            <a:avLst>
              <a:gd name="adj1" fmla="val 63349"/>
              <a:gd name="adj2" fmla="val 762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وحدتي القياس لتقدير الكتلة؟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21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3" name="Picture 2" descr="A group of colored pencils&#10;&#10;Description automatically generated with low confidence">
            <a:extLst>
              <a:ext uri="{FF2B5EF4-FFF2-40B4-BE49-F238E27FC236}">
                <a16:creationId xmlns:a16="http://schemas.microsoft.com/office/drawing/2014/main" id="{A1823BDF-CD7C-4BFB-BB34-85B4467FE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2" y="4470906"/>
            <a:ext cx="2459323" cy="13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C6A60580-E666-4EF2-B86E-E29564BD01A8}"/>
              </a:ext>
            </a:extLst>
          </p:cNvPr>
          <p:cNvGrpSpPr/>
          <p:nvPr/>
        </p:nvGrpSpPr>
        <p:grpSpPr>
          <a:xfrm>
            <a:off x="9468969" y="222768"/>
            <a:ext cx="2231685" cy="700133"/>
            <a:chOff x="5013056" y="4895503"/>
            <a:chExt cx="2712121" cy="70013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E5653C9-F2FF-4333-9F9B-624AF63973CE}"/>
                </a:ext>
              </a:extLst>
            </p:cNvPr>
            <p:cNvSpPr/>
            <p:nvPr/>
          </p:nvSpPr>
          <p:spPr>
            <a:xfrm>
              <a:off x="5013056" y="4955691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DBF6D1-26B4-4B2C-BC4D-DE45A65AB13E}"/>
                </a:ext>
              </a:extLst>
            </p:cNvPr>
            <p:cNvSpPr txBox="1"/>
            <p:nvPr/>
          </p:nvSpPr>
          <p:spPr>
            <a:xfrm>
              <a:off x="5753113" y="4949305"/>
              <a:ext cx="126860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AF77875E-EEFE-4D8F-9952-CD21CE5B4EA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5" name="Picture 24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47507" y="1293780"/>
            <a:ext cx="1736700" cy="5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55837" y="822956"/>
            <a:ext cx="1736700" cy="580910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2076438" y="1365507"/>
            <a:ext cx="3196997" cy="1926462"/>
          </a:xfrm>
          <a:prstGeom prst="wedgeRoundRectCallout">
            <a:avLst>
              <a:gd name="adj1" fmla="val -71124"/>
              <a:gd name="adj2" fmla="val 258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 حبة الفول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جرام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واحد تقريبًا.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5836596" y="1496168"/>
            <a:ext cx="3289473" cy="1795801"/>
          </a:xfrm>
          <a:prstGeom prst="wedgeRoundRectCallout">
            <a:avLst>
              <a:gd name="adj1" fmla="val 90476"/>
              <a:gd name="adj2" fmla="val 784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 علبة الفول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كيلوجرام</a:t>
            </a: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واحد تقريبًا.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21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BF044FE-3CC7-499E-B08C-3FF14C9A1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16" y="3413916"/>
            <a:ext cx="691571" cy="401558"/>
          </a:xfrm>
          <a:prstGeom prst="rect">
            <a:avLst/>
          </a:prstGeom>
        </p:spPr>
      </p:pic>
      <p:pic>
        <p:nvPicPr>
          <p:cNvPr id="7" name="Picture 6" descr="A bowl of peanuts&#10;&#10;Description automatically generated with low confidence">
            <a:extLst>
              <a:ext uri="{FF2B5EF4-FFF2-40B4-BE49-F238E27FC236}">
                <a16:creationId xmlns:a16="http://schemas.microsoft.com/office/drawing/2014/main" id="{74E5E7FC-7D68-41CF-959B-962413ED5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04" y="3595658"/>
            <a:ext cx="181000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B3DCF-FB8C-49C4-AFD3-CA41BB539EB4}"/>
              </a:ext>
            </a:extLst>
          </p:cNvPr>
          <p:cNvGrpSpPr/>
          <p:nvPr/>
        </p:nvGrpSpPr>
        <p:grpSpPr>
          <a:xfrm>
            <a:off x="9766570" y="268439"/>
            <a:ext cx="2152648" cy="646331"/>
            <a:chOff x="5013056" y="4912272"/>
            <a:chExt cx="2616069" cy="646331"/>
          </a:xfrm>
        </p:grpSpPr>
        <p:sp>
          <p:nvSpPr>
            <p:cNvPr id="18" name="Rectangle: Rounded Corners 54">
              <a:extLst>
                <a:ext uri="{FF2B5EF4-FFF2-40B4-BE49-F238E27FC236}">
                  <a16:creationId xmlns:a16="http://schemas.microsoft.com/office/drawing/2014/main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1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21" name="Picture 20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146226" y="2833792"/>
            <a:ext cx="1539835" cy="415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2303" y="834508"/>
            <a:ext cx="1708795" cy="47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ular Callout 9"/>
          <p:cNvSpPr/>
          <p:nvPr/>
        </p:nvSpPr>
        <p:spPr>
          <a:xfrm>
            <a:off x="2902066" y="2966109"/>
            <a:ext cx="3193934" cy="1380098"/>
          </a:xfrm>
          <a:prstGeom prst="wedgeRoundRectCallout">
            <a:avLst>
              <a:gd name="adj1" fmla="val -103098"/>
              <a:gd name="adj2" fmla="val -880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المناسبة لقياس كتلة أصيص الزرع هي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الكيلوجرام.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92F0B7-2789-47BA-83C5-AB79FDCC17A2}"/>
              </a:ext>
            </a:extLst>
          </p:cNvPr>
          <p:cNvSpPr/>
          <p:nvPr/>
        </p:nvSpPr>
        <p:spPr>
          <a:xfrm>
            <a:off x="4267200" y="1216497"/>
            <a:ext cx="6828717" cy="1617295"/>
          </a:xfrm>
          <a:prstGeom prst="wedgeEllipseCallout">
            <a:avLst>
              <a:gd name="adj1" fmla="val 22848"/>
              <a:gd name="adj2" fmla="val 12610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17D5CD-0C3F-409C-AC17-3DB17B8D5B5A}"/>
              </a:ext>
            </a:extLst>
          </p:cNvPr>
          <p:cNvSpPr txBox="1"/>
          <p:nvPr/>
        </p:nvSpPr>
        <p:spPr>
          <a:xfrm>
            <a:off x="4499033" y="159292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قدر كتلة أصيص الزرع، وكتلة ورقة الشجر بإختيار الوحدة المناسبة لقياسهما: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FE67F9AC-6079-407E-B57B-DD67DCDF592C}"/>
              </a:ext>
            </a:extLst>
          </p:cNvPr>
          <p:cNvSpPr/>
          <p:nvPr/>
        </p:nvSpPr>
        <p:spPr>
          <a:xfrm>
            <a:off x="2568819" y="4383417"/>
            <a:ext cx="3193934" cy="1380098"/>
          </a:xfrm>
          <a:prstGeom prst="wedgeRoundRectCallout">
            <a:avLst>
              <a:gd name="adj1" fmla="val -95543"/>
              <a:gd name="adj2" fmla="val -19115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المناسبة لقياس كتلة ورقة الشجر هي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الجرام.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A small potted plant&#10;&#10;Description automatically generated with medium confidence">
            <a:extLst>
              <a:ext uri="{FF2B5EF4-FFF2-40B4-BE49-F238E27FC236}">
                <a16:creationId xmlns:a16="http://schemas.microsoft.com/office/drawing/2014/main" id="{479AC522-74D6-4B7C-9B5B-C3B6616B4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93" y="4383417"/>
            <a:ext cx="1539834" cy="1631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F228A-4B85-44A3-8704-250A66FF0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52" y="2113747"/>
            <a:ext cx="704765" cy="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1878952" y="2253065"/>
            <a:ext cx="3644564" cy="1254307"/>
          </a:xfrm>
          <a:prstGeom prst="wedgeRoundRectCallout">
            <a:avLst>
              <a:gd name="adj1" fmla="val -61851"/>
              <a:gd name="adj2" fmla="val 1152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4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3B3DCF-FB8C-49C4-AFD3-CA41BB539EB4}"/>
              </a:ext>
            </a:extLst>
          </p:cNvPr>
          <p:cNvGrpSpPr/>
          <p:nvPr/>
        </p:nvGrpSpPr>
        <p:grpSpPr>
          <a:xfrm>
            <a:off x="9879355" y="485968"/>
            <a:ext cx="2152648" cy="646331"/>
            <a:chOff x="5013056" y="4912272"/>
            <a:chExt cx="2616069" cy="64633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203416" y="3149396"/>
            <a:ext cx="1539835" cy="365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ular Callout 10"/>
          <p:cNvSpPr/>
          <p:nvPr/>
        </p:nvSpPr>
        <p:spPr>
          <a:xfrm>
            <a:off x="6095999" y="1909098"/>
            <a:ext cx="4049949" cy="1392409"/>
          </a:xfrm>
          <a:prstGeom prst="wedgeRoundRectCallout">
            <a:avLst>
              <a:gd name="adj1" fmla="val 95000"/>
              <a:gd name="adj2" fmla="val 1039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4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5576" y="1975152"/>
            <a:ext cx="377267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الكتلة لقلم الرصاص هي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</a:t>
            </a:r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3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3668" y="482624"/>
            <a:ext cx="95675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أبحث عن الأشياء الموضحة صورها بمنزلك، وقدر سعة كل منهما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  <p:pic>
        <p:nvPicPr>
          <p:cNvPr id="30" name="Picture 29" descr="C:\Users\SAKEEN~1\AppData\Local\Temp\Rar$DIa20840.10391\hello.png">
            <a:extLst>
              <a:ext uri="{FF2B5EF4-FFF2-40B4-BE49-F238E27FC236}">
                <a16:creationId xmlns:a16="http://schemas.microsoft.com/office/drawing/2014/main" id="{CFD2D5B0-E58B-4029-8CD8-44BE5846DC1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525792" y="2605302"/>
            <a:ext cx="1539835" cy="4418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943481" y="2253065"/>
            <a:ext cx="377267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الكتلة للشاحنة هي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الكيلوجرام</a:t>
            </a:r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28907-85C9-4ED3-9419-6BB0BD11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68" y="4173426"/>
            <a:ext cx="1409897" cy="219106"/>
          </a:xfrm>
          <a:prstGeom prst="rect">
            <a:avLst/>
          </a:prstGeom>
        </p:spPr>
      </p:pic>
      <p:pic>
        <p:nvPicPr>
          <p:cNvPr id="14" name="Picture 13" descr="A picture containing blue, tool&#10;&#10;Description automatically generated">
            <a:extLst>
              <a:ext uri="{FF2B5EF4-FFF2-40B4-BE49-F238E27FC236}">
                <a16:creationId xmlns:a16="http://schemas.microsoft.com/office/drawing/2014/main" id="{1B7C9C48-11C3-4C17-8758-1AA0D594C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7" y="4567017"/>
            <a:ext cx="2645082" cy="15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1" grpId="0" animBg="1"/>
      <p:bldP spid="11" grpId="1" animBg="1"/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1253800" y="103379"/>
            <a:ext cx="4518654" cy="2554544"/>
          </a:xfrm>
          <a:prstGeom prst="wedgeRoundRectCallout">
            <a:avLst>
              <a:gd name="adj1" fmla="val -50047"/>
              <a:gd name="adj2" fmla="val 1053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3B3DCF-FB8C-49C4-AFD3-CA41BB539EB4}"/>
              </a:ext>
            </a:extLst>
          </p:cNvPr>
          <p:cNvGrpSpPr/>
          <p:nvPr/>
        </p:nvGrpSpPr>
        <p:grpSpPr>
          <a:xfrm>
            <a:off x="8107009" y="498117"/>
            <a:ext cx="3899591" cy="646331"/>
            <a:chOff x="2859162" y="4924421"/>
            <a:chExt cx="4739094" cy="64633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D05DF05-FF32-4A7A-AE10-326E0D19A5AF}"/>
                </a:ext>
              </a:extLst>
            </p:cNvPr>
            <p:cNvSpPr/>
            <p:nvPr/>
          </p:nvSpPr>
          <p:spPr>
            <a:xfrm>
              <a:off x="2859162" y="4928430"/>
              <a:ext cx="4739094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54F4D8-704A-4EC9-A6E2-C38B60623A03}"/>
                </a:ext>
              </a:extLst>
            </p:cNvPr>
            <p:cNvSpPr txBox="1"/>
            <p:nvPr/>
          </p:nvSpPr>
          <p:spPr>
            <a:xfrm>
              <a:off x="3836497" y="4924421"/>
              <a:ext cx="339397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 من واقع الحياة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75729" y="2865531"/>
            <a:ext cx="1539835" cy="365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ular Callout 10"/>
          <p:cNvSpPr/>
          <p:nvPr/>
        </p:nvSpPr>
        <p:spPr>
          <a:xfrm>
            <a:off x="5772454" y="1138728"/>
            <a:ext cx="5301766" cy="2005653"/>
          </a:xfrm>
          <a:prstGeom prst="wedgeRoundRectCallout">
            <a:avLst>
              <a:gd name="adj1" fmla="val 36052"/>
              <a:gd name="adj2" fmla="val 861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4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094" y="1264619"/>
            <a:ext cx="51654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 من سوق المزارعين بمنطقة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عالي بمملكة البحرين العديد من الفواكه و الخضروات الطازجة.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3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30" name="Picture 29" descr="C:\Users\SAKEEN~1\AppData\Local\Temp\Rar$DIa20840.10391\hello.png">
            <a:extLst>
              <a:ext uri="{FF2B5EF4-FFF2-40B4-BE49-F238E27FC236}">
                <a16:creationId xmlns:a16="http://schemas.microsoft.com/office/drawing/2014/main" id="{CFD2D5B0-E58B-4029-8CD8-44BE5846DC1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72033" y="2439570"/>
            <a:ext cx="1539835" cy="4418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618686" y="133431"/>
            <a:ext cx="377267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كتلة تفاحة واحدة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</a:t>
            </a:r>
            <a:r>
              <a:rPr lang="ar-BH" sz="40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أما كتلة صندوق التفاح يكون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بالكيلوجرام.</a:t>
            </a:r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6" name="Picture 5" descr="A picture containing fruit, apple, indoor, sliced&#10;&#10;Description automatically generated">
            <a:extLst>
              <a:ext uri="{FF2B5EF4-FFF2-40B4-BE49-F238E27FC236}">
                <a16:creationId xmlns:a16="http://schemas.microsoft.com/office/drawing/2014/main" id="{6CDE175B-8C01-4A49-85BC-3101A16C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09" y="4350930"/>
            <a:ext cx="2200582" cy="140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6B3D2-BA84-487D-9A52-8778508E7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42" y="3203611"/>
            <a:ext cx="2891195" cy="1972062"/>
          </a:xfrm>
          <a:prstGeom prst="rect">
            <a:avLst/>
          </a:prstGeom>
        </p:spPr>
      </p:pic>
      <p:sp>
        <p:nvSpPr>
          <p:cNvPr id="22" name="Rounded Rectangular Callout 27">
            <a:extLst>
              <a:ext uri="{FF2B5EF4-FFF2-40B4-BE49-F238E27FC236}">
                <a16:creationId xmlns:a16="http://schemas.microsoft.com/office/drawing/2014/main" id="{9D67F1B2-6D71-4C14-8EED-DF9EA0BA9012}"/>
              </a:ext>
            </a:extLst>
          </p:cNvPr>
          <p:cNvSpPr/>
          <p:nvPr/>
        </p:nvSpPr>
        <p:spPr>
          <a:xfrm>
            <a:off x="2025747" y="3558757"/>
            <a:ext cx="3239795" cy="2554544"/>
          </a:xfrm>
          <a:prstGeom prst="wedgeRoundRectCallout">
            <a:avLst>
              <a:gd name="adj1" fmla="val -63257"/>
              <a:gd name="adj2" fmla="val -283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الفول السوداني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بالجرام</a:t>
            </a:r>
            <a:r>
              <a:rPr lang="ar-BH" sz="32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أما كتلة البطيخة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بالكيلوجرام</a:t>
            </a:r>
            <a:r>
              <a:rPr lang="ar-BH" sz="32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38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1" grpId="0" animBg="1"/>
      <p:bldP spid="11" grpId="1" animBg="1"/>
      <p:bldP spid="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3B3DCF-FB8C-49C4-AFD3-CA41BB539EB4}"/>
              </a:ext>
            </a:extLst>
          </p:cNvPr>
          <p:cNvGrpSpPr/>
          <p:nvPr/>
        </p:nvGrpSpPr>
        <p:grpSpPr>
          <a:xfrm>
            <a:off x="9476644" y="344133"/>
            <a:ext cx="2152648" cy="646331"/>
            <a:chOff x="5013056" y="4912272"/>
            <a:chExt cx="2616069" cy="646331"/>
          </a:xfrm>
        </p:grpSpPr>
        <p:sp>
          <p:nvSpPr>
            <p:cNvPr id="10" name="Rectangle: Rounded Corners 54">
              <a:extLst>
                <a:ext uri="{FF2B5EF4-FFF2-40B4-BE49-F238E27FC236}">
                  <a16:creationId xmlns:a16="http://schemas.microsoft.com/office/drawing/2014/main" id="{4D05DF05-FF32-4A7A-AE10-326E0D19A5AF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4F4D8-704A-4EC9-A6E2-C38B60623A03}"/>
                </a:ext>
              </a:extLst>
            </p:cNvPr>
            <p:cNvSpPr txBox="1"/>
            <p:nvPr/>
          </p:nvSpPr>
          <p:spPr>
            <a:xfrm>
              <a:off x="5629639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2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AE8B7B35-BB80-436C-B076-940DC2CD7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058" y="936567"/>
            <a:ext cx="9283700" cy="604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أبحث عن الأشياء الموضحة صورها بمنزلك، وقدر قياس كتلة كل منهما: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5745" y="4849948"/>
            <a:ext cx="433354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كتلة الريشة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</a:t>
            </a:r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33728" y="4849948"/>
            <a:ext cx="433354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قياس كتلة الممحاة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A178F0-E4B6-4566-9C16-F629079C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11500"/>
            <a:ext cx="2331635" cy="1181508"/>
          </a:xfrm>
          <a:prstGeom prst="rect">
            <a:avLst/>
          </a:prstGeom>
        </p:spPr>
      </p:pic>
      <p:pic>
        <p:nvPicPr>
          <p:cNvPr id="14" name="Picture 13" descr="A pink pillow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D4242DB-F0C8-4D91-8B93-C6A32513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37" y="3164636"/>
            <a:ext cx="1650327" cy="11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6E4C6-0499-4F84-A0CB-3EFF3DDF4C4A}"/>
              </a:ext>
            </a:extLst>
          </p:cNvPr>
          <p:cNvGrpSpPr/>
          <p:nvPr/>
        </p:nvGrpSpPr>
        <p:grpSpPr>
          <a:xfrm>
            <a:off x="194092" y="17499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335468" y="4107645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36022" y="4180511"/>
            <a:ext cx="1605787" cy="55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الجرام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335469" y="4821573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الكيلوجرام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36022" y="4786190"/>
            <a:ext cx="1605787" cy="55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الكيلوجرام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5975BD-7289-4F2C-BA37-F779358CE450}"/>
              </a:ext>
            </a:extLst>
          </p:cNvPr>
          <p:cNvSpPr/>
          <p:nvPr/>
        </p:nvSpPr>
        <p:spPr>
          <a:xfrm>
            <a:off x="9301184" y="4041355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6" name="Group 104">
            <a:extLst>
              <a:ext uri="{FF2B5EF4-FFF2-40B4-BE49-F238E27FC236}">
                <a16:creationId xmlns:a16="http://schemas.microsoft.com/office/drawing/2014/main" id="{B4DD27BC-B2A1-46AD-8B06-DC81E4665C1C}"/>
              </a:ext>
            </a:extLst>
          </p:cNvPr>
          <p:cNvGrpSpPr/>
          <p:nvPr/>
        </p:nvGrpSpPr>
        <p:grpSpPr>
          <a:xfrm>
            <a:off x="3774591" y="5305098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ممتاز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9" name="Group 107">
            <a:extLst>
              <a:ext uri="{FF2B5EF4-FFF2-40B4-BE49-F238E27FC236}">
                <a16:creationId xmlns:a16="http://schemas.microsoft.com/office/drawing/2014/main" id="{10074133-FC99-4C8C-B173-9ADF36D2F789}"/>
              </a:ext>
            </a:extLst>
          </p:cNvPr>
          <p:cNvGrpSpPr/>
          <p:nvPr/>
        </p:nvGrpSpPr>
        <p:grpSpPr>
          <a:xfrm>
            <a:off x="3774591" y="5305098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655975BD-7289-4F2C-BA37-F779358CE450}"/>
              </a:ext>
            </a:extLst>
          </p:cNvPr>
          <p:cNvSpPr/>
          <p:nvPr/>
        </p:nvSpPr>
        <p:spPr>
          <a:xfrm>
            <a:off x="1936022" y="4719900"/>
            <a:ext cx="1610464" cy="6858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6" name="Group 104">
            <a:extLst>
              <a:ext uri="{FF2B5EF4-FFF2-40B4-BE49-F238E27FC236}">
                <a16:creationId xmlns:a16="http://schemas.microsoft.com/office/drawing/2014/main" id="{B4DD27BC-B2A1-46AD-8B06-DC81E4665C1C}"/>
              </a:ext>
            </a:extLst>
          </p:cNvPr>
          <p:cNvGrpSpPr/>
          <p:nvPr/>
        </p:nvGrpSpPr>
        <p:grpSpPr>
          <a:xfrm>
            <a:off x="3775825" y="529739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B8E87DDF-2E3A-427C-AB4C-162B623C767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36E754-4633-47B2-8F31-44F6446DB25A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بارك الله فيك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9" name="Group 107">
            <a:extLst>
              <a:ext uri="{FF2B5EF4-FFF2-40B4-BE49-F238E27FC236}">
                <a16:creationId xmlns:a16="http://schemas.microsoft.com/office/drawing/2014/main" id="{10074133-FC99-4C8C-B173-9ADF36D2F789}"/>
              </a:ext>
            </a:extLst>
          </p:cNvPr>
          <p:cNvGrpSpPr/>
          <p:nvPr/>
        </p:nvGrpSpPr>
        <p:grpSpPr>
          <a:xfrm>
            <a:off x="3769914" y="5298716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451BEB07-7F8F-4867-AE2B-B709D63FD81A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94444-A17D-415D-B63B-A5C911EA85FC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1813" y="6465774"/>
            <a:ext cx="10948374" cy="369332"/>
            <a:chOff x="1108361" y="6522840"/>
            <a:chExt cx="9936000" cy="431757"/>
          </a:xfrm>
        </p:grpSpPr>
        <p:cxnSp>
          <p:nvCxnSpPr>
            <p:cNvPr id="6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43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- الفصل الدراسي الثاني 2020- 202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1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م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</a:t>
              </a:r>
              <a:r>
                <a:rPr lang="ar-BH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</a:t>
              </a:r>
              <a:r>
                <a:rPr lang="ar-SA" altLang="ar-JO" sz="18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الجرام و الكيلوجرام </a:t>
              </a:r>
              <a:r>
                <a:rPr lang="ar-SA" altLang="ar-JO" sz="18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-</a:t>
              </a:r>
              <a:r>
                <a:rPr lang="ar-BH" sz="1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8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719F604-A514-4C4F-8DC0-5A13E7D36CCA}"/>
              </a:ext>
            </a:extLst>
          </p:cNvPr>
          <p:cNvSpPr txBox="1"/>
          <p:nvPr/>
        </p:nvSpPr>
        <p:spPr>
          <a:xfrm>
            <a:off x="0" y="743573"/>
            <a:ext cx="3029267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 ( 1 - 3 )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121، ثم تأكد من الإجابة.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69B19C-DBE2-4D69-8E2E-9D84EF495FC6}"/>
              </a:ext>
            </a:extLst>
          </p:cNvPr>
          <p:cNvSpPr txBox="1"/>
          <p:nvPr/>
        </p:nvSpPr>
        <p:spPr>
          <a:xfrm>
            <a:off x="8449406" y="3388082"/>
            <a:ext cx="3072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قياس كتلة علبة الألوان: </a:t>
            </a:r>
            <a:endParaRPr lang="en-US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72B613-EB7E-4133-B621-0916F61B1C1A}"/>
              </a:ext>
            </a:extLst>
          </p:cNvPr>
          <p:cNvSpPr txBox="1"/>
          <p:nvPr/>
        </p:nvSpPr>
        <p:spPr>
          <a:xfrm>
            <a:off x="1698565" y="3735114"/>
            <a:ext cx="2688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قياس كتلة الجمل: </a:t>
            </a:r>
            <a:endParaRPr lang="en-US" sz="2400" b="1" dirty="0"/>
          </a:p>
        </p:txBody>
      </p:sp>
      <p:sp>
        <p:nvSpPr>
          <p:cNvPr id="42" name="Title 19">
            <a:extLst>
              <a:ext uri="{FF2B5EF4-FFF2-40B4-BE49-F238E27FC236}">
                <a16:creationId xmlns:a16="http://schemas.microsoft.com/office/drawing/2014/main" id="{1E1ADCAC-1FF4-4A57-AC61-758BCBF8A6FD}"/>
              </a:ext>
            </a:extLst>
          </p:cNvPr>
          <p:cNvSpPr txBox="1">
            <a:spLocks/>
          </p:cNvSpPr>
          <p:nvPr/>
        </p:nvSpPr>
        <p:spPr>
          <a:xfrm>
            <a:off x="2692866" y="975971"/>
            <a:ext cx="9178498" cy="60478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أبحث عن الأشياء الموضحة صورها بمنزلك، وقدر قياس كتلة كل منهما: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615D29-3FB5-4056-95A7-05069E5F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50" y="2104691"/>
            <a:ext cx="864650" cy="983095"/>
          </a:xfrm>
          <a:prstGeom prst="rect">
            <a:avLst/>
          </a:prstGeom>
        </p:spPr>
      </p:pic>
      <p:pic>
        <p:nvPicPr>
          <p:cNvPr id="7" name="Picture 6" descr="Camels walking in the desert&#10;&#10;Description automatically generated with medium confidence">
            <a:extLst>
              <a:ext uri="{FF2B5EF4-FFF2-40B4-BE49-F238E27FC236}">
                <a16:creationId xmlns:a16="http://schemas.microsoft.com/office/drawing/2014/main" id="{07D280BA-AAE1-4F89-86D1-07DD64D41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30" y="2220560"/>
            <a:ext cx="172426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1" grpId="0" animBg="1"/>
      <p:bldP spid="55" grpId="0" animBg="1"/>
      <p:bldP spid="65" grpId="0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7852</TotalTime>
  <Words>531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Yu Gothic UI Semilight</vt:lpstr>
      <vt:lpstr>Arial</vt:lpstr>
      <vt:lpstr>Calibri</vt:lpstr>
      <vt:lpstr>Calibri Light</vt:lpstr>
      <vt:lpstr>Sakkal Majalla</vt:lpstr>
      <vt:lpstr>Sultan bold</vt:lpstr>
      <vt:lpstr>Traditional Arabic</vt:lpstr>
      <vt:lpstr>القالب الاخير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أبحث عن الأشياء الموضحة صورها بمنزلك، وقدر قياس كتلة كل منهما:</vt:lpstr>
      <vt:lpstr>PowerPoint Presentation</vt:lpstr>
      <vt:lpstr>أختر الإجابة الصحيحة: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Dell</cp:lastModifiedBy>
  <cp:revision>387</cp:revision>
  <dcterms:created xsi:type="dcterms:W3CDTF">2020-03-03T10:43:57Z</dcterms:created>
  <dcterms:modified xsi:type="dcterms:W3CDTF">2021-03-14T16:02:34Z</dcterms:modified>
</cp:coreProperties>
</file>