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95" r:id="rId6"/>
    <p:sldId id="296" r:id="rId7"/>
    <p:sldId id="299" r:id="rId8"/>
    <p:sldId id="297" r:id="rId9"/>
    <p:sldId id="298" r:id="rId10"/>
    <p:sldId id="285" r:id="rId11"/>
    <p:sldId id="274" r:id="rId12"/>
    <p:sldId id="27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6F6F6"/>
    <a:srgbClr val="F3F3F3"/>
    <a:srgbClr val="E6632E"/>
    <a:srgbClr val="DE0000"/>
    <a:srgbClr val="9999FF"/>
    <a:srgbClr val="FFC20A"/>
    <a:srgbClr val="9F613A"/>
    <a:srgbClr val="FFFF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ctrTitle"/>
          </p:nvPr>
        </p:nvSpPr>
        <p:spPr>
          <a:xfrm>
            <a:off x="1038663" y="2688609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الثاني الابتدائي-الجزء الثاني</a:t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(10-1): كسور الوحدة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(12)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صفحه</a:t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69D7D-A075-4345-8B5B-F716B41DF1F0}"/>
              </a:ext>
            </a:extLst>
          </p:cNvPr>
          <p:cNvSpPr/>
          <p:nvPr/>
        </p:nvSpPr>
        <p:spPr>
          <a:xfrm>
            <a:off x="939094" y="6285186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1" name="Group 20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2" name="Isosceles Triangle 21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364" y="1915824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أشرح معنى الكسر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03554" y="3313781"/>
            <a:ext cx="7788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الكسر        يعنى جزءًا واحدًا من ثمانية أجزاء متساوية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75754" y="1915824"/>
            <a:ext cx="453922" cy="1077218"/>
            <a:chOff x="4979622" y="3195339"/>
            <a:chExt cx="453922" cy="1077218"/>
          </a:xfrm>
        </p:grpSpPr>
        <p:sp>
          <p:nvSpPr>
            <p:cNvPr id="25" name="TextBox 24"/>
            <p:cNvSpPr txBox="1"/>
            <p:nvPr/>
          </p:nvSpPr>
          <p:spPr>
            <a:xfrm>
              <a:off x="4979622" y="3195339"/>
              <a:ext cx="4539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076531" y="3665940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0606939" y="3123967"/>
            <a:ext cx="453922" cy="1077218"/>
            <a:chOff x="4979622" y="3195339"/>
            <a:chExt cx="453922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4979622" y="3195339"/>
              <a:ext cx="4539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076531" y="3665940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9994" y="1670745"/>
            <a:ext cx="3273006" cy="22769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F0E0590-1CF0-4A2C-A4C6-9BDEDB46201F}"/>
              </a:ext>
            </a:extLst>
          </p:cNvPr>
          <p:cNvSpPr/>
          <p:nvPr/>
        </p:nvSpPr>
        <p:spPr>
          <a:xfrm>
            <a:off x="197195" y="6301268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92" r="13059"/>
          <a:stretch/>
        </p:blipFill>
        <p:spPr>
          <a:xfrm>
            <a:off x="3323103" y="940034"/>
            <a:ext cx="5393389" cy="522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504249" y="3165314"/>
            <a:ext cx="903109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لمزيدٍ من التدريب ارجع لكتاب التمارين صفحة 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675D55-E995-465E-B97A-94C8EBB4428F}"/>
              </a:ext>
            </a:extLst>
          </p:cNvPr>
          <p:cNvSpPr/>
          <p:nvPr/>
        </p:nvSpPr>
        <p:spPr>
          <a:xfrm>
            <a:off x="192832" y="6315635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</a:blip>
          <a:srcRect l="13692" r="13059"/>
          <a:stretch/>
        </p:blipFill>
        <p:spPr>
          <a:xfrm>
            <a:off x="3323103" y="845113"/>
            <a:ext cx="5393389" cy="5220000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0814" y="2888315"/>
            <a:ext cx="43979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spc="50" dirty="0">
                <a:ln w="0"/>
                <a:effectLst>
                  <a:glow rad="533400">
                    <a:schemeClr val="bg1">
                      <a:alpha val="75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000" b="1" spc="50" dirty="0">
              <a:ln w="0"/>
              <a:effectLst>
                <a:glow rad="533400">
                  <a:schemeClr val="bg1">
                    <a:alpha val="75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4C2D56-D0FF-4EB6-9348-452E4C0C5177}"/>
              </a:ext>
            </a:extLst>
          </p:cNvPr>
          <p:cNvSpPr/>
          <p:nvPr/>
        </p:nvSpPr>
        <p:spPr>
          <a:xfrm>
            <a:off x="192474" y="6264165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7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376737" y="2748173"/>
            <a:ext cx="9657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سنتعلَّمُ في هذا الدرس</a:t>
            </a:r>
          </a:p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كسور الوحدة ( المقام ضمن 12) كجزء من كلًّ، وتمثيلها وقراءتها.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DB3BC3-746D-477B-AC3B-FDF3A1922170}"/>
              </a:ext>
            </a:extLst>
          </p:cNvPr>
          <p:cNvSpPr/>
          <p:nvPr/>
        </p:nvSpPr>
        <p:spPr>
          <a:xfrm>
            <a:off x="209252" y="6303738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48343" y="1268067"/>
            <a:ext cx="11432439" cy="4823451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87000">
                <a:srgbClr val="C6E6A2"/>
              </a:gs>
              <a:gs pos="100000">
                <a:srgbClr val="92D050"/>
              </a:gs>
              <a:gs pos="0">
                <a:srgbClr val="E5F4D4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45822" y="1495531"/>
            <a:ext cx="10972799" cy="4320000"/>
          </a:xfrm>
          <a:prstGeom prst="roundRect">
            <a:avLst>
              <a:gd name="adj" fmla="val 910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141864" y="1159399"/>
            <a:ext cx="1639794" cy="685835"/>
            <a:chOff x="7490012" y="1727585"/>
            <a:chExt cx="1639794" cy="685835"/>
          </a:xfrm>
        </p:grpSpPr>
        <p:sp>
          <p:nvSpPr>
            <p:cNvPr id="40" name="Rounded Rectangle 39"/>
            <p:cNvSpPr/>
            <p:nvPr/>
          </p:nvSpPr>
          <p:spPr>
            <a:xfrm>
              <a:off x="7490012" y="1727585"/>
              <a:ext cx="1627094" cy="57446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02712" y="1767089"/>
              <a:ext cx="1627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أستعدُّ</a:t>
              </a:r>
              <a:endParaRPr lang="en-US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33121" y="1717272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قسمت الكلَّ إلى أجزاء متطابقةٍ، فإن أي جزءٍ من هذه الأجزاء يمثل بكسر. ويمثل كسر الوحدة جزءًا واحدًا من أجزاء الكلَّ.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2540000">
            <a:off x="9755310" y="3872664"/>
            <a:ext cx="590484" cy="240476"/>
          </a:xfrm>
          <a:prstGeom prst="rightArrow">
            <a:avLst>
              <a:gd name="adj1" fmla="val 27819"/>
              <a:gd name="adj2" fmla="val 7494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BH"/>
          </a:p>
        </p:txBody>
      </p:sp>
      <p:grpSp>
        <p:nvGrpSpPr>
          <p:cNvPr id="16" name="Group 15"/>
          <p:cNvGrpSpPr/>
          <p:nvPr/>
        </p:nvGrpSpPr>
        <p:grpSpPr>
          <a:xfrm>
            <a:off x="8827245" y="3377448"/>
            <a:ext cx="1584000" cy="1584000"/>
            <a:chOff x="8827245" y="3377448"/>
            <a:chExt cx="1584000" cy="1584000"/>
          </a:xfrm>
        </p:grpSpPr>
        <p:sp>
          <p:nvSpPr>
            <p:cNvPr id="136" name="Oval 135"/>
            <p:cNvSpPr/>
            <p:nvPr/>
          </p:nvSpPr>
          <p:spPr>
            <a:xfrm>
              <a:off x="8827245" y="3377448"/>
              <a:ext cx="1584000" cy="1584000"/>
            </a:xfrm>
            <a:prstGeom prst="ellipse">
              <a:avLst/>
            </a:prstGeom>
            <a:solidFill>
              <a:srgbClr val="9F613A"/>
            </a:solidFill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hord 136"/>
            <p:cNvSpPr/>
            <p:nvPr/>
          </p:nvSpPr>
          <p:spPr>
            <a:xfrm>
              <a:off x="8827245" y="3377448"/>
              <a:ext cx="1584000" cy="1584000"/>
            </a:xfrm>
            <a:prstGeom prst="chord">
              <a:avLst>
                <a:gd name="adj1" fmla="val 47704"/>
                <a:gd name="adj2" fmla="val 10788196"/>
              </a:avLst>
            </a:prstGeom>
            <a:solidFill>
              <a:schemeClr val="bg1"/>
            </a:solidFill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7523485" y="4901379"/>
            <a:ext cx="3695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جزءٌ واحدٌ من الجزأين بني اللون</a:t>
            </a:r>
          </a:p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إذن نصف الشَّكل بني اللون.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99005" y="3850127"/>
            <a:ext cx="453922" cy="954107"/>
            <a:chOff x="4979622" y="3195339"/>
            <a:chExt cx="453922" cy="954107"/>
          </a:xfrm>
        </p:grpSpPr>
        <p:sp>
          <p:nvSpPr>
            <p:cNvPr id="142" name="TextBox 141"/>
            <p:cNvSpPr txBox="1"/>
            <p:nvPr/>
          </p:nvSpPr>
          <p:spPr>
            <a:xfrm>
              <a:off x="4979622" y="3195339"/>
              <a:ext cx="453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076531" y="3625748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446260" y="3811464"/>
            <a:ext cx="2078560" cy="954107"/>
            <a:chOff x="6155106" y="3259448"/>
            <a:chExt cx="2078560" cy="954107"/>
          </a:xfrm>
        </p:grpSpPr>
        <p:sp>
          <p:nvSpPr>
            <p:cNvPr id="141" name="TextBox 140"/>
            <p:cNvSpPr txBox="1"/>
            <p:nvPr/>
          </p:nvSpPr>
          <p:spPr>
            <a:xfrm>
              <a:off x="6155106" y="3259448"/>
              <a:ext cx="20785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جزءٌ بني واحدٌ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جزأين متطابقين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6231928" y="3733288"/>
              <a:ext cx="18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01" y="2903158"/>
            <a:ext cx="3143250" cy="3076575"/>
          </a:xfrm>
          <a:prstGeom prst="rect">
            <a:avLst/>
          </a:prstGeom>
        </p:spPr>
      </p:pic>
      <p:sp>
        <p:nvSpPr>
          <p:cNvPr id="144" name="Oval Callout 143"/>
          <p:cNvSpPr/>
          <p:nvPr/>
        </p:nvSpPr>
        <p:spPr>
          <a:xfrm flipH="1">
            <a:off x="2566928" y="2440393"/>
            <a:ext cx="4828153" cy="984182"/>
          </a:xfrm>
          <a:prstGeom prst="wedgeEllipseCallout">
            <a:avLst>
              <a:gd name="adj1" fmla="val 47462"/>
              <a:gd name="adj2" fmla="val 73470"/>
            </a:avLst>
          </a:prstGeom>
          <a:solidFill>
            <a:schemeClr val="bg1"/>
          </a:solidFill>
          <a:ln w="38100">
            <a:solidFill>
              <a:srgbClr val="C6E6A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العلوي يمثل الأجزاء الملونة، أما العدد السفلي فيمثل عدد الأجزاء المتطابقة جميعها 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>
            <a:off x="4519876" y="4118214"/>
            <a:ext cx="1152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519876" y="4446884"/>
            <a:ext cx="1152000" cy="0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DA7F9E0-A0A3-4BE5-B8C9-AF2100F1EDE2}"/>
              </a:ext>
            </a:extLst>
          </p:cNvPr>
          <p:cNvSpPr/>
          <p:nvPr/>
        </p:nvSpPr>
        <p:spPr>
          <a:xfrm>
            <a:off x="270641" y="6294070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557" y="2055960"/>
            <a:ext cx="1128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نماذج الكسور الدائرية لأمثَّل الكسر، ثم أكتب الكسر الدَّالَّ على الجزء الملوَّن، وأقرأه 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3دقائق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9254563" y="2900979"/>
            <a:ext cx="1800000" cy="1805936"/>
            <a:chOff x="6096000" y="3429000"/>
            <a:chExt cx="1800000" cy="1805936"/>
          </a:xfrm>
        </p:grpSpPr>
        <p:sp>
          <p:nvSpPr>
            <p:cNvPr id="115" name="Oval 114"/>
            <p:cNvSpPr/>
            <p:nvPr/>
          </p:nvSpPr>
          <p:spPr>
            <a:xfrm>
              <a:off x="6096000" y="3429000"/>
              <a:ext cx="1800000" cy="1800000"/>
            </a:xfrm>
            <a:prstGeom prst="ellipse">
              <a:avLst/>
            </a:prstGeom>
            <a:solidFill>
              <a:schemeClr val="bg1"/>
            </a:solidFill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hord 115"/>
            <p:cNvSpPr/>
            <p:nvPr/>
          </p:nvSpPr>
          <p:spPr>
            <a:xfrm>
              <a:off x="6096000" y="3429000"/>
              <a:ext cx="1800000" cy="1800000"/>
            </a:xfrm>
            <a:prstGeom prst="chord">
              <a:avLst>
                <a:gd name="adj1" fmla="val 47704"/>
                <a:gd name="adj2" fmla="val 10788196"/>
              </a:avLst>
            </a:prstGeom>
            <a:solidFill>
              <a:schemeClr val="bg1"/>
            </a:solidFill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Pie 116"/>
            <p:cNvSpPr/>
            <p:nvPr/>
          </p:nvSpPr>
          <p:spPr>
            <a:xfrm rot="16200000">
              <a:off x="6096000" y="3429000"/>
              <a:ext cx="1800000" cy="1800000"/>
            </a:xfrm>
            <a:prstGeom prst="pie">
              <a:avLst>
                <a:gd name="adj1" fmla="val 0"/>
                <a:gd name="adj2" fmla="val 10804557"/>
              </a:avLst>
            </a:prstGeom>
            <a:noFill/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ie 117"/>
            <p:cNvSpPr/>
            <p:nvPr/>
          </p:nvSpPr>
          <p:spPr>
            <a:xfrm rot="16200000">
              <a:off x="6096000" y="3434936"/>
              <a:ext cx="1800000" cy="1800000"/>
            </a:xfrm>
            <a:prstGeom prst="pie">
              <a:avLst>
                <a:gd name="adj1" fmla="val 5436013"/>
                <a:gd name="adj2" fmla="val 10789696"/>
              </a:avLst>
            </a:prstGeom>
            <a:solidFill>
              <a:srgbClr val="FFC20A"/>
            </a:solidFill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 rot="19587326">
            <a:off x="3278942" y="2915757"/>
            <a:ext cx="1802028" cy="1802571"/>
            <a:chOff x="6096000" y="3428456"/>
            <a:chExt cx="1802028" cy="1802571"/>
          </a:xfrm>
        </p:grpSpPr>
        <p:grpSp>
          <p:nvGrpSpPr>
            <p:cNvPr id="120" name="Group 119"/>
            <p:cNvGrpSpPr/>
            <p:nvPr/>
          </p:nvGrpSpPr>
          <p:grpSpPr>
            <a:xfrm rot="3600000">
              <a:off x="6096000" y="3429000"/>
              <a:ext cx="1802571" cy="1801484"/>
              <a:chOff x="6093429" y="3429000"/>
              <a:chExt cx="1802571" cy="1801484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6096000" y="3429000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 w="349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hord 123"/>
              <p:cNvSpPr/>
              <p:nvPr/>
            </p:nvSpPr>
            <p:spPr>
              <a:xfrm rot="3600000">
                <a:off x="6096000" y="3429000"/>
                <a:ext cx="1800000" cy="1800000"/>
              </a:xfrm>
              <a:prstGeom prst="chord">
                <a:avLst>
                  <a:gd name="adj1" fmla="val 47704"/>
                  <a:gd name="adj2" fmla="val 10788196"/>
                </a:avLst>
              </a:prstGeom>
              <a:solidFill>
                <a:schemeClr val="bg1"/>
              </a:solidFill>
              <a:ln w="349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ie 124"/>
              <p:cNvSpPr/>
              <p:nvPr/>
            </p:nvSpPr>
            <p:spPr>
              <a:xfrm rot="16200000">
                <a:off x="6093429" y="3430484"/>
                <a:ext cx="1800000" cy="1800000"/>
              </a:xfrm>
              <a:prstGeom prst="pie">
                <a:avLst>
                  <a:gd name="adj1" fmla="val 5436013"/>
                  <a:gd name="adj2" fmla="val 9050946"/>
                </a:avLst>
              </a:prstGeom>
              <a:solidFill>
                <a:srgbClr val="FFC20A"/>
              </a:solidFill>
              <a:ln w="349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Chord 120"/>
            <p:cNvSpPr/>
            <p:nvPr/>
          </p:nvSpPr>
          <p:spPr>
            <a:xfrm rot="10800000">
              <a:off x="6096000" y="3429000"/>
              <a:ext cx="1800000" cy="1800000"/>
            </a:xfrm>
            <a:prstGeom prst="chord">
              <a:avLst>
                <a:gd name="adj1" fmla="val 47704"/>
                <a:gd name="adj2" fmla="val 10788196"/>
              </a:avLst>
            </a:prstGeom>
            <a:noFill/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Chord 121"/>
            <p:cNvSpPr/>
            <p:nvPr/>
          </p:nvSpPr>
          <p:spPr>
            <a:xfrm rot="14400000">
              <a:off x="6096000" y="3429000"/>
              <a:ext cx="1800000" cy="1800000"/>
            </a:xfrm>
            <a:prstGeom prst="chord">
              <a:avLst>
                <a:gd name="adj1" fmla="val 47704"/>
                <a:gd name="adj2" fmla="val 10788196"/>
              </a:avLst>
            </a:prstGeom>
            <a:noFill/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01128" y="4767658"/>
            <a:ext cx="4712105" cy="1578560"/>
            <a:chOff x="7301128" y="4767658"/>
            <a:chExt cx="4712105" cy="1578560"/>
          </a:xfrm>
        </p:grpSpPr>
        <p:grpSp>
          <p:nvGrpSpPr>
            <p:cNvPr id="126" name="Group 125"/>
            <p:cNvGrpSpPr/>
            <p:nvPr/>
          </p:nvGrpSpPr>
          <p:grpSpPr>
            <a:xfrm>
              <a:off x="8682192" y="4961223"/>
              <a:ext cx="3331041" cy="1384995"/>
              <a:chOff x="6155106" y="3259448"/>
              <a:chExt cx="2078560" cy="1384995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155106" y="3259448"/>
                <a:ext cx="20785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الملوَّنة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المتطابقة جميعها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>
                <a:off x="6231928" y="3733288"/>
                <a:ext cx="18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/>
            <p:cNvCxnSpPr/>
            <p:nvPr/>
          </p:nvCxnSpPr>
          <p:spPr>
            <a:xfrm>
              <a:off x="7301128" y="5365271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971483" y="522125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971483" y="554992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7313973" y="4767658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313973" y="5469104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08960" y="4774748"/>
            <a:ext cx="4712105" cy="1578560"/>
            <a:chOff x="7301128" y="4767658"/>
            <a:chExt cx="4712105" cy="1578560"/>
          </a:xfrm>
        </p:grpSpPr>
        <p:grpSp>
          <p:nvGrpSpPr>
            <p:cNvPr id="139" name="Group 138"/>
            <p:cNvGrpSpPr/>
            <p:nvPr/>
          </p:nvGrpSpPr>
          <p:grpSpPr>
            <a:xfrm>
              <a:off x="8682192" y="4961223"/>
              <a:ext cx="3331041" cy="1384995"/>
              <a:chOff x="6155106" y="3259448"/>
              <a:chExt cx="2078560" cy="1384995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6155106" y="3259448"/>
                <a:ext cx="20785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الملوَّنة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المتطابقة جميعها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6231928" y="3733288"/>
                <a:ext cx="18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0" name="Straight Connector 139"/>
            <p:cNvCxnSpPr/>
            <p:nvPr/>
          </p:nvCxnSpPr>
          <p:spPr>
            <a:xfrm>
              <a:off x="7301128" y="5365271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7971483" y="522125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7971483" y="554992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7313973" y="4767658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313973" y="5469104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7326167" y="4795872"/>
            <a:ext cx="45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339012" y="5506302"/>
            <a:ext cx="45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332275" y="4810511"/>
            <a:ext cx="45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346844" y="5476980"/>
            <a:ext cx="45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1B7623-5AC4-4F88-98CE-94C390BAED27}"/>
              </a:ext>
            </a:extLst>
          </p:cNvPr>
          <p:cNvSpPr/>
          <p:nvPr/>
        </p:nvSpPr>
        <p:spPr>
          <a:xfrm>
            <a:off x="197195" y="6294392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9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9" grpId="0"/>
      <p:bldP spid="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557" y="2055960"/>
            <a:ext cx="1128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ألون الجزء الذَّي يمثَّل الكسر المكتوب 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3دقائق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3" r="7294"/>
          <a:stretch/>
        </p:blipFill>
        <p:spPr>
          <a:xfrm>
            <a:off x="9306669" y="2829706"/>
            <a:ext cx="1932638" cy="1944000"/>
          </a:xfrm>
          <a:prstGeom prst="rect">
            <a:avLst/>
          </a:prstGeom>
        </p:spPr>
      </p:pic>
      <p:sp>
        <p:nvSpPr>
          <p:cNvPr id="45" name="Pie 44"/>
          <p:cNvSpPr/>
          <p:nvPr/>
        </p:nvSpPr>
        <p:spPr>
          <a:xfrm rot="19800000">
            <a:off x="9383026" y="2913118"/>
            <a:ext cx="1764000" cy="1764000"/>
          </a:xfrm>
          <a:prstGeom prst="pie">
            <a:avLst>
              <a:gd name="adj1" fmla="val 4985946"/>
              <a:gd name="adj2" fmla="val 9256186"/>
            </a:avLst>
          </a:prstGeom>
          <a:solidFill>
            <a:srgbClr val="DE0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9143" y="2834135"/>
            <a:ext cx="1948331" cy="194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/>
        </p:blipFill>
        <p:spPr>
          <a:xfrm>
            <a:off x="1600610" y="2781146"/>
            <a:ext cx="1959442" cy="1908000"/>
          </a:xfrm>
          <a:prstGeom prst="rect">
            <a:avLst/>
          </a:prstGeom>
        </p:spPr>
      </p:pic>
      <p:sp>
        <p:nvSpPr>
          <p:cNvPr id="48" name="Pie 47"/>
          <p:cNvSpPr/>
          <p:nvPr/>
        </p:nvSpPr>
        <p:spPr>
          <a:xfrm rot="19800000">
            <a:off x="5751308" y="2923453"/>
            <a:ext cx="1764000" cy="1764000"/>
          </a:xfrm>
          <a:prstGeom prst="pie">
            <a:avLst>
              <a:gd name="adj1" fmla="val 15291766"/>
              <a:gd name="adj2" fmla="val 18069876"/>
            </a:avLst>
          </a:prstGeom>
          <a:solidFill>
            <a:srgbClr val="00B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e 48"/>
          <p:cNvSpPr/>
          <p:nvPr/>
        </p:nvSpPr>
        <p:spPr>
          <a:xfrm rot="19800000">
            <a:off x="1780441" y="2862274"/>
            <a:ext cx="1728000" cy="1728000"/>
          </a:xfrm>
          <a:prstGeom prst="pie">
            <a:avLst>
              <a:gd name="adj1" fmla="val 18619067"/>
              <a:gd name="adj2" fmla="val 20793612"/>
            </a:avLst>
          </a:prstGeom>
          <a:solidFill>
            <a:srgbClr val="9999FF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059220" y="5041995"/>
            <a:ext cx="453922" cy="954107"/>
            <a:chOff x="4979622" y="3195339"/>
            <a:chExt cx="453922" cy="954107"/>
          </a:xfrm>
        </p:grpSpPr>
        <p:sp>
          <p:nvSpPr>
            <p:cNvPr id="51" name="TextBox 50"/>
            <p:cNvSpPr txBox="1"/>
            <p:nvPr/>
          </p:nvSpPr>
          <p:spPr>
            <a:xfrm>
              <a:off x="4979622" y="3195339"/>
              <a:ext cx="453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076531" y="3625748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406347" y="5041995"/>
            <a:ext cx="453922" cy="954107"/>
            <a:chOff x="4979622" y="3195339"/>
            <a:chExt cx="453922" cy="954107"/>
          </a:xfrm>
        </p:grpSpPr>
        <p:sp>
          <p:nvSpPr>
            <p:cNvPr id="54" name="TextBox 53"/>
            <p:cNvSpPr txBox="1"/>
            <p:nvPr/>
          </p:nvSpPr>
          <p:spPr>
            <a:xfrm>
              <a:off x="4979622" y="3195339"/>
              <a:ext cx="453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076531" y="3625748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417480" y="5014014"/>
            <a:ext cx="504000" cy="1384995"/>
            <a:chOff x="4979622" y="3195339"/>
            <a:chExt cx="453922" cy="1384995"/>
          </a:xfrm>
        </p:grpSpPr>
        <p:sp>
          <p:nvSpPr>
            <p:cNvPr id="57" name="TextBox 56"/>
            <p:cNvSpPr txBox="1"/>
            <p:nvPr/>
          </p:nvSpPr>
          <p:spPr>
            <a:xfrm>
              <a:off x="4979622" y="3195339"/>
              <a:ext cx="45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076531" y="3625748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AAD4426-15E1-4AF2-8093-81B520AA6CA1}"/>
              </a:ext>
            </a:extLst>
          </p:cNvPr>
          <p:cNvSpPr/>
          <p:nvPr/>
        </p:nvSpPr>
        <p:spPr>
          <a:xfrm>
            <a:off x="197195" y="6285186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/>
      <p:bldP spid="48" grpId="1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557" y="2055960"/>
            <a:ext cx="1128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نماذج الكسور الدائرية لأمثَّل الكسر، ثم أكتب الكسر الدَّالَّ على الجزء الملوَّن، وأقرأه 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3دقائق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301128" y="4767658"/>
            <a:ext cx="4712105" cy="1578560"/>
            <a:chOff x="7301128" y="4767658"/>
            <a:chExt cx="4712105" cy="1578560"/>
          </a:xfrm>
        </p:grpSpPr>
        <p:grpSp>
          <p:nvGrpSpPr>
            <p:cNvPr id="126" name="Group 125"/>
            <p:cNvGrpSpPr/>
            <p:nvPr/>
          </p:nvGrpSpPr>
          <p:grpSpPr>
            <a:xfrm>
              <a:off x="8682192" y="4961223"/>
              <a:ext cx="3331041" cy="1384995"/>
              <a:chOff x="6155106" y="3259448"/>
              <a:chExt cx="2078560" cy="1384995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155106" y="3259448"/>
                <a:ext cx="20785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الملوَّنة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المتطابقة جميعها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>
                <a:off x="6231928" y="3733288"/>
                <a:ext cx="18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/>
            <p:cNvCxnSpPr/>
            <p:nvPr/>
          </p:nvCxnSpPr>
          <p:spPr>
            <a:xfrm>
              <a:off x="7301128" y="5365271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971483" y="522125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971483" y="554992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7313973" y="4767658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313973" y="5469104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08960" y="4774748"/>
            <a:ext cx="4712105" cy="1578560"/>
            <a:chOff x="7301128" y="4767658"/>
            <a:chExt cx="4712105" cy="1578560"/>
          </a:xfrm>
        </p:grpSpPr>
        <p:grpSp>
          <p:nvGrpSpPr>
            <p:cNvPr id="139" name="Group 138"/>
            <p:cNvGrpSpPr/>
            <p:nvPr/>
          </p:nvGrpSpPr>
          <p:grpSpPr>
            <a:xfrm>
              <a:off x="8682192" y="4961223"/>
              <a:ext cx="3331041" cy="1384995"/>
              <a:chOff x="6155106" y="3259448"/>
              <a:chExt cx="2078560" cy="1384995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6155106" y="3259448"/>
                <a:ext cx="20785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الملوَّنة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المتطابقة جميعها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6231928" y="3733288"/>
                <a:ext cx="18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0" name="Straight Connector 139"/>
            <p:cNvCxnSpPr/>
            <p:nvPr/>
          </p:nvCxnSpPr>
          <p:spPr>
            <a:xfrm>
              <a:off x="7301128" y="5365271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7971483" y="522125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7971483" y="554992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7313973" y="4767658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313973" y="5469104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44" name="Group 43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5" name="Isosceles Triangle 44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326167" y="4795872"/>
            <a:ext cx="45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39012" y="5506302"/>
            <a:ext cx="45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32275" y="4810511"/>
            <a:ext cx="45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07276" y="5476980"/>
            <a:ext cx="5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5" r="3863"/>
          <a:stretch/>
        </p:blipFill>
        <p:spPr>
          <a:xfrm>
            <a:off x="9238593" y="2862880"/>
            <a:ext cx="1902374" cy="198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62290" y="2785241"/>
            <a:ext cx="256658" cy="536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756" y="2978992"/>
            <a:ext cx="1898775" cy="187200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044864" y="2926718"/>
            <a:ext cx="256658" cy="53602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70D987-772D-4FC6-AB37-70E439CB9AFA}"/>
              </a:ext>
            </a:extLst>
          </p:cNvPr>
          <p:cNvSpPr/>
          <p:nvPr/>
        </p:nvSpPr>
        <p:spPr>
          <a:xfrm>
            <a:off x="247819" y="6292093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4468" y="2889577"/>
            <a:ext cx="1969503" cy="190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557" y="2055960"/>
            <a:ext cx="1128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نماذج الكسور الدائرية لأمثَّل الكسر، ثم أكتب الكسر الدَّالَّ على الجزء الملوَّن، وأقرأه 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3دقائق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301128" y="4767658"/>
            <a:ext cx="4712105" cy="1578560"/>
            <a:chOff x="7301128" y="4767658"/>
            <a:chExt cx="4712105" cy="1578560"/>
          </a:xfrm>
        </p:grpSpPr>
        <p:grpSp>
          <p:nvGrpSpPr>
            <p:cNvPr id="126" name="Group 125"/>
            <p:cNvGrpSpPr/>
            <p:nvPr/>
          </p:nvGrpSpPr>
          <p:grpSpPr>
            <a:xfrm>
              <a:off x="8682192" y="4961223"/>
              <a:ext cx="3331041" cy="1384995"/>
              <a:chOff x="6155106" y="3259448"/>
              <a:chExt cx="2078560" cy="1384995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155106" y="3259448"/>
                <a:ext cx="20785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الملوَّنة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المتطابقة جميعها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>
                <a:off x="6231928" y="3733288"/>
                <a:ext cx="18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/>
            <p:cNvCxnSpPr/>
            <p:nvPr/>
          </p:nvCxnSpPr>
          <p:spPr>
            <a:xfrm>
              <a:off x="7301128" y="5365271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971483" y="522125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971483" y="554992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7313973" y="4767658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313973" y="5469104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08960" y="4774748"/>
            <a:ext cx="4712105" cy="1578560"/>
            <a:chOff x="7301128" y="4767658"/>
            <a:chExt cx="4712105" cy="1578560"/>
          </a:xfrm>
        </p:grpSpPr>
        <p:grpSp>
          <p:nvGrpSpPr>
            <p:cNvPr id="139" name="Group 138"/>
            <p:cNvGrpSpPr/>
            <p:nvPr/>
          </p:nvGrpSpPr>
          <p:grpSpPr>
            <a:xfrm>
              <a:off x="8682192" y="4961223"/>
              <a:ext cx="3331041" cy="1384995"/>
              <a:chOff x="6155106" y="3259448"/>
              <a:chExt cx="2078560" cy="1384995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6155106" y="3259448"/>
                <a:ext cx="20785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الملوَّنة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الأجزاء المتطابقة جميعها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6231928" y="3733288"/>
                <a:ext cx="18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0" name="Straight Connector 139"/>
            <p:cNvCxnSpPr/>
            <p:nvPr/>
          </p:nvCxnSpPr>
          <p:spPr>
            <a:xfrm>
              <a:off x="7301128" y="5365271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7971483" y="522125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7971483" y="5549925"/>
              <a:ext cx="756000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7313973" y="4767658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313973" y="5469104"/>
              <a:ext cx="504000" cy="50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44" name="Group 43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5" name="Isosceles Triangle 44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326167" y="4795872"/>
            <a:ext cx="45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39012" y="5506302"/>
            <a:ext cx="45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32275" y="4810511"/>
            <a:ext cx="45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07276" y="5476980"/>
            <a:ext cx="5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0618" y="2898107"/>
            <a:ext cx="1929851" cy="183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46680" y="2879831"/>
            <a:ext cx="256658" cy="53602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70984" y="2863658"/>
            <a:ext cx="256658" cy="53602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C8E1D-DF70-4AB5-8251-139C245952B8}"/>
              </a:ext>
            </a:extLst>
          </p:cNvPr>
          <p:cNvSpPr/>
          <p:nvPr/>
        </p:nvSpPr>
        <p:spPr>
          <a:xfrm>
            <a:off x="194200" y="6292101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3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0279" y="2910783"/>
            <a:ext cx="2249494" cy="1988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4742" y="2766148"/>
            <a:ext cx="1997132" cy="205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6296" y="2779453"/>
            <a:ext cx="2080769" cy="205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557" y="2055960"/>
            <a:ext cx="1128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ألون الجزء الذَّي يمثَّل الكسر المكتوب 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3دقائق</a:t>
            </a:r>
          </a:p>
        </p:txBody>
      </p:sp>
      <p:sp>
        <p:nvSpPr>
          <p:cNvPr id="45" name="Pie 44"/>
          <p:cNvSpPr/>
          <p:nvPr/>
        </p:nvSpPr>
        <p:spPr>
          <a:xfrm rot="19800000">
            <a:off x="9346098" y="2979720"/>
            <a:ext cx="1823435" cy="1838103"/>
          </a:xfrm>
          <a:prstGeom prst="pie">
            <a:avLst>
              <a:gd name="adj1" fmla="val 7205797"/>
              <a:gd name="adj2" fmla="val 12573531"/>
            </a:avLst>
          </a:prstGeom>
          <a:solidFill>
            <a:srgbClr val="00B0F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e 47"/>
          <p:cNvSpPr/>
          <p:nvPr/>
        </p:nvSpPr>
        <p:spPr>
          <a:xfrm rot="3612696">
            <a:off x="5751308" y="2923453"/>
            <a:ext cx="1764000" cy="1764000"/>
          </a:xfrm>
          <a:prstGeom prst="pie">
            <a:avLst>
              <a:gd name="adj1" fmla="val 15291766"/>
              <a:gd name="adj2" fmla="val 18069876"/>
            </a:avLst>
          </a:prstGeom>
          <a:solidFill>
            <a:srgbClr val="DE0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e 48"/>
          <p:cNvSpPr/>
          <p:nvPr/>
        </p:nvSpPr>
        <p:spPr>
          <a:xfrm rot="16940860">
            <a:off x="1834533" y="2885951"/>
            <a:ext cx="1767872" cy="1694892"/>
          </a:xfrm>
          <a:prstGeom prst="pie">
            <a:avLst>
              <a:gd name="adj1" fmla="val 18322526"/>
              <a:gd name="adj2" fmla="val 20873606"/>
            </a:avLst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059220" y="5041995"/>
            <a:ext cx="453922" cy="954107"/>
            <a:chOff x="4979622" y="3195339"/>
            <a:chExt cx="453922" cy="954107"/>
          </a:xfrm>
        </p:grpSpPr>
        <p:sp>
          <p:nvSpPr>
            <p:cNvPr id="51" name="TextBox 50"/>
            <p:cNvSpPr txBox="1"/>
            <p:nvPr/>
          </p:nvSpPr>
          <p:spPr>
            <a:xfrm>
              <a:off x="4979622" y="3195339"/>
              <a:ext cx="453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076531" y="3625748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406347" y="5041995"/>
            <a:ext cx="453922" cy="954107"/>
            <a:chOff x="4979622" y="3195339"/>
            <a:chExt cx="453922" cy="954107"/>
          </a:xfrm>
        </p:grpSpPr>
        <p:sp>
          <p:nvSpPr>
            <p:cNvPr id="54" name="TextBox 53"/>
            <p:cNvSpPr txBox="1"/>
            <p:nvPr/>
          </p:nvSpPr>
          <p:spPr>
            <a:xfrm>
              <a:off x="4979622" y="3195339"/>
              <a:ext cx="453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076531" y="3625748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417480" y="5014014"/>
            <a:ext cx="504000" cy="954107"/>
            <a:chOff x="4979622" y="3195339"/>
            <a:chExt cx="453922" cy="954107"/>
          </a:xfrm>
        </p:grpSpPr>
        <p:sp>
          <p:nvSpPr>
            <p:cNvPr id="57" name="TextBox 56"/>
            <p:cNvSpPr txBox="1"/>
            <p:nvPr/>
          </p:nvSpPr>
          <p:spPr>
            <a:xfrm>
              <a:off x="4979622" y="3195339"/>
              <a:ext cx="453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076531" y="3625748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9" name="Group 28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0" name="Isosceles Triangle 29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4D1CF35-8C51-4322-985C-B48FB15A8D81}"/>
              </a:ext>
            </a:extLst>
          </p:cNvPr>
          <p:cNvSpPr/>
          <p:nvPr/>
        </p:nvSpPr>
        <p:spPr>
          <a:xfrm>
            <a:off x="197195" y="6313563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9348" y="2734079"/>
            <a:ext cx="2053665" cy="1989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4102" y="2734079"/>
            <a:ext cx="2138412" cy="19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9885" y="2640735"/>
            <a:ext cx="2090162" cy="2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557" y="2055960"/>
            <a:ext cx="1128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ألون الجزء الذَّي يمثَّل الكسر المكتوب 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3دقائق</a:t>
            </a:r>
          </a:p>
        </p:txBody>
      </p:sp>
      <p:sp>
        <p:nvSpPr>
          <p:cNvPr id="45" name="Pie 44"/>
          <p:cNvSpPr/>
          <p:nvPr/>
        </p:nvSpPr>
        <p:spPr>
          <a:xfrm rot="19800000">
            <a:off x="9380613" y="2857158"/>
            <a:ext cx="1764000" cy="1764000"/>
          </a:xfrm>
          <a:prstGeom prst="pie">
            <a:avLst>
              <a:gd name="adj1" fmla="val 8243784"/>
              <a:gd name="adj2" fmla="val 11667916"/>
            </a:avLst>
          </a:prstGeom>
          <a:solidFill>
            <a:srgbClr val="E6632E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e 47"/>
          <p:cNvSpPr/>
          <p:nvPr/>
        </p:nvSpPr>
        <p:spPr>
          <a:xfrm rot="19800000">
            <a:off x="5679468" y="2757308"/>
            <a:ext cx="1764000" cy="1764000"/>
          </a:xfrm>
          <a:prstGeom prst="pie">
            <a:avLst>
              <a:gd name="adj1" fmla="val 16776191"/>
              <a:gd name="adj2" fmla="val 19149796"/>
            </a:avLst>
          </a:prstGeom>
          <a:solidFill>
            <a:srgbClr val="7030A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e 48"/>
          <p:cNvSpPr/>
          <p:nvPr/>
        </p:nvSpPr>
        <p:spPr>
          <a:xfrm rot="19800000">
            <a:off x="1851099" y="2759977"/>
            <a:ext cx="1727418" cy="1728336"/>
          </a:xfrm>
          <a:prstGeom prst="pie">
            <a:avLst>
              <a:gd name="adj1" fmla="val 17958648"/>
              <a:gd name="adj2" fmla="val 817952"/>
            </a:avLst>
          </a:prstGeom>
          <a:solidFill>
            <a:srgbClr val="00B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059220" y="5041995"/>
            <a:ext cx="453922" cy="954107"/>
            <a:chOff x="4979622" y="3195339"/>
            <a:chExt cx="453922" cy="954107"/>
          </a:xfrm>
        </p:grpSpPr>
        <p:sp>
          <p:nvSpPr>
            <p:cNvPr id="51" name="TextBox 50"/>
            <p:cNvSpPr txBox="1"/>
            <p:nvPr/>
          </p:nvSpPr>
          <p:spPr>
            <a:xfrm>
              <a:off x="4979622" y="3195339"/>
              <a:ext cx="453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076531" y="3625748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189444" y="5041995"/>
            <a:ext cx="670825" cy="954107"/>
            <a:chOff x="4762719" y="3195339"/>
            <a:chExt cx="670825" cy="954107"/>
          </a:xfrm>
        </p:grpSpPr>
        <p:sp>
          <p:nvSpPr>
            <p:cNvPr id="54" name="TextBox 53"/>
            <p:cNvSpPr txBox="1"/>
            <p:nvPr/>
          </p:nvSpPr>
          <p:spPr>
            <a:xfrm>
              <a:off x="4762719" y="3195339"/>
              <a:ext cx="6708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928247" y="3625748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417480" y="5014014"/>
            <a:ext cx="504000" cy="954107"/>
            <a:chOff x="4979622" y="3195339"/>
            <a:chExt cx="453922" cy="954107"/>
          </a:xfrm>
        </p:grpSpPr>
        <p:sp>
          <p:nvSpPr>
            <p:cNvPr id="57" name="TextBox 56"/>
            <p:cNvSpPr txBox="1"/>
            <p:nvPr/>
          </p:nvSpPr>
          <p:spPr>
            <a:xfrm>
              <a:off x="4979622" y="3195339"/>
              <a:ext cx="453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076531" y="3625748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9" name="Group 28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0" name="Isosceles Triangle 29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8D00966-8A72-4312-8ACA-D1F7DF6F55E3}"/>
              </a:ext>
            </a:extLst>
          </p:cNvPr>
          <p:cNvSpPr/>
          <p:nvPr/>
        </p:nvSpPr>
        <p:spPr>
          <a:xfrm>
            <a:off x="270641" y="6290566"/>
            <a:ext cx="262283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كسور الوحدة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934</TotalTime>
  <Words>442</Words>
  <Application>Microsoft Macintosh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Office Theme</vt:lpstr>
      <vt:lpstr>رياضيات الصف الثاني الابتدائي-الجزء الثاني  (10-1): كسور الوحدة (12)صفحه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Faeqa Abdulrahman Abdulla Husain</cp:lastModifiedBy>
  <cp:revision>78</cp:revision>
  <cp:lastPrinted>2021-01-17T11:49:49Z</cp:lastPrinted>
  <dcterms:created xsi:type="dcterms:W3CDTF">2020-03-04T10:47:58Z</dcterms:created>
  <dcterms:modified xsi:type="dcterms:W3CDTF">2021-01-30T23:31:34Z</dcterms:modified>
</cp:coreProperties>
</file>