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80" r:id="rId3"/>
    <p:sldId id="272" r:id="rId4"/>
    <p:sldId id="281" r:id="rId5"/>
    <p:sldId id="287" r:id="rId6"/>
    <p:sldId id="289" r:id="rId7"/>
    <p:sldId id="290" r:id="rId8"/>
    <p:sldId id="288" r:id="rId9"/>
    <p:sldId id="29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17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12/07/1442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C6CE1B-9C25-437F-8710-4DB70D1AC24E}"/>
              </a:ext>
            </a:extLst>
          </p:cNvPr>
          <p:cNvGrpSpPr/>
          <p:nvPr userDrawn="1"/>
        </p:nvGrpSpPr>
        <p:grpSpPr>
          <a:xfrm>
            <a:off x="621813" y="6498430"/>
            <a:ext cx="10948374" cy="338554"/>
            <a:chOff x="1108361" y="6522840"/>
            <a:chExt cx="9936000" cy="395777"/>
          </a:xfrm>
        </p:grpSpPr>
        <p:cxnSp>
          <p:nvCxnSpPr>
            <p:cNvPr id="8" name="Straight Connector 6">
              <a:extLst>
                <a:ext uri="{FF2B5EF4-FFF2-40B4-BE49-F238E27FC236}">
                  <a16:creationId xmlns:a16="http://schemas.microsoft.com/office/drawing/2014/main" id="{2A89D652-53EB-4F61-9A05-8931B5D1A2D6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8AD6F93C-2774-4083-B0A6-D504E5D33E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3265" y="6522840"/>
              <a:ext cx="9795347" cy="39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- الفصل الدراسي الثاني 2020- 202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1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م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</a:t>
              </a:r>
              <a:r>
                <a:rPr lang="ar-BH" sz="1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النقود (100فلس،500فلس) - </a:t>
              </a:r>
              <a:r>
                <a:rPr lang="ar-BH" sz="1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الثاني الابتدائي</a:t>
              </a:r>
              <a:endParaRPr lang="en-US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566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12/07/1442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8465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12/07/1442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0903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12/07/1442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0992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12/07/1442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96637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12/07/1442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8914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12/07/1442</a:t>
            </a:fld>
            <a:endParaRPr lang="ar-B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4418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12/07/1442</a:t>
            </a:fld>
            <a:endParaRPr lang="ar-B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979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12/07/1442</a:t>
            </a:fld>
            <a:endParaRPr lang="ar-B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85931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12/07/1442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08186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12/07/1442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89077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7C22D-B7EE-40BE-B025-D9C1637CB394}" type="datetimeFigureOut">
              <a:rPr lang="ar-BH" smtClean="0"/>
              <a:t>12/07/1442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87546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86DA42-3199-4EFA-9939-CA6F3CE64D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7A068CC-FA97-403C-8DC0-E9BF40714B89}"/>
              </a:ext>
            </a:extLst>
          </p:cNvPr>
          <p:cNvSpPr txBox="1">
            <a:spLocks/>
          </p:cNvSpPr>
          <p:nvPr/>
        </p:nvSpPr>
        <p:spPr>
          <a:xfrm>
            <a:off x="1524000" y="2843085"/>
            <a:ext cx="9144000" cy="19090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>
              <a:lnSpc>
                <a:spcPct val="150000"/>
              </a:lnSpc>
            </a:pPr>
            <a:r>
              <a:rPr lang="ar-BH" sz="4400" b="1" dirty="0">
                <a:solidFill>
                  <a:srgbClr val="FF0000"/>
                </a:solidFill>
              </a:rPr>
              <a:t>رياضيات </a:t>
            </a:r>
            <a:r>
              <a:rPr lang="ar-BH" sz="4000" b="1" dirty="0">
                <a:solidFill>
                  <a:srgbClr val="FF0000"/>
                </a:solidFill>
              </a:rPr>
              <a:t>الصف الثّاني الإبتدائي - الجزء الثاني</a:t>
            </a:r>
            <a:br>
              <a:rPr lang="ar-BH" sz="4000" b="1" dirty="0"/>
            </a:br>
            <a:r>
              <a:rPr lang="ar-BH" sz="4400" b="1" dirty="0">
                <a:solidFill>
                  <a:srgbClr val="0070C0"/>
                </a:solidFill>
              </a:rPr>
              <a:t>(12-1): النُّقود (100 فِلْس، 500 فلس)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77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ture 257">
            <a:extLst>
              <a:ext uri="{FF2B5EF4-FFF2-40B4-BE49-F238E27FC236}">
                <a16:creationId xmlns:a16="http://schemas.microsoft.com/office/drawing/2014/main" id="{0100AD53-E6E6-4FAC-82EA-65AE0DDA9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289A6211-BA21-4C6A-8E46-3DE552CBC61E}"/>
              </a:ext>
            </a:extLst>
          </p:cNvPr>
          <p:cNvSpPr txBox="1">
            <a:spLocks/>
          </p:cNvSpPr>
          <p:nvPr/>
        </p:nvSpPr>
        <p:spPr>
          <a:xfrm>
            <a:off x="1524000" y="2784769"/>
            <a:ext cx="9144000" cy="2166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>
              <a:lnSpc>
                <a:spcPct val="150000"/>
              </a:lnSpc>
            </a:pPr>
            <a:r>
              <a:rPr lang="ar-BH" sz="4000" b="1" dirty="0">
                <a:solidFill>
                  <a:srgbClr val="FF0000"/>
                </a:solidFill>
              </a:rPr>
              <a:t>سنتعلَّمُ في هذا الدَّرس</a:t>
            </a:r>
            <a:br>
              <a:rPr lang="ar-BH" sz="4400" b="1" dirty="0"/>
            </a:br>
            <a:r>
              <a:rPr lang="ar-BH" sz="4400" b="1" dirty="0"/>
              <a:t>تحديدَ قيمةِ مجموعةٍ مِنَ القِطَعِ النَّقديةِ بالعدِّ التَّصاعدي</a:t>
            </a:r>
            <a:endParaRPr lang="en-US" sz="48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9C9072-0C27-40E3-AC64-D4B82106040D}"/>
              </a:ext>
            </a:extLst>
          </p:cNvPr>
          <p:cNvGrpSpPr/>
          <p:nvPr/>
        </p:nvGrpSpPr>
        <p:grpSpPr>
          <a:xfrm>
            <a:off x="621813" y="6498430"/>
            <a:ext cx="10948374" cy="338554"/>
            <a:chOff x="1108361" y="6522840"/>
            <a:chExt cx="9936000" cy="395777"/>
          </a:xfrm>
        </p:grpSpPr>
        <p:cxnSp>
          <p:nvCxnSpPr>
            <p:cNvPr id="5" name="Straight Connector 6">
              <a:extLst>
                <a:ext uri="{FF2B5EF4-FFF2-40B4-BE49-F238E27FC236}">
                  <a16:creationId xmlns:a16="http://schemas.microsoft.com/office/drawing/2014/main" id="{44DFB15F-27D5-4CD9-A8B8-E57C8DFA6F2A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6C33D34C-2124-4DF2-B156-E52B52FE89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3265" y="6522840"/>
              <a:ext cx="9795347" cy="39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- الفصل الدراسي الثاني 2020- 202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1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م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</a:t>
              </a:r>
              <a:r>
                <a:rPr lang="ar-BH" altLang="ar-JO" sz="1600" b="1" dirty="0">
                  <a:solidFill>
                    <a:srgbClr val="FF0000"/>
                  </a:solidFill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(</a:t>
              </a:r>
              <a:r>
                <a:rPr lang="ar-BH" sz="1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النقود 100فلس،500فلس)- </a:t>
              </a:r>
              <a:r>
                <a:rPr lang="ar-BH" sz="1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الثاني الابتدائي</a:t>
              </a:r>
              <a:endParaRPr lang="en-US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18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ctangle 228"/>
          <p:cNvSpPr/>
          <p:nvPr/>
        </p:nvSpPr>
        <p:spPr>
          <a:xfrm>
            <a:off x="9392227" y="4067787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228" name="Title 1">
            <a:extLst>
              <a:ext uri="{FF2B5EF4-FFF2-40B4-BE49-F238E27FC236}">
                <a16:creationId xmlns:a16="http://schemas.microsoft.com/office/drawing/2014/main" id="{BD4DD954-8E93-4C47-A163-ED3968184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235" y="691645"/>
            <a:ext cx="9527525" cy="1325563"/>
          </a:xfrm>
        </p:spPr>
        <p:txBody>
          <a:bodyPr/>
          <a:lstStyle/>
          <a:p>
            <a:pPr algn="ctr" rtl="1"/>
            <a:r>
              <a:rPr lang="ar-BH" b="1" dirty="0"/>
              <a:t>قم بعَدِّ القطعِ النقديّة، ثم اكتب المجموع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A379B4-90CE-419C-9257-971613B09A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t="26749" r="4289" b="21308"/>
          <a:stretch/>
        </p:blipFill>
        <p:spPr>
          <a:xfrm>
            <a:off x="816124" y="1906467"/>
            <a:ext cx="1552031" cy="1554480"/>
          </a:xfrm>
          <a:prstGeom prst="ellipse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6093877-B911-4A4F-9C4A-7825884FD301}"/>
              </a:ext>
            </a:extLst>
          </p:cNvPr>
          <p:cNvSpPr/>
          <p:nvPr/>
        </p:nvSpPr>
        <p:spPr>
          <a:xfrm>
            <a:off x="5108607" y="4067787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300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D2CC19-52D3-406F-8BCB-CCE92A926906}"/>
              </a:ext>
            </a:extLst>
          </p:cNvPr>
          <p:cNvSpPr/>
          <p:nvPr/>
        </p:nvSpPr>
        <p:spPr>
          <a:xfrm>
            <a:off x="7197170" y="4067787"/>
            <a:ext cx="1775637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200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1D191E-55C6-45AD-8DD0-761768D3267B}"/>
              </a:ext>
            </a:extLst>
          </p:cNvPr>
          <p:cNvSpPr/>
          <p:nvPr/>
        </p:nvSpPr>
        <p:spPr>
          <a:xfrm>
            <a:off x="2894278" y="4067787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012431-342C-43AE-A3BF-1D8361F24270}"/>
              </a:ext>
            </a:extLst>
          </p:cNvPr>
          <p:cNvSpPr/>
          <p:nvPr/>
        </p:nvSpPr>
        <p:spPr>
          <a:xfrm>
            <a:off x="773146" y="4067787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450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6B539B79-A66D-451D-B355-FB814DC94D26}"/>
              </a:ext>
            </a:extLst>
          </p:cNvPr>
          <p:cNvSpPr/>
          <p:nvPr/>
        </p:nvSpPr>
        <p:spPr>
          <a:xfrm>
            <a:off x="3280543" y="5146338"/>
            <a:ext cx="5630908" cy="115503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chemeClr val="tx1"/>
                </a:solidFill>
              </a:rPr>
              <a:t>إذن معي </a:t>
            </a:r>
            <a:r>
              <a:rPr lang="ar-BH" sz="4000" b="1" dirty="0">
                <a:solidFill>
                  <a:srgbClr val="00B050"/>
                </a:solidFill>
              </a:rPr>
              <a:t>450 فِلسًا</a:t>
            </a:r>
            <a:endParaRPr lang="en-US" sz="4000" b="1" dirty="0">
              <a:solidFill>
                <a:srgbClr val="00B05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8510831-9B53-41BC-A490-D6985148B8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4953641" y="1817418"/>
            <a:ext cx="1828800" cy="1830984"/>
          </a:xfrm>
          <a:prstGeom prst="ellips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3F9B212-0AE2-4DAF-A937-CDBFC4BA92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7144007" y="1817418"/>
            <a:ext cx="1828800" cy="1830984"/>
          </a:xfrm>
          <a:prstGeom prst="ellipse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C0740B2-37B9-4D44-9838-43E318A9AF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9334373" y="1817418"/>
            <a:ext cx="1826619" cy="1828800"/>
          </a:xfrm>
          <a:prstGeom prst="ellipse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6805ACA-0CB1-4010-9F54-EB166780A6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2763275" y="1815234"/>
            <a:ext cx="1828800" cy="1830984"/>
          </a:xfrm>
          <a:prstGeom prst="ellipse">
            <a:avLst/>
          </a:prstGeom>
        </p:spPr>
      </p:pic>
      <p:sp>
        <p:nvSpPr>
          <p:cNvPr id="19" name="TextBox 7">
            <a:extLst>
              <a:ext uri="{FF2B5EF4-FFF2-40B4-BE49-F238E27FC236}">
                <a16:creationId xmlns:a16="http://schemas.microsoft.com/office/drawing/2014/main" id="{4A706075-EC01-48A9-987E-AF9A34D03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40" y="6383957"/>
            <a:ext cx="107933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وزارة التربية والتعليم - الفصل الدراسي الثاني 2020- 202</a:t>
            </a:r>
            <a:r>
              <a:rPr lang="ar-SA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1</a:t>
            </a: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م</a:t>
            </a:r>
            <a:r>
              <a:rPr lang="ar-SA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</a:t>
            </a: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                                                                               </a:t>
            </a:r>
            <a:r>
              <a:rPr lang="ar-BH" altLang="ar-JO" sz="1600" b="1" dirty="0">
                <a:solidFill>
                  <a:srgbClr val="FF0000"/>
                </a:solidFill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(</a:t>
            </a:r>
            <a:r>
              <a:rPr lang="ar-BH" sz="1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النقود 100فلس،500فلس)- 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altLang="ar-JO" sz="1600" b="1" dirty="0">
              <a:latin typeface="Traditional Arabic" panose="02020603050405020304" pitchFamily="18" charset="-78"/>
              <a:ea typeface="Yu Gothic UI Semilight" panose="020B0400000000000000" pitchFamily="34" charset="-128"/>
              <a:cs typeface="Traditional Arabic" panose="02020603050405020304" pitchFamily="18" charset="-78"/>
            </a:endParaRPr>
          </a:p>
        </p:txBody>
      </p:sp>
      <p:cxnSp>
        <p:nvCxnSpPr>
          <p:cNvPr id="20" name="Straight Connector 6">
            <a:extLst>
              <a:ext uri="{FF2B5EF4-FFF2-40B4-BE49-F238E27FC236}">
                <a16:creationId xmlns:a16="http://schemas.microsoft.com/office/drawing/2014/main" id="{28E03312-D529-470E-B156-A1BFD932D0B1}"/>
              </a:ext>
            </a:extLst>
          </p:cNvPr>
          <p:cNvCxnSpPr/>
          <p:nvPr/>
        </p:nvCxnSpPr>
        <p:spPr>
          <a:xfrm>
            <a:off x="619437" y="6366460"/>
            <a:ext cx="109483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20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  <p:bldP spid="228" grpId="0"/>
      <p:bldP spid="14" grpId="0"/>
      <p:bldP spid="15" grpId="0"/>
      <p:bldP spid="16" grpId="0"/>
      <p:bldP spid="21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ctangle 228"/>
          <p:cNvSpPr/>
          <p:nvPr/>
        </p:nvSpPr>
        <p:spPr>
          <a:xfrm>
            <a:off x="9530619" y="3885793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100</a:t>
            </a:r>
          </a:p>
        </p:txBody>
      </p:sp>
      <p:sp>
        <p:nvSpPr>
          <p:cNvPr id="228" name="Title 1">
            <a:extLst>
              <a:ext uri="{FF2B5EF4-FFF2-40B4-BE49-F238E27FC236}">
                <a16:creationId xmlns:a16="http://schemas.microsoft.com/office/drawing/2014/main" id="{BD4DD954-8E93-4C47-A163-ED3968184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235" y="615445"/>
            <a:ext cx="9527525" cy="1325563"/>
          </a:xfrm>
        </p:spPr>
        <p:txBody>
          <a:bodyPr/>
          <a:lstStyle/>
          <a:p>
            <a:pPr algn="ctr" rtl="1"/>
            <a:r>
              <a:rPr lang="ar-BH" b="1" dirty="0"/>
              <a:t>قُم بِعَدِّ القطعِ النقديّة، ثم اكتب المجموع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D2CC19-52D3-406F-8BCB-CCE92A926906}"/>
              </a:ext>
            </a:extLst>
          </p:cNvPr>
          <p:cNvSpPr/>
          <p:nvPr/>
        </p:nvSpPr>
        <p:spPr>
          <a:xfrm>
            <a:off x="7236603" y="3885793"/>
            <a:ext cx="1775637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200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012431-342C-43AE-A3BF-1D8361F24270}"/>
              </a:ext>
            </a:extLst>
          </p:cNvPr>
          <p:cNvSpPr/>
          <p:nvPr/>
        </p:nvSpPr>
        <p:spPr>
          <a:xfrm>
            <a:off x="5049080" y="3885793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300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6B539B79-A66D-451D-B355-FB814DC94D26}"/>
              </a:ext>
            </a:extLst>
          </p:cNvPr>
          <p:cNvSpPr/>
          <p:nvPr/>
        </p:nvSpPr>
        <p:spPr>
          <a:xfrm>
            <a:off x="2294346" y="5175376"/>
            <a:ext cx="7147390" cy="115503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chemeClr val="tx1"/>
                </a:solidFill>
              </a:rPr>
              <a:t>مجموع ما معي </a:t>
            </a:r>
            <a:r>
              <a:rPr lang="ar-BH" sz="4000" b="1" dirty="0">
                <a:solidFill>
                  <a:srgbClr val="00B050"/>
                </a:solidFill>
              </a:rPr>
              <a:t>500 فِلسًا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786751-014C-4C9D-8CFE-A96461FC0590}"/>
              </a:ext>
            </a:extLst>
          </p:cNvPr>
          <p:cNvSpPr/>
          <p:nvPr/>
        </p:nvSpPr>
        <p:spPr>
          <a:xfrm>
            <a:off x="9663355" y="4232438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......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30A439-1BA9-4009-A440-DFAE7560D683}"/>
              </a:ext>
            </a:extLst>
          </p:cNvPr>
          <p:cNvSpPr/>
          <p:nvPr/>
        </p:nvSpPr>
        <p:spPr>
          <a:xfrm>
            <a:off x="7343483" y="4232438"/>
            <a:ext cx="1775637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......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506E8C-8031-45B2-B1DE-3E61BAB90229}"/>
              </a:ext>
            </a:extLst>
          </p:cNvPr>
          <p:cNvSpPr/>
          <p:nvPr/>
        </p:nvSpPr>
        <p:spPr>
          <a:xfrm>
            <a:off x="5130104" y="4232438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......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8CC250D-59AB-4111-A9AE-158DA705FF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4953641" y="1815234"/>
            <a:ext cx="1828800" cy="1830984"/>
          </a:xfrm>
          <a:prstGeom prst="ellipse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4692CB-1D4B-41D5-A116-B43D4319BF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7113840" y="1815234"/>
            <a:ext cx="1828800" cy="1830984"/>
          </a:xfrm>
          <a:prstGeom prst="ellips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6657792-333D-4F6C-8E62-C6048E19D9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9274039" y="1815234"/>
            <a:ext cx="1826619" cy="1828800"/>
          </a:xfrm>
          <a:prstGeom prst="ellipse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62B9FE-6C4F-41A4-8B9D-EFC17CC962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2793442" y="1815234"/>
            <a:ext cx="1828800" cy="1830984"/>
          </a:xfrm>
          <a:prstGeom prst="ellipse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01E2987-838C-484C-AD67-5E54DD32D3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633243" y="1815234"/>
            <a:ext cx="1828800" cy="1830984"/>
          </a:xfrm>
          <a:prstGeom prst="ellipse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96D8532-52F2-420F-9E2F-6897F0DDD932}"/>
              </a:ext>
            </a:extLst>
          </p:cNvPr>
          <p:cNvSpPr/>
          <p:nvPr/>
        </p:nvSpPr>
        <p:spPr>
          <a:xfrm>
            <a:off x="2861557" y="3885793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400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2AEE6A2-647F-4ABC-AB17-F9CE710D0EDA}"/>
              </a:ext>
            </a:extLst>
          </p:cNvPr>
          <p:cNvSpPr/>
          <p:nvPr/>
        </p:nvSpPr>
        <p:spPr>
          <a:xfrm>
            <a:off x="2916725" y="4232438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......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A94653-F523-4DA0-AC6D-1ED370CEC1F9}"/>
              </a:ext>
            </a:extLst>
          </p:cNvPr>
          <p:cNvSpPr/>
          <p:nvPr/>
        </p:nvSpPr>
        <p:spPr>
          <a:xfrm>
            <a:off x="674034" y="3885793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500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AF8469E-F659-48AB-9507-5E7FFD317DCA}"/>
              </a:ext>
            </a:extLst>
          </p:cNvPr>
          <p:cNvSpPr/>
          <p:nvPr/>
        </p:nvSpPr>
        <p:spPr>
          <a:xfrm>
            <a:off x="703346" y="4232438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......</a:t>
            </a:r>
          </a:p>
        </p:txBody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FA0F8AF9-D65C-4BB6-AE23-A312A9DC7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40" y="6392666"/>
            <a:ext cx="107933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وزارة التربية والتعليم - الفصل الدراسي الثاني 2020- 202</a:t>
            </a:r>
            <a:r>
              <a:rPr lang="ar-SA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1</a:t>
            </a: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م</a:t>
            </a:r>
            <a:r>
              <a:rPr lang="ar-SA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</a:t>
            </a: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                                                                               </a:t>
            </a:r>
            <a:r>
              <a:rPr lang="ar-BH" altLang="ar-JO" sz="1600" b="1" dirty="0">
                <a:solidFill>
                  <a:srgbClr val="FF0000"/>
                </a:solidFill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(</a:t>
            </a:r>
            <a:r>
              <a:rPr lang="ar-BH" sz="1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النقود 100فلس،500فلس)- 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altLang="ar-JO" sz="1600" b="1" dirty="0">
              <a:latin typeface="Traditional Arabic" panose="02020603050405020304" pitchFamily="18" charset="-78"/>
              <a:ea typeface="Yu Gothic UI Semilight" panose="020B0400000000000000" pitchFamily="34" charset="-128"/>
              <a:cs typeface="Traditional Arabic" panose="02020603050405020304" pitchFamily="18" charset="-78"/>
            </a:endParaRPr>
          </a:p>
        </p:txBody>
      </p:sp>
      <p:cxnSp>
        <p:nvCxnSpPr>
          <p:cNvPr id="32" name="Straight Connector 6">
            <a:extLst>
              <a:ext uri="{FF2B5EF4-FFF2-40B4-BE49-F238E27FC236}">
                <a16:creationId xmlns:a16="http://schemas.microsoft.com/office/drawing/2014/main" id="{093CE035-F57B-440A-A96B-F74EB14999B4}"/>
              </a:ext>
            </a:extLst>
          </p:cNvPr>
          <p:cNvCxnSpPr/>
          <p:nvPr/>
        </p:nvCxnSpPr>
        <p:spPr>
          <a:xfrm>
            <a:off x="619437" y="6375169"/>
            <a:ext cx="109483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21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  <p:bldP spid="228" grpId="0"/>
      <p:bldP spid="15" grpId="0"/>
      <p:bldP spid="21" grpId="0"/>
      <p:bldP spid="5" grpId="0" animBg="1"/>
      <p:bldP spid="17" grpId="0"/>
      <p:bldP spid="18" grpId="0"/>
      <p:bldP spid="22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ctangle 228"/>
          <p:cNvSpPr/>
          <p:nvPr/>
        </p:nvSpPr>
        <p:spPr>
          <a:xfrm>
            <a:off x="8501918" y="3942943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100</a:t>
            </a:r>
          </a:p>
        </p:txBody>
      </p:sp>
      <p:sp>
        <p:nvSpPr>
          <p:cNvPr id="228" name="Title 1">
            <a:extLst>
              <a:ext uri="{FF2B5EF4-FFF2-40B4-BE49-F238E27FC236}">
                <a16:creationId xmlns:a16="http://schemas.microsoft.com/office/drawing/2014/main" id="{BD4DD954-8E93-4C47-A163-ED3968184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235" y="615445"/>
            <a:ext cx="9527525" cy="1325563"/>
          </a:xfrm>
        </p:spPr>
        <p:txBody>
          <a:bodyPr/>
          <a:lstStyle/>
          <a:p>
            <a:pPr algn="ctr" rtl="1"/>
            <a:r>
              <a:rPr lang="ar-BH" b="1" dirty="0"/>
              <a:t>قُم بِعَدِّ القطعِ النقديّة، ثم اكتب المجموع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D2CC19-52D3-406F-8BCB-CCE92A926906}"/>
              </a:ext>
            </a:extLst>
          </p:cNvPr>
          <p:cNvSpPr/>
          <p:nvPr/>
        </p:nvSpPr>
        <p:spPr>
          <a:xfrm>
            <a:off x="6209738" y="3942943"/>
            <a:ext cx="1775637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200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012431-342C-43AE-A3BF-1D8361F24270}"/>
              </a:ext>
            </a:extLst>
          </p:cNvPr>
          <p:cNvSpPr/>
          <p:nvPr/>
        </p:nvSpPr>
        <p:spPr>
          <a:xfrm>
            <a:off x="4024053" y="3942943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300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6B539B79-A66D-451D-B355-FB814DC94D26}"/>
              </a:ext>
            </a:extLst>
          </p:cNvPr>
          <p:cNvSpPr/>
          <p:nvPr/>
        </p:nvSpPr>
        <p:spPr>
          <a:xfrm>
            <a:off x="2522302" y="5144892"/>
            <a:ext cx="7147390" cy="115503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chemeClr val="tx1"/>
                </a:solidFill>
              </a:rPr>
              <a:t>مجموع ما معي </a:t>
            </a:r>
            <a:r>
              <a:rPr lang="ar-BH" sz="4000" b="1" dirty="0">
                <a:solidFill>
                  <a:srgbClr val="00B050"/>
                </a:solidFill>
              </a:rPr>
              <a:t>325 فِلسًا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786751-014C-4C9D-8CFE-A96461FC0590}"/>
              </a:ext>
            </a:extLst>
          </p:cNvPr>
          <p:cNvSpPr/>
          <p:nvPr/>
        </p:nvSpPr>
        <p:spPr>
          <a:xfrm>
            <a:off x="8501918" y="4233865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......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30A439-1BA9-4009-A440-DFAE7560D683}"/>
              </a:ext>
            </a:extLst>
          </p:cNvPr>
          <p:cNvSpPr/>
          <p:nvPr/>
        </p:nvSpPr>
        <p:spPr>
          <a:xfrm>
            <a:off x="6151487" y="4233865"/>
            <a:ext cx="1775637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......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506E8C-8031-45B2-B1DE-3E61BAB90229}"/>
              </a:ext>
            </a:extLst>
          </p:cNvPr>
          <p:cNvSpPr/>
          <p:nvPr/>
        </p:nvSpPr>
        <p:spPr>
          <a:xfrm>
            <a:off x="4024054" y="4233865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......</a:t>
            </a:r>
            <a:endParaRPr lang="ar-BH" sz="4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8CC250D-59AB-4111-A9AE-158DA705FF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3742386" y="1874568"/>
            <a:ext cx="1828800" cy="1830984"/>
          </a:xfrm>
          <a:prstGeom prst="ellipse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4692CB-1D4B-41D5-A116-B43D4319BF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6024029" y="1874568"/>
            <a:ext cx="1828800" cy="1830984"/>
          </a:xfrm>
          <a:prstGeom prst="ellips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6657792-333D-4F6C-8E62-C6048E19D9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8305673" y="1874568"/>
            <a:ext cx="1826619" cy="1828800"/>
          </a:xfrm>
          <a:prstGeom prst="ellipse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96D8532-52F2-420F-9E2F-6897F0DDD932}"/>
              </a:ext>
            </a:extLst>
          </p:cNvPr>
          <p:cNvSpPr/>
          <p:nvPr/>
        </p:nvSpPr>
        <p:spPr>
          <a:xfrm>
            <a:off x="1803280" y="3942943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325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2AEE6A2-647F-4ABC-AB17-F9CE710D0EDA}"/>
              </a:ext>
            </a:extLst>
          </p:cNvPr>
          <p:cNvSpPr/>
          <p:nvPr/>
        </p:nvSpPr>
        <p:spPr>
          <a:xfrm>
            <a:off x="1833518" y="4233865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......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8A1FF9D-A0FF-4EF8-A03E-DB07368A8C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9" t="24387" r="9978" b="32338"/>
          <a:stretch/>
        </p:blipFill>
        <p:spPr>
          <a:xfrm>
            <a:off x="1917943" y="2073523"/>
            <a:ext cx="1371600" cy="1371600"/>
          </a:xfrm>
          <a:prstGeom prst="ellipse">
            <a:avLst/>
          </a:prstGeom>
        </p:spPr>
      </p:pic>
      <p:sp>
        <p:nvSpPr>
          <p:cNvPr id="25" name="TextBox 7">
            <a:extLst>
              <a:ext uri="{FF2B5EF4-FFF2-40B4-BE49-F238E27FC236}">
                <a16:creationId xmlns:a16="http://schemas.microsoft.com/office/drawing/2014/main" id="{68230F92-ADF4-4CAF-BDB4-53DA8F663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40" y="6305576"/>
            <a:ext cx="107933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وزارة التربية والتعليم - الفصل الدراسي الثاني 2020- 202</a:t>
            </a:r>
            <a:r>
              <a:rPr lang="ar-SA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1</a:t>
            </a: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م</a:t>
            </a:r>
            <a:r>
              <a:rPr lang="ar-SA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</a:t>
            </a: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                                                                               </a:t>
            </a:r>
            <a:r>
              <a:rPr lang="ar-BH" altLang="ar-JO" sz="1600" b="1" dirty="0">
                <a:solidFill>
                  <a:srgbClr val="FF0000"/>
                </a:solidFill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(</a:t>
            </a:r>
            <a:r>
              <a:rPr lang="ar-BH" sz="1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النقود 100فلس،500فلس)- 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altLang="ar-JO" sz="1600" b="1" dirty="0">
              <a:latin typeface="Traditional Arabic" panose="02020603050405020304" pitchFamily="18" charset="-78"/>
              <a:ea typeface="Yu Gothic UI Semilight" panose="020B0400000000000000" pitchFamily="34" charset="-128"/>
              <a:cs typeface="Traditional Arabic" panose="02020603050405020304" pitchFamily="18" charset="-78"/>
            </a:endParaRPr>
          </a:p>
        </p:txBody>
      </p:sp>
      <p:cxnSp>
        <p:nvCxnSpPr>
          <p:cNvPr id="26" name="Straight Connector 6">
            <a:extLst>
              <a:ext uri="{FF2B5EF4-FFF2-40B4-BE49-F238E27FC236}">
                <a16:creationId xmlns:a16="http://schemas.microsoft.com/office/drawing/2014/main" id="{52B29F1D-784C-49C9-8843-975E367078CF}"/>
              </a:ext>
            </a:extLst>
          </p:cNvPr>
          <p:cNvCxnSpPr/>
          <p:nvPr/>
        </p:nvCxnSpPr>
        <p:spPr>
          <a:xfrm>
            <a:off x="619437" y="6288079"/>
            <a:ext cx="109483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68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  <p:bldP spid="228" grpId="0"/>
      <p:bldP spid="15" grpId="0"/>
      <p:bldP spid="21" grpId="0"/>
      <p:bldP spid="5" grpId="0" animBg="1"/>
      <p:bldP spid="17" grpId="0"/>
      <p:bldP spid="18" grpId="0"/>
      <p:bldP spid="22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ctangle 228"/>
          <p:cNvSpPr/>
          <p:nvPr/>
        </p:nvSpPr>
        <p:spPr>
          <a:xfrm>
            <a:off x="10547889" y="3524581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100</a:t>
            </a:r>
          </a:p>
        </p:txBody>
      </p:sp>
      <p:sp>
        <p:nvSpPr>
          <p:cNvPr id="228" name="Title 1">
            <a:extLst>
              <a:ext uri="{FF2B5EF4-FFF2-40B4-BE49-F238E27FC236}">
                <a16:creationId xmlns:a16="http://schemas.microsoft.com/office/drawing/2014/main" id="{BD4DD954-8E93-4C47-A163-ED3968184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235" y="615445"/>
            <a:ext cx="9527525" cy="1325563"/>
          </a:xfrm>
        </p:spPr>
        <p:txBody>
          <a:bodyPr/>
          <a:lstStyle/>
          <a:p>
            <a:pPr algn="ctr" rtl="1"/>
            <a:r>
              <a:rPr lang="ar-BH" b="1" dirty="0"/>
              <a:t>قُم بِعَدِّ القطعِ النقديّة، ثم اكتب المجموع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D2CC19-52D3-406F-8BCB-CCE92A926906}"/>
              </a:ext>
            </a:extLst>
          </p:cNvPr>
          <p:cNvSpPr/>
          <p:nvPr/>
        </p:nvSpPr>
        <p:spPr>
          <a:xfrm>
            <a:off x="9022949" y="3524581"/>
            <a:ext cx="1775637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200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012431-342C-43AE-A3BF-1D8361F24270}"/>
              </a:ext>
            </a:extLst>
          </p:cNvPr>
          <p:cNvSpPr/>
          <p:nvPr/>
        </p:nvSpPr>
        <p:spPr>
          <a:xfrm>
            <a:off x="7353748" y="3524581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300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6B539B79-A66D-451D-B355-FB814DC94D26}"/>
              </a:ext>
            </a:extLst>
          </p:cNvPr>
          <p:cNvSpPr/>
          <p:nvPr/>
        </p:nvSpPr>
        <p:spPr>
          <a:xfrm>
            <a:off x="2522302" y="4946193"/>
            <a:ext cx="7147390" cy="115503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chemeClr val="tx1"/>
                </a:solidFill>
              </a:rPr>
              <a:t>مجموع ما معي </a:t>
            </a:r>
            <a:r>
              <a:rPr lang="ar-BH" sz="4000" b="1" dirty="0">
                <a:solidFill>
                  <a:srgbClr val="00B050"/>
                </a:solidFill>
              </a:rPr>
              <a:t>620 فِلسًا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786751-014C-4C9D-8CFE-A96461FC0590}"/>
              </a:ext>
            </a:extLst>
          </p:cNvPr>
          <p:cNvSpPr/>
          <p:nvPr/>
        </p:nvSpPr>
        <p:spPr>
          <a:xfrm>
            <a:off x="10605711" y="3840829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......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30A439-1BA9-4009-A440-DFAE7560D683}"/>
              </a:ext>
            </a:extLst>
          </p:cNvPr>
          <p:cNvSpPr/>
          <p:nvPr/>
        </p:nvSpPr>
        <p:spPr>
          <a:xfrm>
            <a:off x="8887896" y="3840829"/>
            <a:ext cx="1775637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......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506E8C-8031-45B2-B1DE-3E61BAB90229}"/>
              </a:ext>
            </a:extLst>
          </p:cNvPr>
          <p:cNvSpPr/>
          <p:nvPr/>
        </p:nvSpPr>
        <p:spPr>
          <a:xfrm>
            <a:off x="7353748" y="3840829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......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8CC250D-59AB-4111-A9AE-158DA705FF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7531488" y="1769098"/>
            <a:ext cx="1463040" cy="1464788"/>
          </a:xfrm>
          <a:prstGeom prst="ellipse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4692CB-1D4B-41D5-A116-B43D4319BF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9097509" y="1769098"/>
            <a:ext cx="1463040" cy="1464787"/>
          </a:xfrm>
          <a:prstGeom prst="ellips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6657792-333D-4F6C-8E62-C6048E19D9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10663533" y="1769098"/>
            <a:ext cx="1463040" cy="1464787"/>
          </a:xfrm>
          <a:prstGeom prst="ellipse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62B9FE-6C4F-41A4-8B9D-EFC17CC962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5965467" y="1769098"/>
            <a:ext cx="1463040" cy="1464788"/>
          </a:xfrm>
          <a:prstGeom prst="ellipse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01E2987-838C-484C-AD67-5E54DD32D3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4399446" y="1769098"/>
            <a:ext cx="1463040" cy="1464788"/>
          </a:xfrm>
          <a:prstGeom prst="ellipse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96D8532-52F2-420F-9E2F-6897F0DDD932}"/>
              </a:ext>
            </a:extLst>
          </p:cNvPr>
          <p:cNvSpPr/>
          <p:nvPr/>
        </p:nvSpPr>
        <p:spPr>
          <a:xfrm>
            <a:off x="5828750" y="3524581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400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2AEE6A2-647F-4ABC-AB17-F9CE710D0EDA}"/>
              </a:ext>
            </a:extLst>
          </p:cNvPr>
          <p:cNvSpPr/>
          <p:nvPr/>
        </p:nvSpPr>
        <p:spPr>
          <a:xfrm>
            <a:off x="5916172" y="3840829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......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A94653-F523-4DA0-AC6D-1ED370CEC1F9}"/>
              </a:ext>
            </a:extLst>
          </p:cNvPr>
          <p:cNvSpPr/>
          <p:nvPr/>
        </p:nvSpPr>
        <p:spPr>
          <a:xfrm>
            <a:off x="4301367" y="3524581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500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AF8469E-F659-48AB-9507-5E7FFD317DCA}"/>
              </a:ext>
            </a:extLst>
          </p:cNvPr>
          <p:cNvSpPr/>
          <p:nvPr/>
        </p:nvSpPr>
        <p:spPr>
          <a:xfrm>
            <a:off x="4301367" y="3840829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......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4CA49B4-5938-42B2-A481-E7EA3C8828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2833425" y="1769098"/>
            <a:ext cx="1463040" cy="1464788"/>
          </a:xfrm>
          <a:prstGeom prst="ellipse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2B48237-09E9-49C9-9799-C35A9C1AA1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31930" r="6543" b="18246"/>
          <a:stretch/>
        </p:blipFill>
        <p:spPr>
          <a:xfrm>
            <a:off x="67143" y="1842838"/>
            <a:ext cx="1280160" cy="1271207"/>
          </a:xfrm>
          <a:prstGeom prst="ellipse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3345890-ACD7-47FD-8FF3-6EE25150ED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31930" r="6543" b="18246"/>
          <a:stretch/>
        </p:blipFill>
        <p:spPr>
          <a:xfrm>
            <a:off x="1450284" y="1842838"/>
            <a:ext cx="1280160" cy="1271207"/>
          </a:xfrm>
          <a:prstGeom prst="ellipse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0D9F289-63A5-4760-8CED-C8BF3EB73889}"/>
              </a:ext>
            </a:extLst>
          </p:cNvPr>
          <p:cNvSpPr/>
          <p:nvPr/>
        </p:nvSpPr>
        <p:spPr>
          <a:xfrm>
            <a:off x="2747868" y="3524581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600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E9CAF56-6C5A-4F92-918C-0A8FBA860C2F}"/>
              </a:ext>
            </a:extLst>
          </p:cNvPr>
          <p:cNvSpPr/>
          <p:nvPr/>
        </p:nvSpPr>
        <p:spPr>
          <a:xfrm>
            <a:off x="2747868" y="3840829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......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4764249-91BB-49C8-B759-DE8220D41924}"/>
              </a:ext>
            </a:extLst>
          </p:cNvPr>
          <p:cNvSpPr/>
          <p:nvPr/>
        </p:nvSpPr>
        <p:spPr>
          <a:xfrm>
            <a:off x="1341395" y="3524581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610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C02D5E0-1536-4B40-A96E-7F42B16920BA}"/>
              </a:ext>
            </a:extLst>
          </p:cNvPr>
          <p:cNvSpPr/>
          <p:nvPr/>
        </p:nvSpPr>
        <p:spPr>
          <a:xfrm>
            <a:off x="1298234" y="3840829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......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549DC81-75C8-4750-841A-FB50A86FE668}"/>
              </a:ext>
            </a:extLst>
          </p:cNvPr>
          <p:cNvSpPr/>
          <p:nvPr/>
        </p:nvSpPr>
        <p:spPr>
          <a:xfrm>
            <a:off x="-54580" y="3524581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620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5CCAC38-1FB1-4D99-8F0C-8948B1114D4D}"/>
              </a:ext>
            </a:extLst>
          </p:cNvPr>
          <p:cNvSpPr/>
          <p:nvPr/>
        </p:nvSpPr>
        <p:spPr>
          <a:xfrm>
            <a:off x="-97741" y="3840829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......</a:t>
            </a:r>
          </a:p>
        </p:txBody>
      </p:sp>
      <p:sp>
        <p:nvSpPr>
          <p:cNvPr id="40" name="TextBox 7">
            <a:extLst>
              <a:ext uri="{FF2B5EF4-FFF2-40B4-BE49-F238E27FC236}">
                <a16:creationId xmlns:a16="http://schemas.microsoft.com/office/drawing/2014/main" id="{D8C918A6-5E85-47EC-A735-A67DB8751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40" y="6305576"/>
            <a:ext cx="107933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وزارة التربية والتعليم - الفصل الدراسي الثاني 2020- 202</a:t>
            </a:r>
            <a:r>
              <a:rPr lang="ar-SA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1</a:t>
            </a: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م</a:t>
            </a:r>
            <a:r>
              <a:rPr lang="ar-SA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</a:t>
            </a: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                                                                               </a:t>
            </a:r>
            <a:r>
              <a:rPr lang="ar-BH" altLang="ar-JO" sz="1600" b="1" dirty="0">
                <a:solidFill>
                  <a:srgbClr val="FF0000"/>
                </a:solidFill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(</a:t>
            </a:r>
            <a:r>
              <a:rPr lang="ar-BH" sz="1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النقود 100فلس،500فلس)- 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altLang="ar-JO" sz="1600" b="1" dirty="0">
              <a:latin typeface="Traditional Arabic" panose="02020603050405020304" pitchFamily="18" charset="-78"/>
              <a:ea typeface="Yu Gothic UI Semilight" panose="020B0400000000000000" pitchFamily="34" charset="-128"/>
              <a:cs typeface="Traditional Arabic" panose="02020603050405020304" pitchFamily="18" charset="-78"/>
            </a:endParaRPr>
          </a:p>
        </p:txBody>
      </p:sp>
      <p:cxnSp>
        <p:nvCxnSpPr>
          <p:cNvPr id="41" name="Straight Connector 6">
            <a:extLst>
              <a:ext uri="{FF2B5EF4-FFF2-40B4-BE49-F238E27FC236}">
                <a16:creationId xmlns:a16="http://schemas.microsoft.com/office/drawing/2014/main" id="{B7B063EC-104E-41B5-AAF2-0127B49874EB}"/>
              </a:ext>
            </a:extLst>
          </p:cNvPr>
          <p:cNvCxnSpPr/>
          <p:nvPr/>
        </p:nvCxnSpPr>
        <p:spPr>
          <a:xfrm>
            <a:off x="619437" y="6288079"/>
            <a:ext cx="109483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99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  <p:bldP spid="228" grpId="0"/>
      <p:bldP spid="15" grpId="0"/>
      <p:bldP spid="21" grpId="0"/>
      <p:bldP spid="5" grpId="0" animBg="1"/>
      <p:bldP spid="17" grpId="0"/>
      <p:bldP spid="18" grpId="0"/>
      <p:bldP spid="22" grpId="0"/>
      <p:bldP spid="27" grpId="0"/>
      <p:bldP spid="28" grpId="0"/>
      <p:bldP spid="29" grpId="0"/>
      <p:bldP spid="30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ctangle 228"/>
          <p:cNvSpPr/>
          <p:nvPr/>
        </p:nvSpPr>
        <p:spPr>
          <a:xfrm>
            <a:off x="8580656" y="3759581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100</a:t>
            </a:r>
          </a:p>
        </p:txBody>
      </p:sp>
      <p:sp>
        <p:nvSpPr>
          <p:cNvPr id="228" name="Title 1">
            <a:extLst>
              <a:ext uri="{FF2B5EF4-FFF2-40B4-BE49-F238E27FC236}">
                <a16:creationId xmlns:a16="http://schemas.microsoft.com/office/drawing/2014/main" id="{BD4DD954-8E93-4C47-A163-ED3968184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235" y="615445"/>
            <a:ext cx="9527525" cy="1325563"/>
          </a:xfrm>
        </p:spPr>
        <p:txBody>
          <a:bodyPr/>
          <a:lstStyle/>
          <a:p>
            <a:pPr algn="ctr" rtl="1"/>
            <a:r>
              <a:rPr lang="ar-BH" b="1" dirty="0"/>
              <a:t>قُم بِعَدِّ القطعِ النقديّة، ثم اكتب المجموع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D2CC19-52D3-406F-8BCB-CCE92A926906}"/>
              </a:ext>
            </a:extLst>
          </p:cNvPr>
          <p:cNvSpPr/>
          <p:nvPr/>
        </p:nvSpPr>
        <p:spPr>
          <a:xfrm>
            <a:off x="6246924" y="3759581"/>
            <a:ext cx="1775637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150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012431-342C-43AE-A3BF-1D8361F24270}"/>
              </a:ext>
            </a:extLst>
          </p:cNvPr>
          <p:cNvSpPr/>
          <p:nvPr/>
        </p:nvSpPr>
        <p:spPr>
          <a:xfrm>
            <a:off x="4098423" y="3759581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160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6B539B79-A66D-451D-B355-FB814DC94D26}"/>
              </a:ext>
            </a:extLst>
          </p:cNvPr>
          <p:cNvSpPr/>
          <p:nvPr/>
        </p:nvSpPr>
        <p:spPr>
          <a:xfrm>
            <a:off x="2522302" y="5144892"/>
            <a:ext cx="7147390" cy="115503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chemeClr val="tx1"/>
                </a:solidFill>
              </a:rPr>
              <a:t>مجموع ما معي </a:t>
            </a:r>
            <a:r>
              <a:rPr lang="ar-BH" sz="4000" b="1" dirty="0">
                <a:solidFill>
                  <a:srgbClr val="00B050"/>
                </a:solidFill>
              </a:rPr>
              <a:t>170 فِلسًا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786751-014C-4C9D-8CFE-A96461FC0590}"/>
              </a:ext>
            </a:extLst>
          </p:cNvPr>
          <p:cNvSpPr/>
          <p:nvPr/>
        </p:nvSpPr>
        <p:spPr>
          <a:xfrm>
            <a:off x="8501919" y="4107143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......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30A439-1BA9-4009-A440-DFAE7560D683}"/>
              </a:ext>
            </a:extLst>
          </p:cNvPr>
          <p:cNvSpPr/>
          <p:nvPr/>
        </p:nvSpPr>
        <p:spPr>
          <a:xfrm>
            <a:off x="6305974" y="4107143"/>
            <a:ext cx="1775637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......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506E8C-8031-45B2-B1DE-3E61BAB90229}"/>
              </a:ext>
            </a:extLst>
          </p:cNvPr>
          <p:cNvSpPr/>
          <p:nvPr/>
        </p:nvSpPr>
        <p:spPr>
          <a:xfrm>
            <a:off x="4138017" y="4107143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......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6657792-333D-4F6C-8E62-C6048E19D9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8423180" y="1874556"/>
            <a:ext cx="1826619" cy="1828800"/>
          </a:xfrm>
          <a:prstGeom prst="ellipse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96D8532-52F2-420F-9E2F-6897F0DDD932}"/>
              </a:ext>
            </a:extLst>
          </p:cNvPr>
          <p:cNvSpPr/>
          <p:nvPr/>
        </p:nvSpPr>
        <p:spPr>
          <a:xfrm>
            <a:off x="1803280" y="3759581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170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2AEE6A2-647F-4ABC-AB17-F9CE710D0EDA}"/>
              </a:ext>
            </a:extLst>
          </p:cNvPr>
          <p:cNvSpPr/>
          <p:nvPr/>
        </p:nvSpPr>
        <p:spPr>
          <a:xfrm>
            <a:off x="1803280" y="4107143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......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FFC3638-F523-4738-B43F-026ADFC532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t="26749" r="4289" b="21308"/>
          <a:stretch/>
        </p:blipFill>
        <p:spPr>
          <a:xfrm>
            <a:off x="6249549" y="1964698"/>
            <a:ext cx="1645920" cy="1648517"/>
          </a:xfrm>
          <a:prstGeom prst="ellipse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BB388C-0022-49D2-B0DA-EB76C36910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31930" r="6543" b="18246"/>
          <a:stretch/>
        </p:blipFill>
        <p:spPr>
          <a:xfrm>
            <a:off x="1902285" y="1902454"/>
            <a:ext cx="1645920" cy="1634411"/>
          </a:xfrm>
          <a:prstGeom prst="ellipse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5DEAE5E-870C-4662-8B66-88B1D6AFB6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31930" r="6543" b="18246"/>
          <a:stretch/>
        </p:blipFill>
        <p:spPr>
          <a:xfrm>
            <a:off x="4075917" y="1943844"/>
            <a:ext cx="1645920" cy="1634411"/>
          </a:xfrm>
          <a:prstGeom prst="ellipse">
            <a:avLst/>
          </a:prstGeom>
        </p:spPr>
      </p:pic>
      <p:sp>
        <p:nvSpPr>
          <p:cNvPr id="23" name="TextBox 7">
            <a:extLst>
              <a:ext uri="{FF2B5EF4-FFF2-40B4-BE49-F238E27FC236}">
                <a16:creationId xmlns:a16="http://schemas.microsoft.com/office/drawing/2014/main" id="{4D317945-A5B3-4EFF-8D1E-008CDB003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40" y="6305576"/>
            <a:ext cx="107933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وزارة التربية والتعليم - الفصل الدراسي الثاني 2020- 202</a:t>
            </a:r>
            <a:r>
              <a:rPr lang="ar-SA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1</a:t>
            </a: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م</a:t>
            </a:r>
            <a:r>
              <a:rPr lang="ar-SA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</a:t>
            </a: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                                                                               </a:t>
            </a:r>
            <a:r>
              <a:rPr lang="ar-BH" altLang="ar-JO" sz="1600" b="1" dirty="0">
                <a:solidFill>
                  <a:srgbClr val="FF0000"/>
                </a:solidFill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(</a:t>
            </a:r>
            <a:r>
              <a:rPr lang="ar-BH" sz="1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النقود 100فلس،500فلس)- 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altLang="ar-JO" sz="1600" b="1" dirty="0">
              <a:latin typeface="Traditional Arabic" panose="02020603050405020304" pitchFamily="18" charset="-78"/>
              <a:ea typeface="Yu Gothic UI Semilight" panose="020B0400000000000000" pitchFamily="34" charset="-128"/>
              <a:cs typeface="Traditional Arabic" panose="02020603050405020304" pitchFamily="18" charset="-78"/>
            </a:endParaRPr>
          </a:p>
        </p:txBody>
      </p:sp>
      <p:cxnSp>
        <p:nvCxnSpPr>
          <p:cNvPr id="26" name="Straight Connector 6">
            <a:extLst>
              <a:ext uri="{FF2B5EF4-FFF2-40B4-BE49-F238E27FC236}">
                <a16:creationId xmlns:a16="http://schemas.microsoft.com/office/drawing/2014/main" id="{F97E4EB8-C9B0-4767-82B5-619198BD9A17}"/>
              </a:ext>
            </a:extLst>
          </p:cNvPr>
          <p:cNvCxnSpPr/>
          <p:nvPr/>
        </p:nvCxnSpPr>
        <p:spPr>
          <a:xfrm>
            <a:off x="619437" y="6288079"/>
            <a:ext cx="109483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34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  <p:bldP spid="228" grpId="0"/>
      <p:bldP spid="15" grpId="0"/>
      <p:bldP spid="21" grpId="0"/>
      <p:bldP spid="5" grpId="0" animBg="1"/>
      <p:bldP spid="17" grpId="0"/>
      <p:bldP spid="18" grpId="0"/>
      <p:bldP spid="22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ctangle 228"/>
          <p:cNvSpPr/>
          <p:nvPr/>
        </p:nvSpPr>
        <p:spPr>
          <a:xfrm>
            <a:off x="8369399" y="3942943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100</a:t>
            </a:r>
          </a:p>
        </p:txBody>
      </p:sp>
      <p:sp>
        <p:nvSpPr>
          <p:cNvPr id="228" name="Title 1">
            <a:extLst>
              <a:ext uri="{FF2B5EF4-FFF2-40B4-BE49-F238E27FC236}">
                <a16:creationId xmlns:a16="http://schemas.microsoft.com/office/drawing/2014/main" id="{BD4DD954-8E93-4C47-A163-ED3968184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235" y="615445"/>
            <a:ext cx="9527525" cy="1325563"/>
          </a:xfrm>
        </p:spPr>
        <p:txBody>
          <a:bodyPr/>
          <a:lstStyle/>
          <a:p>
            <a:pPr algn="ctr" rtl="1"/>
            <a:r>
              <a:rPr lang="ar-BH" b="1" dirty="0"/>
              <a:t>قُم بِعَدِّ القطعِ النقديّة، ثم اكتب المجموع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D2CC19-52D3-406F-8BCB-CCE92A926906}"/>
              </a:ext>
            </a:extLst>
          </p:cNvPr>
          <p:cNvSpPr/>
          <p:nvPr/>
        </p:nvSpPr>
        <p:spPr>
          <a:xfrm>
            <a:off x="6079444" y="3942943"/>
            <a:ext cx="1775637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200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012431-342C-43AE-A3BF-1D8361F24270}"/>
              </a:ext>
            </a:extLst>
          </p:cNvPr>
          <p:cNvSpPr/>
          <p:nvPr/>
        </p:nvSpPr>
        <p:spPr>
          <a:xfrm>
            <a:off x="3966129" y="3942943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250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6B539B79-A66D-451D-B355-FB814DC94D26}"/>
              </a:ext>
            </a:extLst>
          </p:cNvPr>
          <p:cNvSpPr/>
          <p:nvPr/>
        </p:nvSpPr>
        <p:spPr>
          <a:xfrm>
            <a:off x="2522302" y="5144892"/>
            <a:ext cx="7147390" cy="115503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chemeClr val="tx1"/>
                </a:solidFill>
              </a:rPr>
              <a:t>مجموع ما معي </a:t>
            </a:r>
            <a:r>
              <a:rPr lang="ar-BH" sz="4000" b="1" dirty="0">
                <a:solidFill>
                  <a:srgbClr val="00B050"/>
                </a:solidFill>
              </a:rPr>
              <a:t>275 فِلسًا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786751-014C-4C9D-8CFE-A96461FC0590}"/>
              </a:ext>
            </a:extLst>
          </p:cNvPr>
          <p:cNvSpPr/>
          <p:nvPr/>
        </p:nvSpPr>
        <p:spPr>
          <a:xfrm>
            <a:off x="8487386" y="4186073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......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30A439-1BA9-4009-A440-DFAE7560D683}"/>
              </a:ext>
            </a:extLst>
          </p:cNvPr>
          <p:cNvSpPr/>
          <p:nvPr/>
        </p:nvSpPr>
        <p:spPr>
          <a:xfrm>
            <a:off x="6079443" y="4186073"/>
            <a:ext cx="1775637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......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506E8C-8031-45B2-B1DE-3E61BAB90229}"/>
              </a:ext>
            </a:extLst>
          </p:cNvPr>
          <p:cNvSpPr/>
          <p:nvPr/>
        </p:nvSpPr>
        <p:spPr>
          <a:xfrm>
            <a:off x="3966128" y="4186073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......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14692CB-1D4B-41D5-A116-B43D4319BF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5974439" y="1874568"/>
            <a:ext cx="1828800" cy="1830984"/>
          </a:xfrm>
          <a:prstGeom prst="ellips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6657792-333D-4F6C-8E62-C6048E19D9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8305673" y="1874568"/>
            <a:ext cx="1826619" cy="1828800"/>
          </a:xfrm>
          <a:prstGeom prst="ellipse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96D8532-52F2-420F-9E2F-6897F0DDD932}"/>
              </a:ext>
            </a:extLst>
          </p:cNvPr>
          <p:cNvSpPr/>
          <p:nvPr/>
        </p:nvSpPr>
        <p:spPr>
          <a:xfrm>
            <a:off x="1803280" y="3942943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275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2AEE6A2-647F-4ABC-AB17-F9CE710D0EDA}"/>
              </a:ext>
            </a:extLst>
          </p:cNvPr>
          <p:cNvSpPr/>
          <p:nvPr/>
        </p:nvSpPr>
        <p:spPr>
          <a:xfrm>
            <a:off x="1803280" y="4186073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......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8A1FF9D-A0FF-4EF8-A03E-DB07368A8C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9" t="24387" r="9978" b="32338"/>
          <a:stretch/>
        </p:blipFill>
        <p:spPr>
          <a:xfrm>
            <a:off x="2100823" y="2052674"/>
            <a:ext cx="1371600" cy="1371600"/>
          </a:xfrm>
          <a:prstGeom prst="ellipse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FFC3638-F523-4738-B43F-026ADFC532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t="26749" r="4289" b="21308"/>
          <a:stretch/>
        </p:blipFill>
        <p:spPr>
          <a:xfrm>
            <a:off x="3826085" y="1874568"/>
            <a:ext cx="1645920" cy="1648517"/>
          </a:xfrm>
          <a:prstGeom prst="ellipse">
            <a:avLst/>
          </a:prstGeom>
        </p:spPr>
      </p:pic>
      <p:sp>
        <p:nvSpPr>
          <p:cNvPr id="20" name="TextBox 7">
            <a:extLst>
              <a:ext uri="{FF2B5EF4-FFF2-40B4-BE49-F238E27FC236}">
                <a16:creationId xmlns:a16="http://schemas.microsoft.com/office/drawing/2014/main" id="{3E76B2E3-068B-47FF-9CF6-59052737D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40" y="6305576"/>
            <a:ext cx="107933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وزارة التربية والتعليم - الفصل الدراسي الثاني 2020- 202</a:t>
            </a:r>
            <a:r>
              <a:rPr lang="ar-SA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1</a:t>
            </a: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م</a:t>
            </a:r>
            <a:r>
              <a:rPr lang="ar-SA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</a:t>
            </a: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                                                                               </a:t>
            </a:r>
            <a:r>
              <a:rPr lang="ar-BH" altLang="ar-JO" sz="1600" b="1" dirty="0">
                <a:solidFill>
                  <a:srgbClr val="FF0000"/>
                </a:solidFill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(</a:t>
            </a:r>
            <a:r>
              <a:rPr lang="ar-BH" sz="1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النقود 100فلس،500فلس)- 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altLang="ar-JO" sz="1600" b="1" dirty="0">
              <a:latin typeface="Traditional Arabic" panose="02020603050405020304" pitchFamily="18" charset="-78"/>
              <a:ea typeface="Yu Gothic UI Semilight" panose="020B0400000000000000" pitchFamily="34" charset="-128"/>
              <a:cs typeface="Traditional Arabic" panose="02020603050405020304" pitchFamily="18" charset="-78"/>
            </a:endParaRPr>
          </a:p>
        </p:txBody>
      </p:sp>
      <p:cxnSp>
        <p:nvCxnSpPr>
          <p:cNvPr id="25" name="Straight Connector 6">
            <a:extLst>
              <a:ext uri="{FF2B5EF4-FFF2-40B4-BE49-F238E27FC236}">
                <a16:creationId xmlns:a16="http://schemas.microsoft.com/office/drawing/2014/main" id="{55D871FA-A4DC-4BBB-B142-482EB532967B}"/>
              </a:ext>
            </a:extLst>
          </p:cNvPr>
          <p:cNvCxnSpPr/>
          <p:nvPr/>
        </p:nvCxnSpPr>
        <p:spPr>
          <a:xfrm>
            <a:off x="619437" y="6288079"/>
            <a:ext cx="109483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71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  <p:bldP spid="228" grpId="0"/>
      <p:bldP spid="15" grpId="0"/>
      <p:bldP spid="21" grpId="0"/>
      <p:bldP spid="5" grpId="0" animBg="1"/>
      <p:bldP spid="17" grpId="0"/>
      <p:bldP spid="18" grpId="0"/>
      <p:bldP spid="22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5630BB2-9FA4-46D7-AC01-98FC73864D37}"/>
              </a:ext>
            </a:extLst>
          </p:cNvPr>
          <p:cNvGrpSpPr/>
          <p:nvPr/>
        </p:nvGrpSpPr>
        <p:grpSpPr>
          <a:xfrm>
            <a:off x="3558000" y="901748"/>
            <a:ext cx="5076000" cy="5040000"/>
            <a:chOff x="3601313" y="949538"/>
            <a:chExt cx="5076000" cy="5040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D808D77-DE48-4786-A104-E956C8DF0024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9C51487-E17E-4C9C-A097-EB57C3ACD78B}"/>
                  </a:ext>
                </a:extLst>
              </p:cNvPr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dirty="0"/>
              </a:p>
            </p:txBody>
          </p:sp>
          <p:sp>
            <p:nvSpPr>
              <p:cNvPr id="12" name="Rounded Rectangle 8">
                <a:extLst>
                  <a:ext uri="{FF2B5EF4-FFF2-40B4-BE49-F238E27FC236}">
                    <a16:creationId xmlns:a16="http://schemas.microsoft.com/office/drawing/2014/main" id="{DE683DD1-DD4F-4563-AF3D-E42B7F7CA18E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10EC9EC-9F28-401B-BFCB-346814049BC3}"/>
                </a:ext>
              </a:extLst>
            </p:cNvPr>
            <p:cNvSpPr/>
            <p:nvPr/>
          </p:nvSpPr>
          <p:spPr>
            <a:xfrm>
              <a:off x="4800585" y="2758717"/>
              <a:ext cx="2670924" cy="13388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098476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098476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15CD0F-B9B1-46B2-892D-458965799022}"/>
              </a:ext>
            </a:extLst>
          </p:cNvPr>
          <p:cNvGrpSpPr/>
          <p:nvPr/>
        </p:nvGrpSpPr>
        <p:grpSpPr>
          <a:xfrm>
            <a:off x="618547" y="6305576"/>
            <a:ext cx="10948374" cy="338554"/>
            <a:chOff x="1233455" y="6858797"/>
            <a:chExt cx="9936000" cy="395777"/>
          </a:xfrm>
        </p:grpSpPr>
        <p:cxnSp>
          <p:nvCxnSpPr>
            <p:cNvPr id="14" name="Straight Connector 6">
              <a:extLst>
                <a:ext uri="{FF2B5EF4-FFF2-40B4-BE49-F238E27FC236}">
                  <a16:creationId xmlns:a16="http://schemas.microsoft.com/office/drawing/2014/main" id="{842F9EF3-A343-43C7-8AD5-8CBD1544641A}"/>
                </a:ext>
              </a:extLst>
            </p:cNvPr>
            <p:cNvCxnSpPr/>
            <p:nvPr/>
          </p:nvCxnSpPr>
          <p:spPr>
            <a:xfrm>
              <a:off x="1233455" y="6858797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96DBF77C-6960-40E4-87D0-A96D1663FB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3782" y="6858797"/>
              <a:ext cx="9795347" cy="39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- الفصل الدراسي الثاني 2020- 202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1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م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                   </a:t>
              </a:r>
              <a:r>
                <a:rPr lang="ar-BH" altLang="ar-JO" sz="1600" b="1" dirty="0">
                  <a:solidFill>
                    <a:srgbClr val="FF0000"/>
                  </a:solidFill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(</a:t>
              </a:r>
              <a:r>
                <a:rPr lang="ar-BH" sz="1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النقود 100فلس،500فلس)- </a:t>
              </a:r>
              <a:r>
                <a:rPr lang="ar-BH" sz="1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الثاني الابتدائي</a:t>
              </a:r>
              <a:endParaRPr lang="en-US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1446917"/>
      </p:ext>
    </p:extLst>
  </p:cSld>
  <p:clrMapOvr>
    <a:masterClrMapping/>
  </p:clrMapOvr>
</p:sld>
</file>

<file path=ppt/theme/theme1.xml><?xml version="1.0" encoding="utf-8"?>
<a:theme xmlns:a="http://schemas.openxmlformats.org/drawingml/2006/main" name="القالب الاخي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القالب الاخير" id="{0D219B4F-9B13-48DC-9C1E-24BF730245CE}" vid="{C71E8CAB-5BB5-4977-A9C7-8FCEBB06E5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القالب الاخير</Template>
  <TotalTime>1102</TotalTime>
  <Words>305</Words>
  <Application>Microsoft Office PowerPoint</Application>
  <PresentationFormat>Widescreen</PresentationFormat>
  <Paragraphs>78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Yu Gothic UI Semilight</vt:lpstr>
      <vt:lpstr>Arial</vt:lpstr>
      <vt:lpstr>Calibri</vt:lpstr>
      <vt:lpstr>Calibri Light</vt:lpstr>
      <vt:lpstr>Sakkal Majalla</vt:lpstr>
      <vt:lpstr>Times New Roman</vt:lpstr>
      <vt:lpstr>Traditional Arabic</vt:lpstr>
      <vt:lpstr>القالب الاخير</vt:lpstr>
      <vt:lpstr>PowerPoint Presentation</vt:lpstr>
      <vt:lpstr>PowerPoint Presentation</vt:lpstr>
      <vt:lpstr>قم بعَدِّ القطعِ النقديّة، ثم اكتب المجموع</vt:lpstr>
      <vt:lpstr>قُم بِعَدِّ القطعِ النقديّة، ثم اكتب المجموع</vt:lpstr>
      <vt:lpstr>قُم بِعَدِّ القطعِ النقديّة، ثم اكتب المجموع</vt:lpstr>
      <vt:lpstr>قُم بِعَدِّ القطعِ النقديّة، ثم اكتب المجموع</vt:lpstr>
      <vt:lpstr>قُم بِعَدِّ القطعِ النقديّة، ثم اكتب المجموع</vt:lpstr>
      <vt:lpstr>قُم بِعَدِّ القطعِ النقديّة، ثم اكتب المجموع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مرحبا بكم في البوابة التعليمية لوزارة التربية والتعليم بمملكة البحرين</dc:title>
  <dc:creator>juma</dc:creator>
  <cp:lastModifiedBy>Dell</cp:lastModifiedBy>
  <cp:revision>77</cp:revision>
  <dcterms:created xsi:type="dcterms:W3CDTF">2020-03-03T10:43:57Z</dcterms:created>
  <dcterms:modified xsi:type="dcterms:W3CDTF">2021-02-23T10:07:24Z</dcterms:modified>
</cp:coreProperties>
</file>