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297" r:id="rId4"/>
    <p:sldId id="331" r:id="rId5"/>
    <p:sldId id="323" r:id="rId6"/>
    <p:sldId id="325" r:id="rId7"/>
    <p:sldId id="326" r:id="rId8"/>
    <p:sldId id="332" r:id="rId9"/>
    <p:sldId id="333" r:id="rId10"/>
    <p:sldId id="329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4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56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846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90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99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663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91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4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7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9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18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07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19/11/1441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54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6DA42-3199-4EFA-9939-CA6F3CE6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2173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A068CC-FA97-403C-8DC0-E9BF40714B89}"/>
              </a:ext>
            </a:extLst>
          </p:cNvPr>
          <p:cNvSpPr txBox="1">
            <a:spLocks/>
          </p:cNvSpPr>
          <p:nvPr/>
        </p:nvSpPr>
        <p:spPr>
          <a:xfrm>
            <a:off x="1524000" y="2503868"/>
            <a:ext cx="9144000" cy="2245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الثاني الابتدائي - الجزء الأول</a:t>
            </a:r>
          </a:p>
          <a:p>
            <a:pPr rtl="1"/>
            <a:b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(6-3) : الطرحُ بإعادةِ التَّجميع</a:t>
            </a:r>
          </a:p>
          <a:p>
            <a:pPr rtl="1"/>
            <a:endParaRPr lang="ar-BH" sz="1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126)</a:t>
            </a:r>
            <a:endParaRPr lang="en-US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Google Shape;93;p14"/>
          <p:cNvSpPr/>
          <p:nvPr/>
        </p:nvSpPr>
        <p:spPr>
          <a:xfrm>
            <a:off x="1197012" y="2390328"/>
            <a:ext cx="9856694" cy="2075802"/>
          </a:xfrm>
          <a:prstGeom prst="roundRect">
            <a:avLst>
              <a:gd name="adj" fmla="val 20884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>
            <a:solidFill>
              <a:schemeClr val="accent6">
                <a:lumMod val="5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583804" y="2526809"/>
            <a:ext cx="9031099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لكتاب الطالب صفحة 127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كتاب التمارين صفحة 49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6710F9-3A43-471E-9E9C-7A8E5A8EE703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الطرحُ بإعادةِ التَّجميع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277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الطرحُ بإعادةِ التَّجميع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58717"/>
              <a:ext cx="2670924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09847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09847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3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>
            <a:extLst>
              <a:ext uri="{FF2B5EF4-FFF2-40B4-BE49-F238E27FC236}">
                <a16:creationId xmlns:a16="http://schemas.microsoft.com/office/drawing/2014/main" id="{0100AD53-E6E6-4FAC-82EA-65AE0DDA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89A6211-BA21-4C6A-8E46-3DE552CBC61E}"/>
              </a:ext>
            </a:extLst>
          </p:cNvPr>
          <p:cNvSpPr txBox="1">
            <a:spLocks/>
          </p:cNvSpPr>
          <p:nvPr/>
        </p:nvSpPr>
        <p:spPr>
          <a:xfrm>
            <a:off x="3164117" y="2706557"/>
            <a:ext cx="5950857" cy="1473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في هذا الدّرْس</a:t>
            </a:r>
          </a:p>
          <a:p>
            <a:pPr rtl="1"/>
            <a:b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إيجاد ناتج الطرح بإعادة التجميع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426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لنجد ناتج الطرح 24 – 8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95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3801658" y="5285377"/>
            <a:ext cx="473187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24  -  8  =  .......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85362" y="5099060"/>
            <a:ext cx="76065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</a:p>
        </p:txBody>
      </p:sp>
      <p:sp>
        <p:nvSpPr>
          <p:cNvPr id="100" name="Flowchart: Alternate Process 99"/>
          <p:cNvSpPr/>
          <p:nvPr/>
        </p:nvSpPr>
        <p:spPr>
          <a:xfrm>
            <a:off x="6266837" y="1676801"/>
            <a:ext cx="3777669" cy="71836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سنستعمل المكعبات لنمثل العدد 24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14219"/>
              </p:ext>
            </p:extLst>
          </p:nvPr>
        </p:nvGraphicFramePr>
        <p:xfrm>
          <a:off x="2040479" y="1522891"/>
          <a:ext cx="3777670" cy="332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835">
                  <a:extLst>
                    <a:ext uri="{9D8B030D-6E8A-4147-A177-3AD203B41FA5}">
                      <a16:colId xmlns:a16="http://schemas.microsoft.com/office/drawing/2014/main" val="1706038114"/>
                    </a:ext>
                  </a:extLst>
                </a:gridCol>
                <a:gridCol w="1888835">
                  <a:extLst>
                    <a:ext uri="{9D8B030D-6E8A-4147-A177-3AD203B41FA5}">
                      <a16:colId xmlns:a16="http://schemas.microsoft.com/office/drawing/2014/main" val="123939521"/>
                    </a:ext>
                  </a:extLst>
                </a:gridCol>
              </a:tblGrid>
              <a:tr h="487358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tx1"/>
                          </a:solidFill>
                        </a:rPr>
                        <a:t>العشرات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tx1"/>
                          </a:solidFill>
                        </a:rPr>
                        <a:t>الآحاد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23520"/>
                  </a:ext>
                </a:extLst>
              </a:tr>
              <a:tr h="2807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84018"/>
                  </a:ext>
                </a:extLst>
              </a:tr>
            </a:tbl>
          </a:graphicData>
        </a:graphic>
      </p:graphicFrame>
      <p:sp>
        <p:nvSpPr>
          <p:cNvPr id="107" name="Cube 106">
            <a:extLst>
              <a:ext uri="{FF2B5EF4-FFF2-40B4-BE49-F238E27FC236}">
                <a16:creationId xmlns:a16="http://schemas.microsoft.com/office/drawing/2014/main" id="{AE30A575-3E93-4AB4-B84F-FA892104761E}"/>
              </a:ext>
            </a:extLst>
          </p:cNvPr>
          <p:cNvSpPr/>
          <p:nvPr/>
        </p:nvSpPr>
        <p:spPr bwMode="auto">
          <a:xfrm rot="16200000" flipV="1">
            <a:off x="3145447" y="4176022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09" name="Cube 108">
            <a:extLst>
              <a:ext uri="{FF2B5EF4-FFF2-40B4-BE49-F238E27FC236}">
                <a16:creationId xmlns:a16="http://schemas.microsoft.com/office/drawing/2014/main" id="{700BC506-FF2A-4212-8EE7-7270AC4B7DF5}"/>
              </a:ext>
            </a:extLst>
          </p:cNvPr>
          <p:cNvSpPr/>
          <p:nvPr/>
        </p:nvSpPr>
        <p:spPr bwMode="auto">
          <a:xfrm rot="16200000" flipV="1">
            <a:off x="3147033" y="3971653"/>
            <a:ext cx="269604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12" name="Cube 111">
            <a:extLst>
              <a:ext uri="{FF2B5EF4-FFF2-40B4-BE49-F238E27FC236}">
                <a16:creationId xmlns:a16="http://schemas.microsoft.com/office/drawing/2014/main" id="{88BFC0AE-4366-4EF9-BC0B-EF26B06666B1}"/>
              </a:ext>
            </a:extLst>
          </p:cNvPr>
          <p:cNvSpPr/>
          <p:nvPr/>
        </p:nvSpPr>
        <p:spPr bwMode="auto">
          <a:xfrm rot="16200000" flipV="1">
            <a:off x="3147033" y="3767177"/>
            <a:ext cx="269604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id="{C4A97B09-C255-493E-9606-D3F9504F31E6}"/>
              </a:ext>
            </a:extLst>
          </p:cNvPr>
          <p:cNvSpPr/>
          <p:nvPr/>
        </p:nvSpPr>
        <p:spPr bwMode="auto">
          <a:xfrm rot="16200000" flipV="1">
            <a:off x="3145447" y="3561114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0" name="Cube 119">
            <a:extLst>
              <a:ext uri="{FF2B5EF4-FFF2-40B4-BE49-F238E27FC236}">
                <a16:creationId xmlns:a16="http://schemas.microsoft.com/office/drawing/2014/main" id="{953142D0-E7A5-4A77-9339-20AECB90CDA7}"/>
              </a:ext>
            </a:extLst>
          </p:cNvPr>
          <p:cNvSpPr/>
          <p:nvPr/>
        </p:nvSpPr>
        <p:spPr bwMode="auto">
          <a:xfrm rot="16200000" flipV="1">
            <a:off x="3147033" y="3355055"/>
            <a:ext cx="269602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1" name="Cube 120">
            <a:extLst>
              <a:ext uri="{FF2B5EF4-FFF2-40B4-BE49-F238E27FC236}">
                <a16:creationId xmlns:a16="http://schemas.microsoft.com/office/drawing/2014/main" id="{1ACFA563-376E-44A8-9785-65A8D215A56B}"/>
              </a:ext>
            </a:extLst>
          </p:cNvPr>
          <p:cNvSpPr/>
          <p:nvPr/>
        </p:nvSpPr>
        <p:spPr bwMode="auto">
          <a:xfrm rot="16200000" flipV="1">
            <a:off x="3147033" y="3150370"/>
            <a:ext cx="269604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2" name="Cube 121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3145447" y="2942613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3" name="Cube 122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3147033" y="2733381"/>
            <a:ext cx="269602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4" name="Cube 123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3147033" y="2527215"/>
            <a:ext cx="269604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5" name="Cube 124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3145447" y="2317980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grpSp>
        <p:nvGrpSpPr>
          <p:cNvPr id="126" name="Group 1560">
            <a:extLst>
              <a:ext uri="{FF2B5EF4-FFF2-40B4-BE49-F238E27FC236}">
                <a16:creationId xmlns:a16="http://schemas.microsoft.com/office/drawing/2014/main" id="{97C61F0B-1614-4317-BC1E-CADDD7527FB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401145" y="2325594"/>
            <a:ext cx="288001" cy="2130816"/>
            <a:chOff x="6324567" y="664864"/>
            <a:chExt cx="274321" cy="2148932"/>
          </a:xfrm>
        </p:grpSpPr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AE30A575-3E93-4AB4-B84F-FA892104761E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700BC506-FF2A-4212-8EE7-7270AC4B7DF5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88BFC0AE-4366-4EF9-BC0B-EF26B06666B1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C4A97B09-C255-493E-9606-D3F9504F31E6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953142D0-E7A5-4A77-9339-20AECB90CDA7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1ACFA563-376E-44A8-9785-65A8D215A56B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D0D8B729-A0AE-47C2-99AB-7B6D8182292C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B9C9E30E-C45F-4AD2-848F-82CF4626C71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53E3B4AF-4414-4D8E-BDB3-DEB8402E57DE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4B7E3DEF-A815-4037-875A-EAD24FB93DE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sp>
        <p:nvSpPr>
          <p:cNvPr id="144" name="Cube 143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4648614" y="2744314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4650201" y="3223521"/>
            <a:ext cx="269602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46" name="Cube 145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4650200" y="3695916"/>
            <a:ext cx="269604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4648615" y="4175123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48" name="Flowchart: Alternate Process 147"/>
          <p:cNvSpPr/>
          <p:nvPr/>
        </p:nvSpPr>
        <p:spPr>
          <a:xfrm>
            <a:off x="6266836" y="2714250"/>
            <a:ext cx="3777670" cy="112921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نلاحظ أن عدد الآحاد (4) غير كافٍ لنطرح</a:t>
            </a:r>
          </a:p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 (8)، لذلك سنعيد التجميع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6266836" y="4582511"/>
            <a:ext cx="3777670" cy="6529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الآن سنطرح 8 آحاد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01507" y="2090057"/>
            <a:ext cx="760657" cy="260892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0" name="Cube 149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4110782" y="2766620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1" name="Cube 150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4112369" y="3223520"/>
            <a:ext cx="269602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2" name="Cube 151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4112368" y="3695915"/>
            <a:ext cx="269604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3" name="Cube 152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4110783" y="4175122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4" name="Cube 153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4113257" y="2313765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5" name="Cube 154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4537150" y="2772431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6" name="Cube 155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4538737" y="3229331"/>
            <a:ext cx="269602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7" name="Cube 156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4538736" y="3701726"/>
            <a:ext cx="269604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8" name="Cube 157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4537151" y="4180933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9" name="Cube 158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4539625" y="2319576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525138" y="3203623"/>
            <a:ext cx="324000" cy="324000"/>
            <a:chOff x="2151358" y="1541415"/>
            <a:chExt cx="391486" cy="2395001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4094074" y="3216554"/>
            <a:ext cx="324000" cy="324000"/>
            <a:chOff x="2151358" y="1541415"/>
            <a:chExt cx="391486" cy="2395001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4985362" y="3709359"/>
            <a:ext cx="324000" cy="324000"/>
            <a:chOff x="2151358" y="1541415"/>
            <a:chExt cx="391486" cy="2395001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4502634" y="3689958"/>
            <a:ext cx="324000" cy="324000"/>
            <a:chOff x="2151358" y="1541415"/>
            <a:chExt cx="391486" cy="2395001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4060002" y="3672833"/>
            <a:ext cx="324000" cy="324000"/>
            <a:chOff x="2151358" y="1541415"/>
            <a:chExt cx="391486" cy="2395001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4963964" y="4168959"/>
            <a:ext cx="324000" cy="324000"/>
            <a:chOff x="2151358" y="1541415"/>
            <a:chExt cx="391486" cy="2395001"/>
          </a:xfrm>
        </p:grpSpPr>
        <p:cxnSp>
          <p:nvCxnSpPr>
            <p:cNvPr id="173" name="Straight Connector 172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511537" y="4160801"/>
            <a:ext cx="324000" cy="324000"/>
            <a:chOff x="2151358" y="1541415"/>
            <a:chExt cx="391486" cy="2395001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067170" y="4159359"/>
            <a:ext cx="324000" cy="324000"/>
            <a:chOff x="2151358" y="1541415"/>
            <a:chExt cx="391486" cy="2395001"/>
          </a:xfrm>
        </p:grpSpPr>
        <p:cxnSp>
          <p:nvCxnSpPr>
            <p:cNvPr id="179" name="Straight Connector 178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77394DAD-C64D-4E20-B925-C24692E58B8D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الطرحُ بإعادةِ التَّجميع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Rounded Rectangle 148">
            <a:extLst>
              <a:ext uri="{FF2B5EF4-FFF2-40B4-BE49-F238E27FC236}">
                <a16:creationId xmlns:a16="http://schemas.microsoft.com/office/drawing/2014/main" id="{CC51091C-AE82-495D-83DD-57CA96DC8664}"/>
              </a:ext>
            </a:extLst>
          </p:cNvPr>
          <p:cNvSpPr/>
          <p:nvPr/>
        </p:nvSpPr>
        <p:spPr>
          <a:xfrm>
            <a:off x="6278258" y="3896528"/>
            <a:ext cx="3777670" cy="6529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اصبح لدينا 14 آحاد و 1 عشرات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56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8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3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3229 -0.000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2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3229 0.000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2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03385 -3.7037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03229 3.7037E-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19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19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5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5" grpId="0"/>
      <p:bldP spid="96" grpId="0"/>
      <p:bldP spid="100" grpId="0" animBg="1"/>
      <p:bldP spid="107" grpId="0" animBg="1"/>
      <p:bldP spid="107" grpId="1" animBg="1"/>
      <p:bldP spid="109" grpId="0" animBg="1"/>
      <p:bldP spid="109" grpId="1" animBg="1"/>
      <p:bldP spid="112" grpId="0" animBg="1"/>
      <p:bldP spid="112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9" grpId="0" animBg="1"/>
      <p:bldP spid="5" grpId="0" animBg="1"/>
      <p:bldP spid="5" grpId="1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426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لنجد ناتج الطرح 32 – 4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95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698266" y="5470732"/>
            <a:ext cx="287032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32  -  4  =  .......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60648" y="5284415"/>
            <a:ext cx="76065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r>
          </a:p>
        </p:txBody>
      </p:sp>
      <p:sp>
        <p:nvSpPr>
          <p:cNvPr id="100" name="Flowchart: Alternate Process 99"/>
          <p:cNvSpPr/>
          <p:nvPr/>
        </p:nvSpPr>
        <p:spPr>
          <a:xfrm>
            <a:off x="6266837" y="1676801"/>
            <a:ext cx="3777669" cy="71836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سنستعمل المكعبات لنمثل العدد 32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10663"/>
              </p:ext>
            </p:extLst>
          </p:nvPr>
        </p:nvGraphicFramePr>
        <p:xfrm>
          <a:off x="1611086" y="1522891"/>
          <a:ext cx="4207064" cy="332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532">
                  <a:extLst>
                    <a:ext uri="{9D8B030D-6E8A-4147-A177-3AD203B41FA5}">
                      <a16:colId xmlns:a16="http://schemas.microsoft.com/office/drawing/2014/main" val="1706038114"/>
                    </a:ext>
                  </a:extLst>
                </a:gridCol>
                <a:gridCol w="2103532">
                  <a:extLst>
                    <a:ext uri="{9D8B030D-6E8A-4147-A177-3AD203B41FA5}">
                      <a16:colId xmlns:a16="http://schemas.microsoft.com/office/drawing/2014/main" val="123939521"/>
                    </a:ext>
                  </a:extLst>
                </a:gridCol>
              </a:tblGrid>
              <a:tr h="487358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tx1"/>
                          </a:solidFill>
                        </a:rPr>
                        <a:t>العشرات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tx1"/>
                          </a:solidFill>
                        </a:rPr>
                        <a:t>الآحاد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23520"/>
                  </a:ext>
                </a:extLst>
              </a:tr>
              <a:tr h="2807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84018"/>
                  </a:ext>
                </a:extLst>
              </a:tr>
            </a:tbl>
          </a:graphicData>
        </a:graphic>
      </p:graphicFrame>
      <p:sp>
        <p:nvSpPr>
          <p:cNvPr id="107" name="Cube 106">
            <a:extLst>
              <a:ext uri="{FF2B5EF4-FFF2-40B4-BE49-F238E27FC236}">
                <a16:creationId xmlns:a16="http://schemas.microsoft.com/office/drawing/2014/main" id="{AE30A575-3E93-4AB4-B84F-FA892104761E}"/>
              </a:ext>
            </a:extLst>
          </p:cNvPr>
          <p:cNvSpPr/>
          <p:nvPr/>
        </p:nvSpPr>
        <p:spPr bwMode="auto">
          <a:xfrm rot="16200000" flipV="1">
            <a:off x="3145447" y="4176022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09" name="Cube 108">
            <a:extLst>
              <a:ext uri="{FF2B5EF4-FFF2-40B4-BE49-F238E27FC236}">
                <a16:creationId xmlns:a16="http://schemas.microsoft.com/office/drawing/2014/main" id="{700BC506-FF2A-4212-8EE7-7270AC4B7DF5}"/>
              </a:ext>
            </a:extLst>
          </p:cNvPr>
          <p:cNvSpPr/>
          <p:nvPr/>
        </p:nvSpPr>
        <p:spPr bwMode="auto">
          <a:xfrm rot="16200000" flipV="1">
            <a:off x="3147033" y="3971653"/>
            <a:ext cx="269604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12" name="Cube 111">
            <a:extLst>
              <a:ext uri="{FF2B5EF4-FFF2-40B4-BE49-F238E27FC236}">
                <a16:creationId xmlns:a16="http://schemas.microsoft.com/office/drawing/2014/main" id="{88BFC0AE-4366-4EF9-BC0B-EF26B06666B1}"/>
              </a:ext>
            </a:extLst>
          </p:cNvPr>
          <p:cNvSpPr/>
          <p:nvPr/>
        </p:nvSpPr>
        <p:spPr bwMode="auto">
          <a:xfrm rot="16200000" flipV="1">
            <a:off x="3147033" y="3767177"/>
            <a:ext cx="269604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id="{C4A97B09-C255-493E-9606-D3F9504F31E6}"/>
              </a:ext>
            </a:extLst>
          </p:cNvPr>
          <p:cNvSpPr/>
          <p:nvPr/>
        </p:nvSpPr>
        <p:spPr bwMode="auto">
          <a:xfrm rot="16200000" flipV="1">
            <a:off x="3145447" y="3561114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0" name="Cube 119">
            <a:extLst>
              <a:ext uri="{FF2B5EF4-FFF2-40B4-BE49-F238E27FC236}">
                <a16:creationId xmlns:a16="http://schemas.microsoft.com/office/drawing/2014/main" id="{953142D0-E7A5-4A77-9339-20AECB90CDA7}"/>
              </a:ext>
            </a:extLst>
          </p:cNvPr>
          <p:cNvSpPr/>
          <p:nvPr/>
        </p:nvSpPr>
        <p:spPr bwMode="auto">
          <a:xfrm rot="16200000" flipV="1">
            <a:off x="3147033" y="3355055"/>
            <a:ext cx="269602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1" name="Cube 120">
            <a:extLst>
              <a:ext uri="{FF2B5EF4-FFF2-40B4-BE49-F238E27FC236}">
                <a16:creationId xmlns:a16="http://schemas.microsoft.com/office/drawing/2014/main" id="{1ACFA563-376E-44A8-9785-65A8D215A56B}"/>
              </a:ext>
            </a:extLst>
          </p:cNvPr>
          <p:cNvSpPr/>
          <p:nvPr/>
        </p:nvSpPr>
        <p:spPr bwMode="auto">
          <a:xfrm rot="16200000" flipV="1">
            <a:off x="3147033" y="3150370"/>
            <a:ext cx="269604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2" name="Cube 121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3145447" y="2942613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3" name="Cube 122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3147033" y="2733381"/>
            <a:ext cx="269602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4" name="Cube 123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3147033" y="2527215"/>
            <a:ext cx="269604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5" name="Cube 124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3145447" y="2317980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grpSp>
        <p:nvGrpSpPr>
          <p:cNvPr id="126" name="Group 1560">
            <a:extLst>
              <a:ext uri="{FF2B5EF4-FFF2-40B4-BE49-F238E27FC236}">
                <a16:creationId xmlns:a16="http://schemas.microsoft.com/office/drawing/2014/main" id="{97C61F0B-1614-4317-BC1E-CADDD7527FB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401145" y="2325594"/>
            <a:ext cx="288001" cy="2130816"/>
            <a:chOff x="6324567" y="664864"/>
            <a:chExt cx="274321" cy="2148932"/>
          </a:xfrm>
        </p:grpSpPr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AE30A575-3E93-4AB4-B84F-FA892104761E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700BC506-FF2A-4212-8EE7-7270AC4B7DF5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88BFC0AE-4366-4EF9-BC0B-EF26B06666B1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C4A97B09-C255-493E-9606-D3F9504F31E6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953142D0-E7A5-4A77-9339-20AECB90CDA7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1ACFA563-376E-44A8-9785-65A8D215A56B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D0D8B729-A0AE-47C2-99AB-7B6D8182292C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B9C9E30E-C45F-4AD2-848F-82CF4626C71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53E3B4AF-4414-4D8E-BDB3-DEB8402E57DE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4B7E3DEF-A815-4037-875A-EAD24FB93DE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sp>
        <p:nvSpPr>
          <p:cNvPr id="146" name="Cube 145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4650200" y="3695916"/>
            <a:ext cx="269604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4648615" y="4175123"/>
            <a:ext cx="272775" cy="288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48" name="Flowchart: Alternate Process 147"/>
          <p:cNvSpPr/>
          <p:nvPr/>
        </p:nvSpPr>
        <p:spPr>
          <a:xfrm>
            <a:off x="6266836" y="2714250"/>
            <a:ext cx="3777670" cy="112921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نلاحظ أن عدد الآحاد (2) غير كافٍ لنطرح</a:t>
            </a:r>
          </a:p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 (4)، لذلك سنعيد التجميع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6266836" y="4582511"/>
            <a:ext cx="3777670" cy="6529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الآن سنطرح 4 آحاد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01507" y="2090057"/>
            <a:ext cx="760657" cy="260892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0" name="Cube 149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4110782" y="2766620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1" name="Cube 150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4112369" y="3223520"/>
            <a:ext cx="269602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2" name="Cube 151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4112368" y="3695915"/>
            <a:ext cx="269604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3" name="Cube 152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4110783" y="4175122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4" name="Cube 153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4113257" y="2313765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5" name="Cube 154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4537150" y="2772431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6" name="Cube 155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4538737" y="3229331"/>
            <a:ext cx="269602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7" name="Cube 156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4538736" y="3701726"/>
            <a:ext cx="269604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8" name="Cube 157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4537151" y="4180933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59" name="Cube 158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4539625" y="2319576"/>
            <a:ext cx="272775" cy="288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985362" y="3709359"/>
            <a:ext cx="324000" cy="324000"/>
            <a:chOff x="2151358" y="1541415"/>
            <a:chExt cx="391486" cy="2395001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4963964" y="4168959"/>
            <a:ext cx="324000" cy="324000"/>
            <a:chOff x="2151358" y="1541415"/>
            <a:chExt cx="391486" cy="2395001"/>
          </a:xfrm>
        </p:grpSpPr>
        <p:cxnSp>
          <p:nvCxnSpPr>
            <p:cNvPr id="173" name="Straight Connector 172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511537" y="4160801"/>
            <a:ext cx="324000" cy="324000"/>
            <a:chOff x="2151358" y="1541415"/>
            <a:chExt cx="391486" cy="2395001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067170" y="4159359"/>
            <a:ext cx="324000" cy="324000"/>
            <a:chOff x="2151358" y="1541415"/>
            <a:chExt cx="391486" cy="2395001"/>
          </a:xfrm>
        </p:grpSpPr>
        <p:cxnSp>
          <p:nvCxnSpPr>
            <p:cNvPr id="179" name="Straight Connector 178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77394DAD-C64D-4E20-B925-C24692E58B8D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الطرحُ بإعادةِ التَّجميع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Rounded Rectangle 148">
            <a:extLst>
              <a:ext uri="{FF2B5EF4-FFF2-40B4-BE49-F238E27FC236}">
                <a16:creationId xmlns:a16="http://schemas.microsoft.com/office/drawing/2014/main" id="{CC51091C-AE82-495D-83DD-57CA96DC8664}"/>
              </a:ext>
            </a:extLst>
          </p:cNvPr>
          <p:cNvSpPr/>
          <p:nvPr/>
        </p:nvSpPr>
        <p:spPr>
          <a:xfrm>
            <a:off x="6278258" y="3896528"/>
            <a:ext cx="3777670" cy="6529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اصبح لدينا 12 أحاد و 2 عشرات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4" name="Group 1560">
            <a:extLst>
              <a:ext uri="{FF2B5EF4-FFF2-40B4-BE49-F238E27FC236}">
                <a16:creationId xmlns:a16="http://schemas.microsoft.com/office/drawing/2014/main" id="{3B964606-7467-4DE0-AFCC-23992B48D42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841162" y="2359573"/>
            <a:ext cx="288001" cy="2130816"/>
            <a:chOff x="6324567" y="664864"/>
            <a:chExt cx="274321" cy="2148932"/>
          </a:xfrm>
        </p:grpSpPr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76771787-85BD-401C-95AB-8AE3D1FA220D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C4C20A5F-153B-4E55-9B67-FCFCA1352707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BF3E85BE-2869-4B88-974F-65AFC8AF41E4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1C7FEA65-AF51-48D3-B23D-B595624CB394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85AAD83F-9DCD-4EF3-A5F8-135CE30EBE02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5BBB1BA0-25F7-4045-B5E6-72B5091A233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D7A9A529-9A71-4B5E-B6E4-69640586C7AE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7F6569D9-0CA0-48B6-9C41-19AB5ED4789F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C0FF5E11-AD83-4704-BDF1-088C3DC7322C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B36E2668-6CCF-4979-B173-0670E12ABE08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sp>
        <p:nvSpPr>
          <p:cNvPr id="85" name="Title 1">
            <a:extLst>
              <a:ext uri="{FF2B5EF4-FFF2-40B4-BE49-F238E27FC236}">
                <a16:creationId xmlns:a16="http://schemas.microsoft.com/office/drawing/2014/main" id="{05F1F3AA-FA0B-4B7D-8865-ECF5FBDA83B6}"/>
              </a:ext>
            </a:extLst>
          </p:cNvPr>
          <p:cNvSpPr txBox="1">
            <a:spLocks/>
          </p:cNvSpPr>
          <p:nvPr/>
        </p:nvSpPr>
        <p:spPr>
          <a:xfrm>
            <a:off x="2164820" y="4686219"/>
            <a:ext cx="576000" cy="5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902E09F9-9814-4202-AB3B-8B2A7C6C5A47}"/>
              </a:ext>
            </a:extLst>
          </p:cNvPr>
          <p:cNvSpPr txBox="1">
            <a:spLocks/>
          </p:cNvSpPr>
          <p:nvPr/>
        </p:nvSpPr>
        <p:spPr>
          <a:xfrm>
            <a:off x="4427932" y="4686219"/>
            <a:ext cx="576000" cy="5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B78AD0E6-FB62-46A8-B77E-68FF3136C45A}"/>
              </a:ext>
            </a:extLst>
          </p:cNvPr>
          <p:cNvSpPr txBox="1">
            <a:spLocks/>
          </p:cNvSpPr>
          <p:nvPr/>
        </p:nvSpPr>
        <p:spPr>
          <a:xfrm>
            <a:off x="2164820" y="4686219"/>
            <a:ext cx="576000" cy="5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492FEE25-E0FD-4037-A552-6597EE796F72}"/>
              </a:ext>
            </a:extLst>
          </p:cNvPr>
          <p:cNvSpPr txBox="1">
            <a:spLocks/>
          </p:cNvSpPr>
          <p:nvPr/>
        </p:nvSpPr>
        <p:spPr>
          <a:xfrm>
            <a:off x="4427932" y="4686219"/>
            <a:ext cx="576000" cy="5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B7393117-7CB8-41BC-A1E4-8D28301C48DE}"/>
              </a:ext>
            </a:extLst>
          </p:cNvPr>
          <p:cNvSpPr txBox="1">
            <a:spLocks/>
          </p:cNvSpPr>
          <p:nvPr/>
        </p:nvSpPr>
        <p:spPr>
          <a:xfrm>
            <a:off x="4427932" y="4686219"/>
            <a:ext cx="576000" cy="5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444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8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3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03385 -3.7037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03229 3.7037E-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19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19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5" grpId="0"/>
      <p:bldP spid="96" grpId="0"/>
      <p:bldP spid="100" grpId="0" animBg="1"/>
      <p:bldP spid="107" grpId="0" animBg="1"/>
      <p:bldP spid="107" grpId="1" animBg="1"/>
      <p:bldP spid="109" grpId="0" animBg="1"/>
      <p:bldP spid="109" grpId="1" animBg="1"/>
      <p:bldP spid="112" grpId="0" animBg="1"/>
      <p:bldP spid="112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148" grpId="0" animBg="1"/>
      <p:bldP spid="149" grpId="0" animBg="1"/>
      <p:bldP spid="5" grpId="0" animBg="1"/>
      <p:bldP spid="5" grpId="1" animBg="1"/>
      <p:bldP spid="150" grpId="0" animBg="1"/>
      <p:bldP spid="151" grpId="0" animBg="1"/>
      <p:bldP spid="152" grpId="0" animBg="1"/>
      <p:bldP spid="153" grpId="0" animBg="1"/>
      <p:bldP spid="153" grpId="1" animBg="1"/>
      <p:bldP spid="154" grpId="0" animBg="1"/>
      <p:bldP spid="155" grpId="0" animBg="1"/>
      <p:bldP spid="156" grpId="0" animBg="1"/>
      <p:bldP spid="157" grpId="0" animBg="1"/>
      <p:bldP spid="158" grpId="0" animBg="1"/>
      <p:bldP spid="158" grpId="1" animBg="1"/>
      <p:bldP spid="159" grpId="0" animBg="1"/>
      <p:bldP spid="73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بإعادة التجميع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6806"/>
              </p:ext>
            </p:extLst>
          </p:nvPr>
        </p:nvGraphicFramePr>
        <p:xfrm>
          <a:off x="2226424" y="2391820"/>
          <a:ext cx="8127999" cy="218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934674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57170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44077467"/>
                    </a:ext>
                  </a:extLst>
                </a:gridCol>
              </a:tblGrid>
              <a:tr h="1027246"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هو ناتج الطرح؟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لطرح الآحاد، هل هناك ضرورة لإعادة التجميع؟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التدريب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604294"/>
                  </a:ext>
                </a:extLst>
              </a:tr>
              <a:tr h="1156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25232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642746" y="3626062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31  -  4  =  .......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2336043" y="3626061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31  -  4  =  </a:t>
            </a:r>
            <a:r>
              <a:rPr lang="ar-BH" sz="37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</a:t>
            </a:r>
            <a:endParaRPr lang="ar-BH" sz="32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31069" y="3626060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3A9CF7-451E-4AE0-A9A9-921C9C4401B8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الطرحُ بإعادةِ التَّجميع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85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بإعادة التجميع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901617"/>
              </p:ext>
            </p:extLst>
          </p:nvPr>
        </p:nvGraphicFramePr>
        <p:xfrm>
          <a:off x="2226424" y="2391820"/>
          <a:ext cx="8127999" cy="218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934674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57170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44077467"/>
                    </a:ext>
                  </a:extLst>
                </a:gridCol>
              </a:tblGrid>
              <a:tr h="1027246"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هو ناتج الطرح؟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لطرح الآحاد، هل هناك ضرورة لإعادة التجميع؟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التدريب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604294"/>
                  </a:ext>
                </a:extLst>
              </a:tr>
              <a:tr h="1156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25232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642746" y="3626062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56  -  5  =  .......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2336043" y="3626061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56  -  5  =  </a:t>
            </a:r>
            <a:r>
              <a:rPr lang="ar-BH" sz="37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51</a:t>
            </a:r>
            <a:endParaRPr lang="ar-BH" sz="32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31069" y="3626060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74F02B-AF38-41CA-A5B0-BE42704E286D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الطرحُ بإعادةِ التَّجميع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57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بإعادة التجميع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70173"/>
              </p:ext>
            </p:extLst>
          </p:nvPr>
        </p:nvGraphicFramePr>
        <p:xfrm>
          <a:off x="2226424" y="2391820"/>
          <a:ext cx="8127999" cy="218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934674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57170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44077467"/>
                    </a:ext>
                  </a:extLst>
                </a:gridCol>
              </a:tblGrid>
              <a:tr h="1027246"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هو ناتج الطرح؟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لطرح الآحاد، هل هناك ضرورة لإعادة التجميع؟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التدريب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604294"/>
                  </a:ext>
                </a:extLst>
              </a:tr>
              <a:tr h="1156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25232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642746" y="3626062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22  -  6  =  .......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2392906" y="3544469"/>
            <a:ext cx="82022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7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endParaRPr lang="ar-BH" sz="32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31069" y="3626060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298AB-54A7-4511-9CE1-A524FA692CA2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الطرحُ بإعادةِ التَّجميع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64854F-BE7A-498B-B6E8-B0D58A10C0C0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D7434B-0CC7-4AA4-B393-7110CD6CD6F1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4" name="Rectangle: Rounded Corners 22">
                <a:extLst>
                  <a:ext uri="{FF2B5EF4-FFF2-40B4-BE49-F238E27FC236}">
                    <a16:creationId xmlns:a16="http://schemas.microsoft.com/office/drawing/2014/main" id="{30B83916-3C97-426A-A517-6D4E600CB1C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C1D5D6-1430-4CFC-8627-F2208300AF53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BDD07AE8-D9CA-4F1C-9D73-483BF35245C7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3" name="Round Diagonal Corner Rectangle 10">
              <a:extLst>
                <a:ext uri="{FF2B5EF4-FFF2-40B4-BE49-F238E27FC236}">
                  <a16:creationId xmlns:a16="http://schemas.microsoft.com/office/drawing/2014/main" id="{112157C9-9621-45E4-9121-539955D6655A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C1CCD675-519D-4B0C-8211-A8CB03F9FF34}"/>
              </a:ext>
            </a:extLst>
          </p:cNvPr>
          <p:cNvSpPr txBox="1">
            <a:spLocks/>
          </p:cNvSpPr>
          <p:nvPr/>
        </p:nvSpPr>
        <p:spPr>
          <a:xfrm>
            <a:off x="2045113" y="3632090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22  -  6  =  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2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بإعادة التجميع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87402"/>
              </p:ext>
            </p:extLst>
          </p:nvPr>
        </p:nvGraphicFramePr>
        <p:xfrm>
          <a:off x="2226424" y="2391820"/>
          <a:ext cx="8127999" cy="218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934674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57170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44077467"/>
                    </a:ext>
                  </a:extLst>
                </a:gridCol>
              </a:tblGrid>
              <a:tr h="1027246"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هو ناتج الطرح؟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لطرح الآحاد، هل هناك ضرورة لإعادة التجميع؟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التدريب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604294"/>
                  </a:ext>
                </a:extLst>
              </a:tr>
              <a:tr h="1156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25232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642746" y="3626062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40  -  8  =  .......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31069" y="3626060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298AB-54A7-4511-9CE1-A524FA692CA2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الطرحُ بإعادةِ التَّجميع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64854F-BE7A-498B-B6E8-B0D58A10C0C0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D7434B-0CC7-4AA4-B393-7110CD6CD6F1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4" name="Rectangle: Rounded Corners 22">
                <a:extLst>
                  <a:ext uri="{FF2B5EF4-FFF2-40B4-BE49-F238E27FC236}">
                    <a16:creationId xmlns:a16="http://schemas.microsoft.com/office/drawing/2014/main" id="{30B83916-3C97-426A-A517-6D4E600CB1C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C1D5D6-1430-4CFC-8627-F2208300AF53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BDD07AE8-D9CA-4F1C-9D73-483BF35245C7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3" name="Round Diagonal Corner Rectangle 10">
              <a:extLst>
                <a:ext uri="{FF2B5EF4-FFF2-40B4-BE49-F238E27FC236}">
                  <a16:creationId xmlns:a16="http://schemas.microsoft.com/office/drawing/2014/main" id="{112157C9-9621-45E4-9121-539955D6655A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C1CCD675-519D-4B0C-8211-A8CB03F9FF34}"/>
              </a:ext>
            </a:extLst>
          </p:cNvPr>
          <p:cNvSpPr txBox="1">
            <a:spLocks/>
          </p:cNvSpPr>
          <p:nvPr/>
        </p:nvSpPr>
        <p:spPr>
          <a:xfrm>
            <a:off x="2299907" y="3614541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40  -  8  =  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2640879" y="3503161"/>
            <a:ext cx="82022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7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</a:t>
            </a:r>
            <a:endParaRPr lang="ar-BH" sz="32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0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9" grpId="0"/>
      <p:bldP spid="2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بإعادة التجميع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26424" y="2391820"/>
          <a:ext cx="8127999" cy="218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934674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57170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44077467"/>
                    </a:ext>
                  </a:extLst>
                </a:gridCol>
              </a:tblGrid>
              <a:tr h="1027246"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هو ناتج الطرح؟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لطرح الآحاد، هل هناك ضرورة لإعادة التجميع؟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التدريب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604294"/>
                  </a:ext>
                </a:extLst>
              </a:tr>
              <a:tr h="1156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25232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642746" y="3626062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39  -  5  =  .......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31069" y="3626060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298AB-54A7-4511-9CE1-A524FA692CA2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الطرحُ بإعادةِ التَّجميع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64854F-BE7A-498B-B6E8-B0D58A10C0C0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D7434B-0CC7-4AA4-B393-7110CD6CD6F1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4" name="Rectangle: Rounded Corners 22">
                <a:extLst>
                  <a:ext uri="{FF2B5EF4-FFF2-40B4-BE49-F238E27FC236}">
                    <a16:creationId xmlns:a16="http://schemas.microsoft.com/office/drawing/2014/main" id="{30B83916-3C97-426A-A517-6D4E600CB1C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C1D5D6-1430-4CFC-8627-F2208300AF53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3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BDD07AE8-D9CA-4F1C-9D73-483BF35245C7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3" name="Round Diagonal Corner Rectangle 10">
              <a:extLst>
                <a:ext uri="{FF2B5EF4-FFF2-40B4-BE49-F238E27FC236}">
                  <a16:creationId xmlns:a16="http://schemas.microsoft.com/office/drawing/2014/main" id="{112157C9-9621-45E4-9121-539955D6655A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C1CCD675-519D-4B0C-8211-A8CB03F9FF34}"/>
              </a:ext>
            </a:extLst>
          </p:cNvPr>
          <p:cNvSpPr txBox="1">
            <a:spLocks/>
          </p:cNvSpPr>
          <p:nvPr/>
        </p:nvSpPr>
        <p:spPr>
          <a:xfrm>
            <a:off x="2299907" y="3614541"/>
            <a:ext cx="271167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39  -  5  =  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2640879" y="3503161"/>
            <a:ext cx="82022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7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34</a:t>
            </a:r>
            <a:endParaRPr lang="ar-BH" sz="32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0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9" grpId="0"/>
      <p:bldP spid="21" grpId="0"/>
      <p:bldP spid="17" grpId="0"/>
    </p:bldLst>
  </p:timing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القالب الاخير</Template>
  <TotalTime>1989</TotalTime>
  <Words>412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القالب الاخير</vt:lpstr>
      <vt:lpstr>PowerPoint Presentation</vt:lpstr>
      <vt:lpstr>PowerPoint Presentation</vt:lpstr>
      <vt:lpstr>لنجد ناتج الطرح 24 – 8 </vt:lpstr>
      <vt:lpstr>لنجد ناتج الطرح 32 – 4 </vt:lpstr>
      <vt:lpstr>أطرح بإعادة التجميع</vt:lpstr>
      <vt:lpstr>أطرح بإعادة التجميع</vt:lpstr>
      <vt:lpstr>أطرح بإعادة التجميع</vt:lpstr>
      <vt:lpstr>أطرح بإعادة التجميع</vt:lpstr>
      <vt:lpstr>أطرح بإعادة التجميع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MY LIFE</cp:lastModifiedBy>
  <cp:revision>148</cp:revision>
  <dcterms:created xsi:type="dcterms:W3CDTF">2020-03-03T10:43:57Z</dcterms:created>
  <dcterms:modified xsi:type="dcterms:W3CDTF">2020-07-08T23:05:33Z</dcterms:modified>
</cp:coreProperties>
</file>