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1" r:id="rId3"/>
    <p:sldId id="262" r:id="rId4"/>
    <p:sldId id="263" r:id="rId5"/>
    <p:sldId id="273" r:id="rId6"/>
    <p:sldId id="274" r:id="rId7"/>
    <p:sldId id="275" r:id="rId8"/>
    <p:sldId id="276" r:id="rId9"/>
    <p:sldId id="265" r:id="rId10"/>
    <p:sldId id="266" r:id="rId11"/>
    <p:sldId id="272" r:id="rId12"/>
    <p:sldId id="271" r:id="rId13"/>
    <p:sldId id="277" r:id="rId14"/>
    <p:sldId id="26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7ED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71925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905C34-8B75-4D4F-B74E-014875DF4EE4}" type="datetimeFigureOut">
              <a:rPr lang="ar-BH" smtClean="0"/>
              <a:t>26/07/1442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71925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EA6E3B-4AA2-489B-940D-50602DEE9BAF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984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D25FB3-E7ED-415D-BD34-0010385FB2A4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4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2.mp4"/><Relationship Id="rId7" Type="http://schemas.openxmlformats.org/officeDocument/2006/relationships/image" Target="../media/image11.emf"/><Relationship Id="rId2" Type="http://schemas.microsoft.com/office/2007/relationships/media" Target="../media/media1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4"/><Relationship Id="rId1" Type="http://schemas.microsoft.com/office/2007/relationships/media" Target="../media/media8.mp4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0.mp4"/><Relationship Id="rId7" Type="http://schemas.openxmlformats.org/officeDocument/2006/relationships/image" Target="../media/image2.png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524000" y="304800"/>
            <a:ext cx="9144000" cy="15092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17A7844-5C42-4F69-A544-CCD6670B3E3C}"/>
              </a:ext>
            </a:extLst>
          </p:cNvPr>
          <p:cNvSpPr/>
          <p:nvPr/>
        </p:nvSpPr>
        <p:spPr>
          <a:xfrm>
            <a:off x="2133599" y="2048814"/>
            <a:ext cx="7772399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8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أَرْكانُ الإِسْلام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21FC120-807C-42B3-9DB1-83839AC44EB8}"/>
              </a:ext>
            </a:extLst>
          </p:cNvPr>
          <p:cNvSpPr/>
          <p:nvPr/>
        </p:nvSpPr>
        <p:spPr>
          <a:xfrm>
            <a:off x="4497732" y="4276356"/>
            <a:ext cx="2861681" cy="240065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BH" sz="2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الإسلامية/ الجزء الثاني</a:t>
            </a:r>
          </a:p>
          <a:p>
            <a:pPr algn="ctr">
              <a:lnSpc>
                <a:spcPct val="150000"/>
              </a:lnSpc>
            </a:pPr>
            <a:r>
              <a:rPr lang="ar-SA" sz="24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4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لصف الثاني الابتدائي</a:t>
            </a:r>
          </a:p>
          <a:p>
            <a:pPr algn="ctr">
              <a:lnSpc>
                <a:spcPct val="150000"/>
              </a:lnSpc>
            </a:pPr>
            <a:r>
              <a:rPr lang="ar-BH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</a:t>
            </a:r>
          </a:p>
          <a:p>
            <a:pPr algn="ctr">
              <a:lnSpc>
                <a:spcPct val="150000"/>
              </a:lnSpc>
            </a:pPr>
            <a:endParaRPr lang="ar-BH" sz="28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70641" y="6444471"/>
            <a:ext cx="114983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8349483" y="6486513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4124" y="3721994"/>
            <a:ext cx="24598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صفحة 31 إلى 33</a:t>
            </a:r>
            <a:endParaRPr lang="ar-BH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اركان الاسلام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2" y="23024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88084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8">
            <a:extLst>
              <a:ext uri="{FF2B5EF4-FFF2-40B4-BE49-F238E27FC236}">
                <a16:creationId xmlns="" xmlns:a16="http://schemas.microsoft.com/office/drawing/2014/main" id="{3C710BE0-BF49-4111-8CCE-2B42639C2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10591800" y="74488"/>
            <a:ext cx="1449388" cy="12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270641" y="6264165"/>
            <a:ext cx="114983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439635" y="6264165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احفظ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31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1458" y="2036339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D9604E0-413F-41FC-B41F-959F451401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179" t="4017" r="5432" b="53671"/>
          <a:stretch/>
        </p:blipFill>
        <p:spPr>
          <a:xfrm>
            <a:off x="10319568" y="1517590"/>
            <a:ext cx="1449389" cy="2235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peech Bubble: Oval 5">
            <a:extLst>
              <a:ext uri="{FF2B5EF4-FFF2-40B4-BE49-F238E27FC236}">
                <a16:creationId xmlns="" xmlns:a16="http://schemas.microsoft.com/office/drawing/2014/main" id="{2DC31D99-6404-4FE0-A58D-F34FA2B13BA4}"/>
              </a:ext>
            </a:extLst>
          </p:cNvPr>
          <p:cNvSpPr/>
          <p:nvPr/>
        </p:nvSpPr>
        <p:spPr>
          <a:xfrm>
            <a:off x="8690943" y="1332280"/>
            <a:ext cx="1449389" cy="1257792"/>
          </a:xfrm>
          <a:prstGeom prst="wedgeEllipseCallout">
            <a:avLst>
              <a:gd name="adj1" fmla="val 75726"/>
              <a:gd name="adj2" fmla="val 4297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أحفظ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E0B4443-F7B7-4DFD-8F1C-39A73FDEDF55}"/>
              </a:ext>
            </a:extLst>
          </p:cNvPr>
          <p:cNvSpPr/>
          <p:nvPr/>
        </p:nvSpPr>
        <p:spPr>
          <a:xfrm>
            <a:off x="1295399" y="2936302"/>
            <a:ext cx="8853973" cy="26701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>
              <a:lnSpc>
                <a:spcPct val="150000"/>
              </a:lnSpc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قول الرسول ﷺ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algn="ctr" rtl="1">
              <a:lnSpc>
                <a:spcPct val="150000"/>
              </a:lnSpc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"بُنِيَ الإِسلامُ على خَمسٍ، شَهادَةِ أنْ لا إِلهَ إِلا اللهُ، وَأَنَّ مُحَمَّدًا عَبْدُهُ وَرَسولُهُ، وَإِقامِ الصَّلاةِ، وَإيتاءِ الزَّكاةِ، وَحَج الْبيت، وَصَوْمِ رَمَضان</a:t>
            </a: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".</a:t>
            </a:r>
            <a:endParaRPr lang="ar-BH" b="1" dirty="0">
              <a:solidFill>
                <a:schemeClr val="tx1"/>
              </a:solidFill>
            </a:endParaRPr>
          </a:p>
        </p:txBody>
      </p:sp>
      <p:pic>
        <p:nvPicPr>
          <p:cNvPr id="2" name="الشريحة 10">
            <a:hlinkClick r:id="" action="ppaction://media"/>
            <a:extLst>
              <a:ext uri="{FF2B5EF4-FFF2-40B4-BE49-F238E27FC236}">
                <a16:creationId xmlns="" xmlns:a16="http://schemas.microsoft.com/office/drawing/2014/main" id="{0837FA85-A34A-4884-A365-B08CAEE75C3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7020.66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86925" y="1379746"/>
            <a:ext cx="609600" cy="609600"/>
          </a:xfrm>
          <a:prstGeom prst="rect">
            <a:avLst/>
          </a:prstGeom>
        </p:spPr>
      </p:pic>
      <p:grpSp>
        <p:nvGrpSpPr>
          <p:cNvPr id="14" name="مجموعة 5">
            <a:extLst>
              <a:ext uri="{FF2B5EF4-FFF2-40B4-BE49-F238E27FC236}">
                <a16:creationId xmlns="" xmlns:a16="http://schemas.microsoft.com/office/drawing/2014/main" id="{896CF383-CB17-4399-8C04-67B7CA182B5A}"/>
              </a:ext>
            </a:extLst>
          </p:cNvPr>
          <p:cNvGrpSpPr/>
          <p:nvPr/>
        </p:nvGrpSpPr>
        <p:grpSpPr>
          <a:xfrm>
            <a:off x="0" y="108636"/>
            <a:ext cx="3505199" cy="725684"/>
            <a:chOff x="43053" y="133604"/>
            <a:chExt cx="3157346" cy="7256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Freeform 16">
              <a:extLst>
                <a:ext uri="{FF2B5EF4-FFF2-40B4-BE49-F238E27FC236}">
                  <a16:creationId xmlns="" xmlns:a16="http://schemas.microsoft.com/office/drawing/2014/main" id="{77C1C018-7C48-44E2-A328-66E4F5296E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053" y="133604"/>
              <a:ext cx="3088710" cy="72568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" name="مستطيل 27">
              <a:extLst>
                <a:ext uri="{FF2B5EF4-FFF2-40B4-BE49-F238E27FC236}">
                  <a16:creationId xmlns="" xmlns:a16="http://schemas.microsoft.com/office/drawing/2014/main" id="{520E7B0D-B233-4D52-8478-61327E4D9819}"/>
                </a:ext>
              </a:extLst>
            </p:cNvPr>
            <p:cNvSpPr/>
            <p:nvPr/>
          </p:nvSpPr>
          <p:spPr>
            <a:xfrm>
              <a:off x="220331" y="207431"/>
              <a:ext cx="2980068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BH" altLang="ko-KR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أركان الإسلام - التربية الإسلامية</a:t>
              </a:r>
              <a:endParaRPr lang="ko-KR" alt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14:vortex dir="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4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95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4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4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8">
            <a:extLst>
              <a:ext uri="{FF2B5EF4-FFF2-40B4-BE49-F238E27FC236}">
                <a16:creationId xmlns="" xmlns:a16="http://schemas.microsoft.com/office/drawing/2014/main" id="{3C710BE0-BF49-4111-8CCE-2B42639C2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10591800" y="74488"/>
            <a:ext cx="1449388" cy="12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270641" y="6264165"/>
            <a:ext cx="114983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/>
          </p:cNvSpPr>
          <p:nvPr/>
        </p:nvSpPr>
        <p:spPr>
          <a:xfrm>
            <a:off x="8439635" y="6264165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3697" y="201019"/>
            <a:ext cx="2141905" cy="6363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9933" y="1086506"/>
            <a:ext cx="9784600" cy="7666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أَضَعُ علامة (</a:t>
            </a:r>
            <a:r>
              <a:rPr lang="ar-B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أمام العبارة الصحيحة، وعلامة (</a:t>
            </a:r>
            <a:r>
              <a:rPr lang="ar-B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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أمام العبارة غير الصحيحة فيما يأتي: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70A1E4-E919-446B-8F07-180009DC96CF}"/>
              </a:ext>
            </a:extLst>
          </p:cNvPr>
          <p:cNvSpPr txBox="1"/>
          <p:nvPr/>
        </p:nvSpPr>
        <p:spPr>
          <a:xfrm>
            <a:off x="1550096" y="2130192"/>
            <a:ext cx="7840960" cy="584775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أركانُ الإسلام خمسةٌ.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A70A1E4-E919-446B-8F07-180009DC96CF}"/>
              </a:ext>
            </a:extLst>
          </p:cNvPr>
          <p:cNvSpPr txBox="1"/>
          <p:nvPr/>
        </p:nvSpPr>
        <p:spPr>
          <a:xfrm>
            <a:off x="1550096" y="2980445"/>
            <a:ext cx="7840960" cy="584775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أوجب اللهُ الحجَّ على المسلم الفقير.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A70A1E4-E919-446B-8F07-180009DC96CF}"/>
              </a:ext>
            </a:extLst>
          </p:cNvPr>
          <p:cNvSpPr txBox="1"/>
          <p:nvPr/>
        </p:nvSpPr>
        <p:spPr>
          <a:xfrm>
            <a:off x="1550096" y="3809350"/>
            <a:ext cx="7840960" cy="584775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فرضَ الله على المسلم خمسَ صلواتٍ في اليومِ والليلة.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A70A1E4-E919-446B-8F07-180009DC96CF}"/>
              </a:ext>
            </a:extLst>
          </p:cNvPr>
          <p:cNvSpPr txBox="1"/>
          <p:nvPr/>
        </p:nvSpPr>
        <p:spPr>
          <a:xfrm>
            <a:off x="1550096" y="4627042"/>
            <a:ext cx="7840960" cy="584775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الزكاةُ يدفعها الفقراءُ إلى الأغنياء.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A70A1E4-E919-446B-8F07-180009DC96CF}"/>
              </a:ext>
            </a:extLst>
          </p:cNvPr>
          <p:cNvSpPr txBox="1"/>
          <p:nvPr/>
        </p:nvSpPr>
        <p:spPr>
          <a:xfrm>
            <a:off x="1550096" y="5427643"/>
            <a:ext cx="7840960" cy="584775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يَصومُ المسلمُ شهرَ رمضان. </a:t>
            </a:r>
          </a:p>
        </p:txBody>
      </p:sp>
      <p:sp>
        <p:nvSpPr>
          <p:cNvPr id="25" name="Rectangle 12">
            <a:extLst>
              <a:ext uri="{FF2B5EF4-FFF2-40B4-BE49-F238E27FC236}">
                <a16:creationId xmlns="" xmlns:a16="http://schemas.microsoft.com/office/drawing/2014/main" id="{CED9892A-C47A-4E46-A53F-065842AD6762}"/>
              </a:ext>
            </a:extLst>
          </p:cNvPr>
          <p:cNvSpPr/>
          <p:nvPr/>
        </p:nvSpPr>
        <p:spPr>
          <a:xfrm>
            <a:off x="9520264" y="5427643"/>
            <a:ext cx="72008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12">
            <a:extLst>
              <a:ext uri="{FF2B5EF4-FFF2-40B4-BE49-F238E27FC236}">
                <a16:creationId xmlns="" xmlns:a16="http://schemas.microsoft.com/office/drawing/2014/main" id="{CED9892A-C47A-4E46-A53F-065842AD6762}"/>
              </a:ext>
            </a:extLst>
          </p:cNvPr>
          <p:cNvSpPr/>
          <p:nvPr/>
        </p:nvSpPr>
        <p:spPr>
          <a:xfrm>
            <a:off x="9520264" y="4627928"/>
            <a:ext cx="72008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12">
            <a:extLst>
              <a:ext uri="{FF2B5EF4-FFF2-40B4-BE49-F238E27FC236}">
                <a16:creationId xmlns="" xmlns:a16="http://schemas.microsoft.com/office/drawing/2014/main" id="{CED9892A-C47A-4E46-A53F-065842AD6762}"/>
              </a:ext>
            </a:extLst>
          </p:cNvPr>
          <p:cNvSpPr/>
          <p:nvPr/>
        </p:nvSpPr>
        <p:spPr>
          <a:xfrm>
            <a:off x="9520264" y="3809350"/>
            <a:ext cx="72008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12">
            <a:extLst>
              <a:ext uri="{FF2B5EF4-FFF2-40B4-BE49-F238E27FC236}">
                <a16:creationId xmlns="" xmlns:a16="http://schemas.microsoft.com/office/drawing/2014/main" id="{CED9892A-C47A-4E46-A53F-065842AD6762}"/>
              </a:ext>
            </a:extLst>
          </p:cNvPr>
          <p:cNvSpPr/>
          <p:nvPr/>
        </p:nvSpPr>
        <p:spPr>
          <a:xfrm>
            <a:off x="9520264" y="2980444"/>
            <a:ext cx="72008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12">
            <a:extLst>
              <a:ext uri="{FF2B5EF4-FFF2-40B4-BE49-F238E27FC236}">
                <a16:creationId xmlns="" xmlns:a16="http://schemas.microsoft.com/office/drawing/2014/main" id="{CED9892A-C47A-4E46-A53F-065842AD6762}"/>
              </a:ext>
            </a:extLst>
          </p:cNvPr>
          <p:cNvSpPr/>
          <p:nvPr/>
        </p:nvSpPr>
        <p:spPr>
          <a:xfrm>
            <a:off x="9520264" y="2151538"/>
            <a:ext cx="72008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="" xmlns:a16="http://schemas.microsoft.com/office/drawing/2014/main" id="{A01C83B8-5976-4664-9319-2739FCF767E1}"/>
              </a:ext>
            </a:extLst>
          </p:cNvPr>
          <p:cNvSpPr txBox="1"/>
          <p:nvPr/>
        </p:nvSpPr>
        <p:spPr>
          <a:xfrm>
            <a:off x="9575189" y="2121461"/>
            <a:ext cx="706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8E47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endParaRPr lang="en-US" sz="4400" b="1" dirty="0">
              <a:solidFill>
                <a:srgbClr val="008E4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5">
            <a:extLst>
              <a:ext uri="{FF2B5EF4-FFF2-40B4-BE49-F238E27FC236}">
                <a16:creationId xmlns="" xmlns:a16="http://schemas.microsoft.com/office/drawing/2014/main" id="{A01C83B8-5976-4664-9319-2739FCF767E1}"/>
              </a:ext>
            </a:extLst>
          </p:cNvPr>
          <p:cNvSpPr txBox="1"/>
          <p:nvPr/>
        </p:nvSpPr>
        <p:spPr>
          <a:xfrm>
            <a:off x="9566148" y="3782694"/>
            <a:ext cx="706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8E47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endParaRPr lang="en-US" sz="4400" b="1" dirty="0">
              <a:solidFill>
                <a:srgbClr val="008E4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5">
            <a:extLst>
              <a:ext uri="{FF2B5EF4-FFF2-40B4-BE49-F238E27FC236}">
                <a16:creationId xmlns="" xmlns:a16="http://schemas.microsoft.com/office/drawing/2014/main" id="{A01C83B8-5976-4664-9319-2739FCF767E1}"/>
              </a:ext>
            </a:extLst>
          </p:cNvPr>
          <p:cNvSpPr txBox="1"/>
          <p:nvPr/>
        </p:nvSpPr>
        <p:spPr>
          <a:xfrm>
            <a:off x="9566148" y="5381042"/>
            <a:ext cx="706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8E47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endParaRPr lang="en-US" sz="4400" b="1" dirty="0">
              <a:solidFill>
                <a:srgbClr val="008E4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5">
            <a:extLst>
              <a:ext uri="{FF2B5EF4-FFF2-40B4-BE49-F238E27FC236}">
                <a16:creationId xmlns="" xmlns:a16="http://schemas.microsoft.com/office/drawing/2014/main" id="{A01C83B8-5976-4664-9319-2739FCF767E1}"/>
              </a:ext>
            </a:extLst>
          </p:cNvPr>
          <p:cNvSpPr txBox="1"/>
          <p:nvPr/>
        </p:nvSpPr>
        <p:spPr>
          <a:xfrm>
            <a:off x="9575189" y="2933750"/>
            <a:ext cx="574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</a:t>
            </a:r>
            <a:endParaRPr lang="en-US" sz="4400" b="1" dirty="0">
              <a:solidFill>
                <a:srgbClr val="008E4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5">
            <a:extLst>
              <a:ext uri="{FF2B5EF4-FFF2-40B4-BE49-F238E27FC236}">
                <a16:creationId xmlns="" xmlns:a16="http://schemas.microsoft.com/office/drawing/2014/main" id="{A01C83B8-5976-4664-9319-2739FCF767E1}"/>
              </a:ext>
            </a:extLst>
          </p:cNvPr>
          <p:cNvSpPr txBox="1"/>
          <p:nvPr/>
        </p:nvSpPr>
        <p:spPr>
          <a:xfrm>
            <a:off x="9593212" y="4583830"/>
            <a:ext cx="574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</a:t>
            </a:r>
            <a:endParaRPr lang="en-US" sz="4400" b="1" dirty="0">
              <a:solidFill>
                <a:srgbClr val="008E47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6" name="Group 49">
            <a:extLst>
              <a:ext uri="{FF2B5EF4-FFF2-40B4-BE49-F238E27FC236}">
                <a16:creationId xmlns="" xmlns:a16="http://schemas.microsoft.com/office/drawing/2014/main" id="{C3DEE417-BE58-459B-83B6-E83BA900EAB9}"/>
              </a:ext>
            </a:extLst>
          </p:cNvPr>
          <p:cNvGrpSpPr/>
          <p:nvPr/>
        </p:nvGrpSpPr>
        <p:grpSpPr>
          <a:xfrm>
            <a:off x="3912695" y="74628"/>
            <a:ext cx="4053505" cy="932279"/>
            <a:chOff x="4496940" y="123237"/>
            <a:chExt cx="4053505" cy="932279"/>
          </a:xfrm>
        </p:grpSpPr>
        <p:sp>
          <p:nvSpPr>
            <p:cNvPr id="27" name="مستطيل مستدير الزوايا 14">
              <a:extLst>
                <a:ext uri="{FF2B5EF4-FFF2-40B4-BE49-F238E27FC236}">
                  <a16:creationId xmlns="" xmlns:a16="http://schemas.microsoft.com/office/drawing/2014/main" id="{1EAA7020-7A03-46AA-A9FD-3C080EF7F6B3}"/>
                </a:ext>
              </a:extLst>
            </p:cNvPr>
            <p:cNvSpPr/>
            <p:nvPr/>
          </p:nvSpPr>
          <p:spPr>
            <a:xfrm>
              <a:off x="4496940" y="126387"/>
              <a:ext cx="4053505" cy="784911"/>
            </a:xfrm>
            <a:prstGeom prst="roundRect">
              <a:avLst>
                <a:gd name="adj" fmla="val 9592"/>
              </a:avLst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1" anchor="ctr"/>
            <a:lstStyle/>
            <a:p>
              <a:pPr algn="ctr" rtl="1"/>
              <a:r>
                <a:rPr lang="ar-SA" sz="4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</a:t>
              </a:r>
              <a:r>
                <a:rPr lang="ar-BH" sz="4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إجابة</a:t>
              </a:r>
              <a:endParaRPr lang="ar-BH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7" name="مستطيل مستدير الزوايا 15">
              <a:extLst>
                <a:ext uri="{FF2B5EF4-FFF2-40B4-BE49-F238E27FC236}">
                  <a16:creationId xmlns="" xmlns:a16="http://schemas.microsoft.com/office/drawing/2014/main" id="{E254B4A1-74C3-4FC6-884B-5E09AD6D6335}"/>
                </a:ext>
              </a:extLst>
            </p:cNvPr>
            <p:cNvSpPr/>
            <p:nvPr/>
          </p:nvSpPr>
          <p:spPr>
            <a:xfrm>
              <a:off x="8100278" y="123237"/>
              <a:ext cx="450165" cy="932279"/>
            </a:xfrm>
            <a:prstGeom prst="roundRect">
              <a:avLst>
                <a:gd name="adj" fmla="val 9592"/>
              </a:avLst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8" name="مجموعة 5">
            <a:extLst>
              <a:ext uri="{FF2B5EF4-FFF2-40B4-BE49-F238E27FC236}">
                <a16:creationId xmlns="" xmlns:a16="http://schemas.microsoft.com/office/drawing/2014/main" id="{E56C8EB7-68E5-4703-AF79-D723DDE64840}"/>
              </a:ext>
            </a:extLst>
          </p:cNvPr>
          <p:cNvGrpSpPr/>
          <p:nvPr/>
        </p:nvGrpSpPr>
        <p:grpSpPr>
          <a:xfrm>
            <a:off x="0" y="108636"/>
            <a:ext cx="3505199" cy="725684"/>
            <a:chOff x="43053" y="133604"/>
            <a:chExt cx="3157346" cy="7256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9" name="Freeform 16">
              <a:extLst>
                <a:ext uri="{FF2B5EF4-FFF2-40B4-BE49-F238E27FC236}">
                  <a16:creationId xmlns="" xmlns:a16="http://schemas.microsoft.com/office/drawing/2014/main" id="{DA6B6FD5-2F50-436C-A051-C408E66E10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053" y="133604"/>
              <a:ext cx="3088710" cy="72568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0" name="مستطيل 27">
              <a:extLst>
                <a:ext uri="{FF2B5EF4-FFF2-40B4-BE49-F238E27FC236}">
                  <a16:creationId xmlns="" xmlns:a16="http://schemas.microsoft.com/office/drawing/2014/main" id="{6D035CDD-2487-4BDA-8BE4-8E1893E5CB74}"/>
                </a:ext>
              </a:extLst>
            </p:cNvPr>
            <p:cNvSpPr/>
            <p:nvPr/>
          </p:nvSpPr>
          <p:spPr>
            <a:xfrm>
              <a:off x="220331" y="207431"/>
              <a:ext cx="2980068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BH" altLang="ko-KR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أركان الإسلام - التربية الإسلامية</a:t>
              </a:r>
              <a:endParaRPr lang="ko-KR" alt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06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16" grpId="0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>
            <a:extLst>
              <a:ext uri="{FF2B5EF4-FFF2-40B4-BE49-F238E27FC236}">
                <a16:creationId xmlns="" xmlns:a16="http://schemas.microsoft.com/office/drawing/2014/main" id="{904D41BB-5C7F-436F-BCD1-4CB706EE7C6D}"/>
              </a:ext>
            </a:extLst>
          </p:cNvPr>
          <p:cNvSpPr txBox="1"/>
          <p:nvPr/>
        </p:nvSpPr>
        <p:spPr>
          <a:xfrm>
            <a:off x="3014011" y="1387007"/>
            <a:ext cx="616397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ثا</a:t>
            </a:r>
            <a:r>
              <a:rPr lang="ar-S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نيًا</a:t>
            </a:r>
            <a:r>
              <a:rPr lang="ar-BH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أضع دائرة حول رمز الإجابة الصحيحة</a:t>
            </a:r>
            <a:r>
              <a:rPr lang="ar-BH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="" xmlns:a16="http://schemas.microsoft.com/office/drawing/2014/main" id="{3C710BE0-BF49-4111-8CCE-2B42639C2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10742612" y="75996"/>
            <a:ext cx="1449388" cy="12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264165"/>
            <a:ext cx="114983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439635" y="6264165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851867"/>
              </p:ext>
            </p:extLst>
          </p:nvPr>
        </p:nvGraphicFramePr>
        <p:xfrm>
          <a:off x="7964582" y="2437020"/>
          <a:ext cx="3613525" cy="3274531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6135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80037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مِن فوائد الصلاة أَنها: </a:t>
                      </a:r>
                      <a:endParaRPr lang="ar-BH" sz="3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1498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أ.</a:t>
                      </a:r>
                      <a:r>
                        <a:rPr lang="ar-BH" sz="32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تُطَهِّر نُفوس الفُقراء.</a:t>
                      </a:r>
                      <a:endParaRPr lang="ar-BH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1498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ب. تَنهى عن معصية الله. 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1498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ج.</a:t>
                      </a:r>
                      <a:r>
                        <a:rPr lang="ar-BH" sz="32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تُبعد الأغنياء عن البخل.</a:t>
                      </a:r>
                      <a:endParaRPr lang="ar-BH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745352"/>
              </p:ext>
            </p:extLst>
          </p:nvPr>
        </p:nvGraphicFramePr>
        <p:xfrm>
          <a:off x="4262016" y="2425709"/>
          <a:ext cx="3515566" cy="330251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5155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46127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يمتنع الصائم عن: </a:t>
                      </a:r>
                      <a:endParaRPr lang="ar-BH" sz="3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8797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أ.</a:t>
                      </a:r>
                      <a:r>
                        <a:rPr lang="ar-BH" sz="32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الطعام والشراب.</a:t>
                      </a:r>
                      <a:endParaRPr lang="ar-BH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8797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ب. الكلام.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8797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ج. النَّوم. 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10773608" y="4310597"/>
            <a:ext cx="425003" cy="437882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11210" y="3403823"/>
            <a:ext cx="425003" cy="437882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139799"/>
              </p:ext>
            </p:extLst>
          </p:nvPr>
        </p:nvGraphicFramePr>
        <p:xfrm>
          <a:off x="270641" y="2411835"/>
          <a:ext cx="3835461" cy="3324899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835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2035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يَكونُ الحجُّ إلى المسجد:</a:t>
                      </a:r>
                      <a:endParaRPr lang="ar-BH" sz="3200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4288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أ.</a:t>
                      </a:r>
                      <a:r>
                        <a:rPr lang="ar-BH" sz="32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الأقصى.</a:t>
                      </a:r>
                      <a:endParaRPr lang="ar-BH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4288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ب. النَّبوي.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4288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ج.</a:t>
                      </a:r>
                      <a:r>
                        <a:rPr lang="ar-BH" sz="320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الحرام.</a:t>
                      </a:r>
                      <a:endParaRPr lang="ar-BH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Oval 22"/>
          <p:cNvSpPr/>
          <p:nvPr/>
        </p:nvSpPr>
        <p:spPr>
          <a:xfrm>
            <a:off x="2431586" y="5126164"/>
            <a:ext cx="425003" cy="437882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Group 49">
            <a:extLst>
              <a:ext uri="{FF2B5EF4-FFF2-40B4-BE49-F238E27FC236}">
                <a16:creationId xmlns="" xmlns:a16="http://schemas.microsoft.com/office/drawing/2014/main" id="{90BC6F49-245D-4531-9DCD-1D8765A559AD}"/>
              </a:ext>
            </a:extLst>
          </p:cNvPr>
          <p:cNvGrpSpPr/>
          <p:nvPr/>
        </p:nvGrpSpPr>
        <p:grpSpPr>
          <a:xfrm>
            <a:off x="4106102" y="142693"/>
            <a:ext cx="4053505" cy="932279"/>
            <a:chOff x="4496940" y="123237"/>
            <a:chExt cx="4053505" cy="932279"/>
          </a:xfrm>
        </p:grpSpPr>
        <p:sp>
          <p:nvSpPr>
            <p:cNvPr id="24" name="مستطيل مستدير الزوايا 14">
              <a:extLst>
                <a:ext uri="{FF2B5EF4-FFF2-40B4-BE49-F238E27FC236}">
                  <a16:creationId xmlns="" xmlns:a16="http://schemas.microsoft.com/office/drawing/2014/main" id="{FEA91EF3-6EB7-425F-BFBC-E6C90B6A07CE}"/>
                </a:ext>
              </a:extLst>
            </p:cNvPr>
            <p:cNvSpPr/>
            <p:nvPr/>
          </p:nvSpPr>
          <p:spPr>
            <a:xfrm>
              <a:off x="4496940" y="126387"/>
              <a:ext cx="4053505" cy="784911"/>
            </a:xfrm>
            <a:prstGeom prst="roundRect">
              <a:avLst>
                <a:gd name="adj" fmla="val 9592"/>
              </a:avLst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1" anchor="ctr"/>
            <a:lstStyle/>
            <a:p>
              <a:pPr algn="ctr" rtl="1"/>
              <a:r>
                <a:rPr lang="ar-SA" sz="4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</a:t>
              </a:r>
              <a:r>
                <a:rPr lang="ar-BH" sz="4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إجابة</a:t>
              </a:r>
              <a:endParaRPr lang="ar-BH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5" name="مستطيل مستدير الزوايا 15">
              <a:extLst>
                <a:ext uri="{FF2B5EF4-FFF2-40B4-BE49-F238E27FC236}">
                  <a16:creationId xmlns="" xmlns:a16="http://schemas.microsoft.com/office/drawing/2014/main" id="{102DC5AE-460F-4A43-8243-15F3E83695EB}"/>
                </a:ext>
              </a:extLst>
            </p:cNvPr>
            <p:cNvSpPr/>
            <p:nvPr/>
          </p:nvSpPr>
          <p:spPr>
            <a:xfrm>
              <a:off x="8100278" y="123237"/>
              <a:ext cx="450165" cy="932279"/>
            </a:xfrm>
            <a:prstGeom prst="roundRect">
              <a:avLst>
                <a:gd name="adj" fmla="val 9592"/>
              </a:avLst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6" name="مجموعة 5">
            <a:extLst>
              <a:ext uri="{FF2B5EF4-FFF2-40B4-BE49-F238E27FC236}">
                <a16:creationId xmlns="" xmlns:a16="http://schemas.microsoft.com/office/drawing/2014/main" id="{47D637BC-D0CF-4315-B3C5-2400C01778D3}"/>
              </a:ext>
            </a:extLst>
          </p:cNvPr>
          <p:cNvGrpSpPr/>
          <p:nvPr/>
        </p:nvGrpSpPr>
        <p:grpSpPr>
          <a:xfrm>
            <a:off x="0" y="108636"/>
            <a:ext cx="3505199" cy="725684"/>
            <a:chOff x="43053" y="133604"/>
            <a:chExt cx="3157346" cy="7256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7" name="Freeform 16">
              <a:extLst>
                <a:ext uri="{FF2B5EF4-FFF2-40B4-BE49-F238E27FC236}">
                  <a16:creationId xmlns="" xmlns:a16="http://schemas.microsoft.com/office/drawing/2014/main" id="{8AF78034-44FA-4684-B7F9-E3B85BC4D9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053" y="133604"/>
              <a:ext cx="3088710" cy="72568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8" name="مستطيل 27">
              <a:extLst>
                <a:ext uri="{FF2B5EF4-FFF2-40B4-BE49-F238E27FC236}">
                  <a16:creationId xmlns="" xmlns:a16="http://schemas.microsoft.com/office/drawing/2014/main" id="{FBFA2302-8A1F-4BD2-AFB3-96C7D26FB9CD}"/>
                </a:ext>
              </a:extLst>
            </p:cNvPr>
            <p:cNvSpPr/>
            <p:nvPr/>
          </p:nvSpPr>
          <p:spPr>
            <a:xfrm>
              <a:off x="220331" y="207431"/>
              <a:ext cx="2980068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BH" altLang="ko-KR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أركان الإسلام - التربية الإسلامية</a:t>
              </a:r>
              <a:endParaRPr lang="ko-KR" alt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23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6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>
            <a:extLst>
              <a:ext uri="{FF2B5EF4-FFF2-40B4-BE49-F238E27FC236}">
                <a16:creationId xmlns="" xmlns:a16="http://schemas.microsoft.com/office/drawing/2014/main" id="{904D41BB-5C7F-436F-BCD1-4CB706EE7C6D}"/>
              </a:ext>
            </a:extLst>
          </p:cNvPr>
          <p:cNvSpPr txBox="1"/>
          <p:nvPr/>
        </p:nvSpPr>
        <p:spPr>
          <a:xfrm>
            <a:off x="3773727" y="272078"/>
            <a:ext cx="6163977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ثالثا: أُكملُ المُخطَّطَ بما يُناسب فيما يأتي:</a:t>
            </a:r>
            <a:endParaRPr lang="en-US" sz="32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="" xmlns:a16="http://schemas.microsoft.com/office/drawing/2014/main" id="{3C710BE0-BF49-4111-8CCE-2B42639C2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10742612" y="75996"/>
            <a:ext cx="1449388" cy="12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270641" y="6403647"/>
            <a:ext cx="114983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/>
          </p:cNvSpPr>
          <p:nvPr/>
        </p:nvSpPr>
        <p:spPr>
          <a:xfrm>
            <a:off x="8439635" y="6419145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5790040" y="3037125"/>
            <a:ext cx="2096839" cy="16106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أركان الإسلام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0D898F94-4C3C-47FD-A499-661E5A61BDCD}"/>
              </a:ext>
            </a:extLst>
          </p:cNvPr>
          <p:cNvSpPr/>
          <p:nvPr/>
        </p:nvSpPr>
        <p:spPr>
          <a:xfrm>
            <a:off x="3487946" y="4710159"/>
            <a:ext cx="2096839" cy="16106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إيتاء الزكاة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28CA350D-32E3-4D3A-B76B-199DA5B25330}"/>
              </a:ext>
            </a:extLst>
          </p:cNvPr>
          <p:cNvSpPr/>
          <p:nvPr/>
        </p:nvSpPr>
        <p:spPr>
          <a:xfrm>
            <a:off x="5790041" y="1083689"/>
            <a:ext cx="2096839" cy="16106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صوم رمضان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5D036F3B-A31F-475D-B27B-C5ECE931F8CC}"/>
              </a:ext>
            </a:extLst>
          </p:cNvPr>
          <p:cNvSpPr/>
          <p:nvPr/>
        </p:nvSpPr>
        <p:spPr>
          <a:xfrm>
            <a:off x="7906767" y="4748922"/>
            <a:ext cx="2096839" cy="16106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إقام الصلاة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3999A3C-4784-4C54-A8F6-3D615E3B10EC}"/>
              </a:ext>
            </a:extLst>
          </p:cNvPr>
          <p:cNvSpPr/>
          <p:nvPr/>
        </p:nvSpPr>
        <p:spPr>
          <a:xfrm>
            <a:off x="8560787" y="2210602"/>
            <a:ext cx="2096839" cy="16106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الشهادتان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974867C5-A248-437A-A265-5BEAB184A35E}"/>
              </a:ext>
            </a:extLst>
          </p:cNvPr>
          <p:cNvSpPr/>
          <p:nvPr/>
        </p:nvSpPr>
        <p:spPr>
          <a:xfrm>
            <a:off x="3019293" y="2092523"/>
            <a:ext cx="2096839" cy="16106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 البيت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C9D557F1-1C2F-416E-8BC8-5DD948C74A1D}"/>
              </a:ext>
            </a:extLst>
          </p:cNvPr>
          <p:cNvCxnSpPr>
            <a:stCxn id="2" idx="0"/>
            <a:endCxn id="24" idx="4"/>
          </p:cNvCxnSpPr>
          <p:nvPr/>
        </p:nvCxnSpPr>
        <p:spPr>
          <a:xfrm flipV="1">
            <a:off x="6838460" y="2694298"/>
            <a:ext cx="1" cy="342827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7F7544F7-BD6B-4FF3-A10E-2177AF9608F5}"/>
              </a:ext>
            </a:extLst>
          </p:cNvPr>
          <p:cNvCxnSpPr>
            <a:stCxn id="2" idx="6"/>
          </p:cNvCxnSpPr>
          <p:nvPr/>
        </p:nvCxnSpPr>
        <p:spPr>
          <a:xfrm flipV="1">
            <a:off x="7886879" y="3462915"/>
            <a:ext cx="861164" cy="379515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AD6D3C4-FF40-4F47-AEA6-3C3676534CDC}"/>
              </a:ext>
            </a:extLst>
          </p:cNvPr>
          <p:cNvCxnSpPr>
            <a:cxnSpLocks/>
            <a:stCxn id="2" idx="5"/>
            <a:endCxn id="25" idx="1"/>
          </p:cNvCxnSpPr>
          <p:nvPr/>
        </p:nvCxnSpPr>
        <p:spPr>
          <a:xfrm>
            <a:off x="7579804" y="4411866"/>
            <a:ext cx="634038" cy="572924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BACBE3C-D142-49EC-A54F-36114B59190F}"/>
              </a:ext>
            </a:extLst>
          </p:cNvPr>
          <p:cNvCxnSpPr>
            <a:stCxn id="2" idx="3"/>
            <a:endCxn id="17" idx="7"/>
          </p:cNvCxnSpPr>
          <p:nvPr/>
        </p:nvCxnSpPr>
        <p:spPr>
          <a:xfrm flipH="1">
            <a:off x="5277710" y="4411866"/>
            <a:ext cx="819405" cy="534161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16EDEA93-9FB7-473B-806B-4E941A310475}"/>
              </a:ext>
            </a:extLst>
          </p:cNvPr>
          <p:cNvCxnSpPr>
            <a:cxnSpLocks/>
          </p:cNvCxnSpPr>
          <p:nvPr/>
        </p:nvCxnSpPr>
        <p:spPr>
          <a:xfrm flipH="1" flipV="1">
            <a:off x="5045750" y="3173722"/>
            <a:ext cx="790788" cy="421102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45" name="Group 49">
            <a:extLst>
              <a:ext uri="{FF2B5EF4-FFF2-40B4-BE49-F238E27FC236}">
                <a16:creationId xmlns="" xmlns:a16="http://schemas.microsoft.com/office/drawing/2014/main" id="{5BBF4846-6A08-4001-AE00-841CB37BA792}"/>
              </a:ext>
            </a:extLst>
          </p:cNvPr>
          <p:cNvGrpSpPr/>
          <p:nvPr/>
        </p:nvGrpSpPr>
        <p:grpSpPr>
          <a:xfrm>
            <a:off x="8105613" y="1011162"/>
            <a:ext cx="2497424" cy="932279"/>
            <a:chOff x="4496940" y="123237"/>
            <a:chExt cx="4053505" cy="932279"/>
          </a:xfrm>
        </p:grpSpPr>
        <p:sp>
          <p:nvSpPr>
            <p:cNvPr id="46" name="مستطيل مستدير الزوايا 14">
              <a:extLst>
                <a:ext uri="{FF2B5EF4-FFF2-40B4-BE49-F238E27FC236}">
                  <a16:creationId xmlns="" xmlns:a16="http://schemas.microsoft.com/office/drawing/2014/main" id="{DBAB9826-4200-4173-9932-F9EFC9340B67}"/>
                </a:ext>
              </a:extLst>
            </p:cNvPr>
            <p:cNvSpPr/>
            <p:nvPr/>
          </p:nvSpPr>
          <p:spPr>
            <a:xfrm>
              <a:off x="4496940" y="126387"/>
              <a:ext cx="4053505" cy="784911"/>
            </a:xfrm>
            <a:prstGeom prst="roundRect">
              <a:avLst>
                <a:gd name="adj" fmla="val 9592"/>
              </a:avLst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1" anchor="ctr"/>
            <a:lstStyle/>
            <a:p>
              <a:pPr algn="ctr" rtl="1"/>
              <a:r>
                <a:rPr lang="ar-SA" sz="4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</a:t>
              </a:r>
              <a:r>
                <a:rPr lang="ar-BH" sz="4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إجابة</a:t>
              </a:r>
              <a:endParaRPr lang="ar-BH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7" name="مستطيل مستدير الزوايا 15">
              <a:extLst>
                <a:ext uri="{FF2B5EF4-FFF2-40B4-BE49-F238E27FC236}">
                  <a16:creationId xmlns="" xmlns:a16="http://schemas.microsoft.com/office/drawing/2014/main" id="{DDF02508-4FDC-4C03-ACED-1D0D1CCDA19A}"/>
                </a:ext>
              </a:extLst>
            </p:cNvPr>
            <p:cNvSpPr/>
            <p:nvPr/>
          </p:nvSpPr>
          <p:spPr>
            <a:xfrm>
              <a:off x="8100278" y="123237"/>
              <a:ext cx="450165" cy="932279"/>
            </a:xfrm>
            <a:prstGeom prst="roundRect">
              <a:avLst>
                <a:gd name="adj" fmla="val 9592"/>
              </a:avLst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3" name="مجموعة 5">
            <a:extLst>
              <a:ext uri="{FF2B5EF4-FFF2-40B4-BE49-F238E27FC236}">
                <a16:creationId xmlns="" xmlns:a16="http://schemas.microsoft.com/office/drawing/2014/main" id="{DD3E99B2-CFF9-48FD-9372-F55415350E6C}"/>
              </a:ext>
            </a:extLst>
          </p:cNvPr>
          <p:cNvGrpSpPr/>
          <p:nvPr/>
        </p:nvGrpSpPr>
        <p:grpSpPr>
          <a:xfrm>
            <a:off x="0" y="108636"/>
            <a:ext cx="3505199" cy="725684"/>
            <a:chOff x="43053" y="133604"/>
            <a:chExt cx="3157346" cy="7256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Freeform 16">
              <a:extLst>
                <a:ext uri="{FF2B5EF4-FFF2-40B4-BE49-F238E27FC236}">
                  <a16:creationId xmlns="" xmlns:a16="http://schemas.microsoft.com/office/drawing/2014/main" id="{59937BE0-5B92-4728-800D-14FC15C9F5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053" y="133604"/>
              <a:ext cx="3088710" cy="72568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0" name="مستطيل 27">
              <a:extLst>
                <a:ext uri="{FF2B5EF4-FFF2-40B4-BE49-F238E27FC236}">
                  <a16:creationId xmlns="" xmlns:a16="http://schemas.microsoft.com/office/drawing/2014/main" id="{A6DC9E72-2517-4CA7-9DBD-04FD60EFADDF}"/>
                </a:ext>
              </a:extLst>
            </p:cNvPr>
            <p:cNvSpPr/>
            <p:nvPr/>
          </p:nvSpPr>
          <p:spPr>
            <a:xfrm>
              <a:off x="220331" y="207431"/>
              <a:ext cx="2980068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BH" altLang="ko-KR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أركان الإسلام - التربية الإسلامية</a:t>
              </a:r>
              <a:endParaRPr lang="ko-KR" alt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3603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7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700B9559-58B5-459A-838E-59C54E63D1ED}"/>
              </a:ext>
            </a:extLst>
          </p:cNvPr>
          <p:cNvSpPr txBox="1"/>
          <p:nvPr/>
        </p:nvSpPr>
        <p:spPr>
          <a:xfrm>
            <a:off x="3007130" y="2041301"/>
            <a:ext cx="6025338" cy="34163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1"/>
            <a:r>
              <a:rPr lang="ar-BH" sz="7200" dirty="0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</a:p>
          <a:p>
            <a:pPr algn="ctr" rtl="1"/>
            <a:r>
              <a:rPr lang="ar-BH" sz="7200" dirty="0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مع تمنياتنا لكم</a:t>
            </a:r>
          </a:p>
          <a:p>
            <a:pPr algn="ctr" rtl="1"/>
            <a:r>
              <a:rPr lang="ar-BH" sz="7200" dirty="0">
                <a:ln w="0"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بالتوفيق 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="" xmlns:a16="http://schemas.microsoft.com/office/drawing/2014/main" id="{3C710BE0-BF49-4111-8CCE-2B42639C2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10591800" y="74488"/>
            <a:ext cx="1449388" cy="12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/>
        </p:nvSpPr>
        <p:spPr>
          <a:xfrm>
            <a:off x="8439635" y="6264165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9" name="مجموعة 5">
            <a:extLst>
              <a:ext uri="{FF2B5EF4-FFF2-40B4-BE49-F238E27FC236}">
                <a16:creationId xmlns="" xmlns:a16="http://schemas.microsoft.com/office/drawing/2014/main" id="{8197B67E-C491-48BF-A38E-391E4679BC82}"/>
              </a:ext>
            </a:extLst>
          </p:cNvPr>
          <p:cNvGrpSpPr/>
          <p:nvPr/>
        </p:nvGrpSpPr>
        <p:grpSpPr>
          <a:xfrm>
            <a:off x="0" y="108636"/>
            <a:ext cx="3505199" cy="725684"/>
            <a:chOff x="43053" y="133604"/>
            <a:chExt cx="3157346" cy="7256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" name="Freeform 16">
              <a:extLst>
                <a:ext uri="{FF2B5EF4-FFF2-40B4-BE49-F238E27FC236}">
                  <a16:creationId xmlns="" xmlns:a16="http://schemas.microsoft.com/office/drawing/2014/main" id="{D5677563-344A-4C1E-AA7A-D1875DB1155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053" y="133604"/>
              <a:ext cx="3088710" cy="72568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مستطيل 27">
              <a:extLst>
                <a:ext uri="{FF2B5EF4-FFF2-40B4-BE49-F238E27FC236}">
                  <a16:creationId xmlns="" xmlns:a16="http://schemas.microsoft.com/office/drawing/2014/main" id="{BD4FB7EE-0841-4B18-8054-99D35068CB89}"/>
                </a:ext>
              </a:extLst>
            </p:cNvPr>
            <p:cNvSpPr/>
            <p:nvPr/>
          </p:nvSpPr>
          <p:spPr>
            <a:xfrm>
              <a:off x="220331" y="207431"/>
              <a:ext cx="2980068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BH" altLang="ko-KR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أركان الإسلام - التربية الإسلامية</a:t>
              </a:r>
              <a:endParaRPr lang="ko-KR" alt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743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6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>
            <a:extLst>
              <a:ext uri="{FF2B5EF4-FFF2-40B4-BE49-F238E27FC236}">
                <a16:creationId xmlns="" xmlns:a16="http://schemas.microsoft.com/office/drawing/2014/main" id="{3C710BE0-BF49-4111-8CCE-2B42639C2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10591800" y="74488"/>
            <a:ext cx="1449388" cy="12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ame 4">
            <a:extLst>
              <a:ext uri="{FF2B5EF4-FFF2-40B4-BE49-F238E27FC236}">
                <a16:creationId xmlns="" xmlns:a16="http://schemas.microsoft.com/office/drawing/2014/main" id="{1BDD638D-5850-44A8-9040-F5DF786F13FF}"/>
              </a:ext>
            </a:extLst>
          </p:cNvPr>
          <p:cNvSpPr/>
          <p:nvPr/>
        </p:nvSpPr>
        <p:spPr bwMode="auto">
          <a:xfrm>
            <a:off x="2389198" y="2849085"/>
            <a:ext cx="7413604" cy="100849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يُعَدِّدَ أَرْكانَ الإِسلامِ الخمْسَة. 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="" xmlns:a16="http://schemas.microsoft.com/office/drawing/2014/main" id="{5BF0EF0F-732A-4D23-B566-2C1EFA98A936}"/>
              </a:ext>
            </a:extLst>
          </p:cNvPr>
          <p:cNvGrpSpPr/>
          <p:nvPr/>
        </p:nvGrpSpPr>
        <p:grpSpPr>
          <a:xfrm>
            <a:off x="0" y="108636"/>
            <a:ext cx="3505199" cy="725684"/>
            <a:chOff x="43053" y="133604"/>
            <a:chExt cx="3157346" cy="7256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" name="Freeform 16">
              <a:extLst>
                <a:ext uri="{FF2B5EF4-FFF2-40B4-BE49-F238E27FC236}">
                  <a16:creationId xmlns="" xmlns:a16="http://schemas.microsoft.com/office/drawing/2014/main" id="{74DF2039-1A3C-41A5-A65E-53C0FEEC6E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053" y="133604"/>
              <a:ext cx="3088710" cy="72568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" name="مستطيل 27">
              <a:extLst>
                <a:ext uri="{FF2B5EF4-FFF2-40B4-BE49-F238E27FC236}">
                  <a16:creationId xmlns="" xmlns:a16="http://schemas.microsoft.com/office/drawing/2014/main" id="{BFC7CAF1-FEDE-4AB7-A847-D4656E1A298E}"/>
                </a:ext>
              </a:extLst>
            </p:cNvPr>
            <p:cNvSpPr/>
            <p:nvPr/>
          </p:nvSpPr>
          <p:spPr>
            <a:xfrm>
              <a:off x="220331" y="207431"/>
              <a:ext cx="2980068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BH" altLang="ko-KR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أركان الإسلام - التربية الإسلامية</a:t>
              </a:r>
              <a:endParaRPr lang="ko-KR" alt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9" name="Down Arrow Callout 1">
            <a:extLst>
              <a:ext uri="{FF2B5EF4-FFF2-40B4-BE49-F238E27FC236}">
                <a16:creationId xmlns="" xmlns:a16="http://schemas.microsoft.com/office/drawing/2014/main" id="{70F7F540-C582-49BF-B2D9-C323CDF31922}"/>
              </a:ext>
            </a:extLst>
          </p:cNvPr>
          <p:cNvSpPr/>
          <p:nvPr/>
        </p:nvSpPr>
        <p:spPr>
          <a:xfrm>
            <a:off x="2344736" y="853095"/>
            <a:ext cx="7350125" cy="1838801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ar-BH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الدرس: </a:t>
            </a:r>
          </a:p>
          <a:p>
            <a:pPr algn="ctr" rtl="1">
              <a:defRPr/>
            </a:pPr>
            <a:r>
              <a:rPr lang="ar-BH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يُتَوَقَّعُ منَ الطَّالبِ بعد نِهايةِ الدَّرسِ أَن: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Frame 4">
            <a:extLst>
              <a:ext uri="{FF2B5EF4-FFF2-40B4-BE49-F238E27FC236}">
                <a16:creationId xmlns="" xmlns:a16="http://schemas.microsoft.com/office/drawing/2014/main" id="{1BDD638D-5850-44A8-9040-F5DF786F13FF}"/>
              </a:ext>
            </a:extLst>
          </p:cNvPr>
          <p:cNvSpPr/>
          <p:nvPr/>
        </p:nvSpPr>
        <p:spPr bwMode="auto">
          <a:xfrm>
            <a:off x="2389198" y="4008915"/>
            <a:ext cx="7413604" cy="100849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يُبَيّنَ الْمَقصودَ بِكُل ركنٍ مِنْها.</a:t>
            </a:r>
          </a:p>
        </p:txBody>
      </p:sp>
      <p:sp>
        <p:nvSpPr>
          <p:cNvPr id="11" name="Frame 4">
            <a:extLst>
              <a:ext uri="{FF2B5EF4-FFF2-40B4-BE49-F238E27FC236}">
                <a16:creationId xmlns="" xmlns:a16="http://schemas.microsoft.com/office/drawing/2014/main" id="{1BDD638D-5850-44A8-9040-F5DF786F13FF}"/>
              </a:ext>
            </a:extLst>
          </p:cNvPr>
          <p:cNvSpPr/>
          <p:nvPr/>
        </p:nvSpPr>
        <p:spPr bwMode="auto">
          <a:xfrm>
            <a:off x="2389198" y="5136540"/>
            <a:ext cx="7413604" cy="1008490"/>
          </a:xfrm>
          <a:prstGeom prst="fram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يَحفظَ الحديثَ الشّريف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: (بُنِيَ الإِسلام على خمس.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.).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" name="الشريحة 2">
            <a:hlinkClick r:id="" action="ppaction://media"/>
            <a:extLst>
              <a:ext uri="{FF2B5EF4-FFF2-40B4-BE49-F238E27FC236}">
                <a16:creationId xmlns="" xmlns:a16="http://schemas.microsoft.com/office/drawing/2014/main" id="{B937B20C-B52A-4D25-BB50-49905A11E9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9400" y="868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9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59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5559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59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9959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3459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13559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1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1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>
            <a:extLst>
              <a:ext uri="{FF2B5EF4-FFF2-40B4-BE49-F238E27FC236}">
                <a16:creationId xmlns="" xmlns:a16="http://schemas.microsoft.com/office/drawing/2014/main" id="{3C710BE0-BF49-4111-8CCE-2B42639C2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10591800" y="74488"/>
            <a:ext cx="1449388" cy="12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0408" y="1112174"/>
            <a:ext cx="870981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just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اجْتَمَعَت الأُسرةُ بَعد صَلاة الْمَغرب، فَقَالَ الأبُ: هَل تَعْرِفونَ ما أَركانُ الإِسلام؟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3363" y="1501035"/>
            <a:ext cx="1497825" cy="1396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ular Callout 5"/>
          <p:cNvSpPr/>
          <p:nvPr/>
        </p:nvSpPr>
        <p:spPr>
          <a:xfrm>
            <a:off x="2147551" y="1881815"/>
            <a:ext cx="7060843" cy="2024044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نعم، فَقَد دَلَّنا عليها الرسولُ ﷺ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BH" sz="32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الحديثِ الشّريف </a:t>
            </a:r>
            <a:r>
              <a:rPr lang="ar-BH" sz="32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الذي يقولُ فيه: (</a:t>
            </a:r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بُنِيَ الإِسلامُ على خَمسٍ، شَهادَةِ أنْ لا إِلهَ إِلا اللهُ، وَأَنَّ مُحَمَّدًا عَبْدُهُ وَرَسولُهُ، وَإِقامِ الصَّلاةِ، وَإيتاءِ الزَّكاةِ، وَحَج الْبيت، وَصَوْمِ رَمَضان</a:t>
            </a:r>
            <a:r>
              <a:rPr lang="ar-BH" sz="32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2147550" y="4166538"/>
            <a:ext cx="7060843" cy="1509442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BH" sz="3200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إِن هذا الحديث قد اشْتَمَلَ على أركان الإسلام الخمسة، التي لا يصحُّ الإسلامُ إلا بها. فَهَلْ تَعْرِفون ما يعنيه كُلُّ ركنٍ منها؟ </a:t>
            </a:r>
            <a:endParaRPr lang="ar-BH" sz="2000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loud 7"/>
          <p:cNvSpPr/>
          <p:nvPr/>
        </p:nvSpPr>
        <p:spPr>
          <a:xfrm>
            <a:off x="9208393" y="2183624"/>
            <a:ext cx="1190970" cy="126641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الأُمّ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9208393" y="4339985"/>
            <a:ext cx="1190970" cy="126641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الأَب:</a:t>
            </a:r>
          </a:p>
        </p:txBody>
      </p:sp>
      <p:pic>
        <p:nvPicPr>
          <p:cNvPr id="2" name="اجتمعت الاسر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34695" y="377685"/>
            <a:ext cx="609600" cy="609600"/>
          </a:xfrm>
          <a:prstGeom prst="rect">
            <a:avLst/>
          </a:prstGeom>
        </p:spPr>
      </p:pic>
      <p:grpSp>
        <p:nvGrpSpPr>
          <p:cNvPr id="18" name="مجموعة 5">
            <a:extLst>
              <a:ext uri="{FF2B5EF4-FFF2-40B4-BE49-F238E27FC236}">
                <a16:creationId xmlns="" xmlns:a16="http://schemas.microsoft.com/office/drawing/2014/main" id="{3DD57D62-DFFF-474E-9486-CB6212E80359}"/>
              </a:ext>
            </a:extLst>
          </p:cNvPr>
          <p:cNvGrpSpPr/>
          <p:nvPr/>
        </p:nvGrpSpPr>
        <p:grpSpPr>
          <a:xfrm>
            <a:off x="0" y="108636"/>
            <a:ext cx="3505199" cy="725684"/>
            <a:chOff x="43053" y="133604"/>
            <a:chExt cx="3157346" cy="7256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3E0ACFE9-5E0F-40B4-848A-04F28DDE2A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053" y="133604"/>
              <a:ext cx="3088710" cy="72568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0" name="مستطيل 27">
              <a:extLst>
                <a:ext uri="{FF2B5EF4-FFF2-40B4-BE49-F238E27FC236}">
                  <a16:creationId xmlns="" xmlns:a16="http://schemas.microsoft.com/office/drawing/2014/main" id="{DF4B0343-1699-4E1F-B106-543502501462}"/>
                </a:ext>
              </a:extLst>
            </p:cNvPr>
            <p:cNvSpPr/>
            <p:nvPr/>
          </p:nvSpPr>
          <p:spPr>
            <a:xfrm>
              <a:off x="220331" y="207431"/>
              <a:ext cx="2980068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BH" altLang="ko-KR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أركان الإسلام - التربية الإسلامية</a:t>
              </a:r>
              <a:endParaRPr lang="ko-KR" alt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28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2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2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accel="1000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accel="1000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04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38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4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6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6" grpId="0" animBg="1"/>
      <p:bldP spid="8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>
            <a:extLst>
              <a:ext uri="{FF2B5EF4-FFF2-40B4-BE49-F238E27FC236}">
                <a16:creationId xmlns="" xmlns:a16="http://schemas.microsoft.com/office/drawing/2014/main" id="{3C710BE0-BF49-4111-8CCE-2B42639C2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10591800" y="74488"/>
            <a:ext cx="1449388" cy="12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726" y="1681875"/>
            <a:ext cx="2378191" cy="3826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4082602" y="1332280"/>
            <a:ext cx="4868215" cy="23768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الشَهادتان</a:t>
            </a:r>
          </a:p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(شَهادَةُ أن لا إله إلا اللهُ وَأَنَّ محمدًا رَسولُ الله).</a:t>
            </a:r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loud 2"/>
          <p:cNvSpPr/>
          <p:nvPr/>
        </p:nvSpPr>
        <p:spPr>
          <a:xfrm>
            <a:off x="8321920" y="564466"/>
            <a:ext cx="1449388" cy="128026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سعيد</a:t>
            </a:r>
          </a:p>
        </p:txBody>
      </p:sp>
      <p:sp>
        <p:nvSpPr>
          <p:cNvPr id="6" name="Oval 5"/>
          <p:cNvSpPr/>
          <p:nvPr/>
        </p:nvSpPr>
        <p:spPr>
          <a:xfrm>
            <a:off x="5331854" y="824248"/>
            <a:ext cx="2021983" cy="7469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28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الرُّكن الأول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82601" y="3898355"/>
            <a:ext cx="4868215" cy="11571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أي أنه لا مَعْبود بحق إلا الله، وَأَنَّ محمدًا رسولُ الله إلى الناس جميعًا. </a:t>
            </a:r>
          </a:p>
        </p:txBody>
      </p:sp>
      <p:pic>
        <p:nvPicPr>
          <p:cNvPr id="4" name="Sae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6055" y="961623"/>
            <a:ext cx="609600" cy="609600"/>
          </a:xfrm>
          <a:prstGeom prst="rect">
            <a:avLst/>
          </a:prstGeom>
        </p:spPr>
      </p:pic>
      <p:grpSp>
        <p:nvGrpSpPr>
          <p:cNvPr id="17" name="مجموعة 5">
            <a:extLst>
              <a:ext uri="{FF2B5EF4-FFF2-40B4-BE49-F238E27FC236}">
                <a16:creationId xmlns="" xmlns:a16="http://schemas.microsoft.com/office/drawing/2014/main" id="{CF1430AD-46BE-479E-AD55-64122348574A}"/>
              </a:ext>
            </a:extLst>
          </p:cNvPr>
          <p:cNvGrpSpPr/>
          <p:nvPr/>
        </p:nvGrpSpPr>
        <p:grpSpPr>
          <a:xfrm>
            <a:off x="0" y="108636"/>
            <a:ext cx="3505199" cy="725684"/>
            <a:chOff x="43053" y="133604"/>
            <a:chExt cx="3157346" cy="7256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6CB0F26D-03B4-470B-8304-20078DD08E8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053" y="133604"/>
              <a:ext cx="3088710" cy="72568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9" name="مستطيل 27">
              <a:extLst>
                <a:ext uri="{FF2B5EF4-FFF2-40B4-BE49-F238E27FC236}">
                  <a16:creationId xmlns="" xmlns:a16="http://schemas.microsoft.com/office/drawing/2014/main" id="{CBD75418-ACBF-45D5-A74C-3248FAD8004D}"/>
                </a:ext>
              </a:extLst>
            </p:cNvPr>
            <p:cNvSpPr/>
            <p:nvPr/>
          </p:nvSpPr>
          <p:spPr>
            <a:xfrm>
              <a:off x="220331" y="207431"/>
              <a:ext cx="2980068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BH" altLang="ko-KR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أركان الإسلام - التربية الإسلامية</a:t>
              </a:r>
              <a:endParaRPr lang="ko-KR" alt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10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4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1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3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3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3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3" grpId="0" animBg="1"/>
      <p:bldP spid="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>
            <a:extLst>
              <a:ext uri="{FF2B5EF4-FFF2-40B4-BE49-F238E27FC236}">
                <a16:creationId xmlns="" xmlns:a16="http://schemas.microsoft.com/office/drawing/2014/main" id="{3C710BE0-BF49-4111-8CCE-2B42639C2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10591800" y="74488"/>
            <a:ext cx="1449388" cy="12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08149" y="1229600"/>
            <a:ext cx="5889356" cy="25570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إقامُ الصّلاة</a:t>
            </a:r>
          </a:p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يؤَدي المسلمُ خمسَ صَلَواتٍ في اليوم والليلة: </a:t>
            </a:r>
          </a:p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(الفَجر، والظُّهر، والعَصر، والمَغرب، والعِشاء).</a:t>
            </a:r>
          </a:p>
        </p:txBody>
      </p:sp>
      <p:sp>
        <p:nvSpPr>
          <p:cNvPr id="3" name="Cloud 2"/>
          <p:cNvSpPr/>
          <p:nvPr/>
        </p:nvSpPr>
        <p:spPr>
          <a:xfrm>
            <a:off x="8570890" y="551793"/>
            <a:ext cx="1339404" cy="128026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ليلى</a:t>
            </a:r>
          </a:p>
        </p:txBody>
      </p:sp>
      <p:sp>
        <p:nvSpPr>
          <p:cNvPr id="6" name="Oval 5"/>
          <p:cNvSpPr/>
          <p:nvPr/>
        </p:nvSpPr>
        <p:spPr>
          <a:xfrm>
            <a:off x="5376928" y="848600"/>
            <a:ext cx="2279559" cy="7469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الرُّكن الثاني</a:t>
            </a:r>
          </a:p>
          <a:p>
            <a:pPr algn="ctr"/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08149" y="3898355"/>
            <a:ext cx="5742667" cy="21110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بارَكَ اللهُ فيكِ يا ابنتي، فالصلاةُ عمودُ</a:t>
            </a:r>
          </a:p>
          <a:p>
            <a:pPr algn="ct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الدين، تنهى المسلمَ عن معصية الله تعالى.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469" y="1257983"/>
            <a:ext cx="2607406" cy="4539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loud 16"/>
          <p:cNvSpPr/>
          <p:nvPr/>
        </p:nvSpPr>
        <p:spPr>
          <a:xfrm>
            <a:off x="8570890" y="3840124"/>
            <a:ext cx="1339404" cy="128026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الأمّ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240592" y="2439447"/>
            <a:ext cx="2702416" cy="130511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وماذا يعني الركنُ الثاني (</a:t>
            </a:r>
            <a:r>
              <a:rPr lang="ar-BH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إقام الصلاة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)؟</a:t>
            </a:r>
          </a:p>
        </p:txBody>
      </p:sp>
      <p:sp>
        <p:nvSpPr>
          <p:cNvPr id="18" name="Cloud 17"/>
          <p:cNvSpPr/>
          <p:nvPr/>
        </p:nvSpPr>
        <p:spPr>
          <a:xfrm>
            <a:off x="10824697" y="1430860"/>
            <a:ext cx="1339404" cy="128026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الأب</a:t>
            </a:r>
          </a:p>
        </p:txBody>
      </p:sp>
      <p:pic>
        <p:nvPicPr>
          <p:cNvPr id="2" name="الشريحة 5">
            <a:hlinkClick r:id="" action="ppaction://media"/>
            <a:extLst>
              <a:ext uri="{FF2B5EF4-FFF2-40B4-BE49-F238E27FC236}">
                <a16:creationId xmlns="" xmlns:a16="http://schemas.microsoft.com/office/drawing/2014/main" id="{000FC3F0-DBC6-4DB3-A67F-5C84F6B236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32515" y="352913"/>
            <a:ext cx="609600" cy="609600"/>
          </a:xfrm>
          <a:prstGeom prst="rect">
            <a:avLst/>
          </a:prstGeom>
        </p:spPr>
      </p:pic>
      <p:grpSp>
        <p:nvGrpSpPr>
          <p:cNvPr id="20" name="مجموعة 5">
            <a:extLst>
              <a:ext uri="{FF2B5EF4-FFF2-40B4-BE49-F238E27FC236}">
                <a16:creationId xmlns="" xmlns:a16="http://schemas.microsoft.com/office/drawing/2014/main" id="{71AA8703-7285-472C-B5B0-617A34B34992}"/>
              </a:ext>
            </a:extLst>
          </p:cNvPr>
          <p:cNvGrpSpPr/>
          <p:nvPr/>
        </p:nvGrpSpPr>
        <p:grpSpPr>
          <a:xfrm>
            <a:off x="0" y="108636"/>
            <a:ext cx="3505199" cy="725684"/>
            <a:chOff x="43053" y="133604"/>
            <a:chExt cx="3157346" cy="7256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2E0D6CF6-9455-4E9C-A32D-AE0CE5014E5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053" y="133604"/>
              <a:ext cx="3088710" cy="72568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2" name="مستطيل 27">
              <a:extLst>
                <a:ext uri="{FF2B5EF4-FFF2-40B4-BE49-F238E27FC236}">
                  <a16:creationId xmlns="" xmlns:a16="http://schemas.microsoft.com/office/drawing/2014/main" id="{8AACD168-A9E5-4B71-88B5-EA8C228580B7}"/>
                </a:ext>
              </a:extLst>
            </p:cNvPr>
            <p:cNvSpPr/>
            <p:nvPr/>
          </p:nvSpPr>
          <p:spPr>
            <a:xfrm>
              <a:off x="220331" y="207431"/>
              <a:ext cx="2980068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BH" altLang="ko-KR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أركان الإسلام - التربية الإسلامية</a:t>
              </a:r>
              <a:endParaRPr lang="ko-KR" alt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76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1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13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16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22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24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26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29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5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3" grpId="0" animBg="1"/>
      <p:bldP spid="6" grpId="0" animBg="1"/>
      <p:bldP spid="16" grpId="0" animBg="1"/>
      <p:bldP spid="17" grpId="0" animBg="1"/>
      <p:bldP spid="19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>
            <a:extLst>
              <a:ext uri="{FF2B5EF4-FFF2-40B4-BE49-F238E27FC236}">
                <a16:creationId xmlns="" xmlns:a16="http://schemas.microsoft.com/office/drawing/2014/main" id="{3C710BE0-BF49-4111-8CCE-2B42639C2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10591800" y="74488"/>
            <a:ext cx="1449388" cy="12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70641" y="6310659"/>
            <a:ext cx="114983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37203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20674" y="3287851"/>
            <a:ext cx="4868215" cy="26495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إِيتاء الزكاة</a:t>
            </a:r>
          </a:p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يُعطيَ الأَغْنياءُ الفقراء جزءًا مُعينًا مِن أموالهم، ففي ذلك ما يُسعدُ الفُقَراءَ ويجزي الأغنياءَ ثواب عملهم. </a:t>
            </a:r>
          </a:p>
        </p:txBody>
      </p:sp>
      <p:sp>
        <p:nvSpPr>
          <p:cNvPr id="3" name="Cloud 2"/>
          <p:cNvSpPr/>
          <p:nvPr/>
        </p:nvSpPr>
        <p:spPr>
          <a:xfrm>
            <a:off x="8601108" y="2628847"/>
            <a:ext cx="1339404" cy="128026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رباب</a:t>
            </a:r>
          </a:p>
        </p:txBody>
      </p:sp>
      <p:sp>
        <p:nvSpPr>
          <p:cNvPr id="6" name="Oval 5"/>
          <p:cNvSpPr/>
          <p:nvPr/>
        </p:nvSpPr>
        <p:spPr>
          <a:xfrm>
            <a:off x="5909421" y="2912958"/>
            <a:ext cx="2440062" cy="7469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32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الرُّكن الثالث</a:t>
            </a:r>
          </a:p>
          <a:p>
            <a:pPr algn="ctr" rtl="1"/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75643" y="1348580"/>
            <a:ext cx="3133561" cy="11571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وماذا يعني الركنُ الثالث(</a:t>
            </a:r>
            <a:r>
              <a:rPr lang="ar-BH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إيتاءُ الزكاة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)؟</a:t>
            </a:r>
          </a:p>
        </p:txBody>
      </p:sp>
      <p:sp>
        <p:nvSpPr>
          <p:cNvPr id="18" name="Cloud 17"/>
          <p:cNvSpPr/>
          <p:nvPr/>
        </p:nvSpPr>
        <p:spPr>
          <a:xfrm>
            <a:off x="7893010" y="469430"/>
            <a:ext cx="1339404" cy="128026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الأب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613" y="1542491"/>
            <a:ext cx="3749546" cy="4340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الشريحة 6">
            <a:hlinkClick r:id="" action="ppaction://media"/>
            <a:extLst>
              <a:ext uri="{FF2B5EF4-FFF2-40B4-BE49-F238E27FC236}">
                <a16:creationId xmlns="" xmlns:a16="http://schemas.microsoft.com/office/drawing/2014/main" id="{F5FCEAF6-CA4F-47AF-A76A-38EEEB81FC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21295" y="411311"/>
            <a:ext cx="609600" cy="609600"/>
          </a:xfrm>
          <a:prstGeom prst="rect">
            <a:avLst/>
          </a:prstGeom>
        </p:spPr>
      </p:pic>
      <p:grpSp>
        <p:nvGrpSpPr>
          <p:cNvPr id="16" name="مجموعة 5">
            <a:extLst>
              <a:ext uri="{FF2B5EF4-FFF2-40B4-BE49-F238E27FC236}">
                <a16:creationId xmlns="" xmlns:a16="http://schemas.microsoft.com/office/drawing/2014/main" id="{F0CEF868-AB3F-4EF7-9FBA-A7063D5CFFF6}"/>
              </a:ext>
            </a:extLst>
          </p:cNvPr>
          <p:cNvGrpSpPr/>
          <p:nvPr/>
        </p:nvGrpSpPr>
        <p:grpSpPr>
          <a:xfrm>
            <a:off x="0" y="108636"/>
            <a:ext cx="3505199" cy="725684"/>
            <a:chOff x="43053" y="133604"/>
            <a:chExt cx="3157346" cy="7256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Freeform 16">
              <a:extLst>
                <a:ext uri="{FF2B5EF4-FFF2-40B4-BE49-F238E27FC236}">
                  <a16:creationId xmlns="" xmlns:a16="http://schemas.microsoft.com/office/drawing/2014/main" id="{6B29A6D0-BD06-4128-85FC-1988F78C32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053" y="133604"/>
              <a:ext cx="3088710" cy="72568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0" name="مستطيل 27">
              <a:extLst>
                <a:ext uri="{FF2B5EF4-FFF2-40B4-BE49-F238E27FC236}">
                  <a16:creationId xmlns="" xmlns:a16="http://schemas.microsoft.com/office/drawing/2014/main" id="{B8F2F2E9-DD18-4D72-ABE0-88EFE42EC6EC}"/>
                </a:ext>
              </a:extLst>
            </p:cNvPr>
            <p:cNvSpPr/>
            <p:nvPr/>
          </p:nvSpPr>
          <p:spPr>
            <a:xfrm>
              <a:off x="220331" y="207431"/>
              <a:ext cx="2980068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BH" altLang="ko-KR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أركان الإسلام - التربية الإسلامية</a:t>
              </a:r>
              <a:endParaRPr lang="ko-KR" alt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071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8" presetClass="entr" presetSubtype="0" accel="50000" fill="hold" nodeType="withEffect">
                                  <p:stCondLst>
                                    <p:cond delay="18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69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95" decel="50000" autoRev="1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1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3" grpId="0" animBg="1"/>
      <p:bldP spid="6" grpId="0" animBg="1"/>
      <p:bldP spid="19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>
            <a:extLst>
              <a:ext uri="{FF2B5EF4-FFF2-40B4-BE49-F238E27FC236}">
                <a16:creationId xmlns="" xmlns:a16="http://schemas.microsoft.com/office/drawing/2014/main" id="{3C710BE0-BF49-4111-8CCE-2B42639C2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10591800" y="74488"/>
            <a:ext cx="1449388" cy="12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94508" y="2093375"/>
            <a:ext cx="5573017" cy="28608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صومُ رَمَضان</a:t>
            </a:r>
          </a:p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وفيه يَمْتَنِعُ المسلمُ عن الطعامِ والشراب، من طلوع الفَجْرِ إلى غروبِ الشّمس. وعندما يصومُ المسلمُ الغنيُّ يُحسُّ بحاجة أخيه الفقير، فَيُقَدِّمُ إليه العونَ والمساعدة. </a:t>
            </a:r>
          </a:p>
        </p:txBody>
      </p:sp>
      <p:sp>
        <p:nvSpPr>
          <p:cNvPr id="3" name="Cloud 2"/>
          <p:cNvSpPr/>
          <p:nvPr/>
        </p:nvSpPr>
        <p:spPr>
          <a:xfrm>
            <a:off x="9252396" y="1560055"/>
            <a:ext cx="1339404" cy="128026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الأم</a:t>
            </a:r>
          </a:p>
        </p:txBody>
      </p:sp>
      <p:sp>
        <p:nvSpPr>
          <p:cNvPr id="6" name="Oval 5"/>
          <p:cNvSpPr/>
          <p:nvPr/>
        </p:nvSpPr>
        <p:spPr>
          <a:xfrm>
            <a:off x="6076723" y="1590381"/>
            <a:ext cx="2408586" cy="7469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الرُّكن الرابع</a:t>
            </a:r>
          </a:p>
          <a:p>
            <a:pPr algn="ctr"/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26" y="1560055"/>
            <a:ext cx="3273886" cy="3681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Al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0641" y="813008"/>
            <a:ext cx="609600" cy="609600"/>
          </a:xfrm>
          <a:prstGeom prst="rect">
            <a:avLst/>
          </a:prstGeom>
        </p:spPr>
      </p:pic>
      <p:grpSp>
        <p:nvGrpSpPr>
          <p:cNvPr id="16" name="مجموعة 5">
            <a:extLst>
              <a:ext uri="{FF2B5EF4-FFF2-40B4-BE49-F238E27FC236}">
                <a16:creationId xmlns="" xmlns:a16="http://schemas.microsoft.com/office/drawing/2014/main" id="{B01002AE-88F7-43DA-88AA-A0C26F5FF0FA}"/>
              </a:ext>
            </a:extLst>
          </p:cNvPr>
          <p:cNvGrpSpPr/>
          <p:nvPr/>
        </p:nvGrpSpPr>
        <p:grpSpPr>
          <a:xfrm>
            <a:off x="0" y="108636"/>
            <a:ext cx="3505199" cy="725684"/>
            <a:chOff x="43053" y="133604"/>
            <a:chExt cx="3157346" cy="7256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Freeform 16">
              <a:extLst>
                <a:ext uri="{FF2B5EF4-FFF2-40B4-BE49-F238E27FC236}">
                  <a16:creationId xmlns="" xmlns:a16="http://schemas.microsoft.com/office/drawing/2014/main" id="{3B132A46-6FB3-4768-8C3F-702AD6E390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053" y="133604"/>
              <a:ext cx="3088710" cy="72568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8" name="مستطيل 27">
              <a:extLst>
                <a:ext uri="{FF2B5EF4-FFF2-40B4-BE49-F238E27FC236}">
                  <a16:creationId xmlns="" xmlns:a16="http://schemas.microsoft.com/office/drawing/2014/main" id="{2BFB27D2-E168-4A1B-BCF9-5B42E5EF38CF}"/>
                </a:ext>
              </a:extLst>
            </p:cNvPr>
            <p:cNvSpPr/>
            <p:nvPr/>
          </p:nvSpPr>
          <p:spPr>
            <a:xfrm>
              <a:off x="220331" y="207431"/>
              <a:ext cx="2980068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BH" altLang="ko-KR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أركان الإسلام - التربية الإسلامية</a:t>
              </a:r>
              <a:endParaRPr lang="ko-KR" alt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5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5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>
            <a:extLst>
              <a:ext uri="{FF2B5EF4-FFF2-40B4-BE49-F238E27FC236}">
                <a16:creationId xmlns="" xmlns:a16="http://schemas.microsoft.com/office/drawing/2014/main" id="{3C710BE0-BF49-4111-8CCE-2B42639C2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10591800" y="74488"/>
            <a:ext cx="1449388" cy="12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44097" y="2269367"/>
            <a:ext cx="5523428" cy="30620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الحَجُّ إلى بيتِ الله الحرام</a:t>
            </a:r>
          </a:p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بمكة، مرة واحدةً في العمرِ على المسلم القادر، وفي الحجِّ يجتمعُ المسلمون فيتعارفون، ويشعُرون بالمساواة بينهُم. </a:t>
            </a:r>
          </a:p>
        </p:txBody>
      </p:sp>
      <p:sp>
        <p:nvSpPr>
          <p:cNvPr id="3" name="Cloud 2"/>
          <p:cNvSpPr/>
          <p:nvPr/>
        </p:nvSpPr>
        <p:spPr>
          <a:xfrm>
            <a:off x="9252396" y="1736048"/>
            <a:ext cx="1339404" cy="128026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الأب</a:t>
            </a:r>
          </a:p>
        </p:txBody>
      </p:sp>
      <p:sp>
        <p:nvSpPr>
          <p:cNvPr id="6" name="Oval 5"/>
          <p:cNvSpPr/>
          <p:nvPr/>
        </p:nvSpPr>
        <p:spPr>
          <a:xfrm>
            <a:off x="6074486" y="1802936"/>
            <a:ext cx="2744054" cy="7469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32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الرُّكن الخامس</a:t>
            </a:r>
          </a:p>
          <a:p>
            <a:pPr algn="ctr" rtl="1"/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302" y="1914435"/>
            <a:ext cx="3559939" cy="3944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الشريحة 8">
            <a:hlinkClick r:id="" action="ppaction://media"/>
            <a:extLst>
              <a:ext uri="{FF2B5EF4-FFF2-40B4-BE49-F238E27FC236}">
                <a16:creationId xmlns="" xmlns:a16="http://schemas.microsoft.com/office/drawing/2014/main" id="{E5B112BA-B3DE-405E-B954-EDC2DC81A4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89504" y="452498"/>
            <a:ext cx="609600" cy="609600"/>
          </a:xfrm>
          <a:prstGeom prst="rect">
            <a:avLst/>
          </a:prstGeom>
        </p:spPr>
      </p:pic>
      <p:grpSp>
        <p:nvGrpSpPr>
          <p:cNvPr id="16" name="مجموعة 5">
            <a:extLst>
              <a:ext uri="{FF2B5EF4-FFF2-40B4-BE49-F238E27FC236}">
                <a16:creationId xmlns="" xmlns:a16="http://schemas.microsoft.com/office/drawing/2014/main" id="{C3F6F31B-21C9-490B-A261-8E1F221B9310}"/>
              </a:ext>
            </a:extLst>
          </p:cNvPr>
          <p:cNvGrpSpPr/>
          <p:nvPr/>
        </p:nvGrpSpPr>
        <p:grpSpPr>
          <a:xfrm>
            <a:off x="0" y="108636"/>
            <a:ext cx="3505199" cy="725684"/>
            <a:chOff x="43053" y="133604"/>
            <a:chExt cx="3157346" cy="7256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Freeform 16">
              <a:extLst>
                <a:ext uri="{FF2B5EF4-FFF2-40B4-BE49-F238E27FC236}">
                  <a16:creationId xmlns="" xmlns:a16="http://schemas.microsoft.com/office/drawing/2014/main" id="{D222DF0D-528E-4DB9-9087-7A5F54F3B9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053" y="133604"/>
              <a:ext cx="3088710" cy="72568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8" name="مستطيل 27">
              <a:extLst>
                <a:ext uri="{FF2B5EF4-FFF2-40B4-BE49-F238E27FC236}">
                  <a16:creationId xmlns="" xmlns:a16="http://schemas.microsoft.com/office/drawing/2014/main" id="{DD194FE6-B4C0-4B55-AB9D-3D0688A09E31}"/>
                </a:ext>
              </a:extLst>
            </p:cNvPr>
            <p:cNvSpPr/>
            <p:nvPr/>
          </p:nvSpPr>
          <p:spPr>
            <a:xfrm>
              <a:off x="220331" y="207431"/>
              <a:ext cx="2980068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BH" altLang="ko-KR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أركان الإسلام - التربية الإسلامية</a:t>
              </a:r>
              <a:endParaRPr lang="ko-KR" alt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9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6000">
        <p14:honeycomb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3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7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>
            <a:extLst>
              <a:ext uri="{FF2B5EF4-FFF2-40B4-BE49-F238E27FC236}">
                <a16:creationId xmlns="" xmlns:a16="http://schemas.microsoft.com/office/drawing/2014/main" id="{3C710BE0-BF49-4111-8CCE-2B42639C25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3" b="11357"/>
          <a:stretch>
            <a:fillRect/>
          </a:stretch>
        </p:blipFill>
        <p:spPr bwMode="auto">
          <a:xfrm>
            <a:off x="10591800" y="74488"/>
            <a:ext cx="1449388" cy="125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8">
            <a:extLst>
              <a:ext uri="{FF2B5EF4-FFF2-40B4-BE49-F238E27FC236}">
                <a16:creationId xmlns="" xmlns:a16="http://schemas.microsoft.com/office/drawing/2014/main" id="{0B46DD60-4316-42E3-BC9E-9243708EAC82}"/>
              </a:ext>
            </a:extLst>
          </p:cNvPr>
          <p:cNvSpPr/>
          <p:nvPr/>
        </p:nvSpPr>
        <p:spPr bwMode="auto">
          <a:xfrm>
            <a:off x="4267200" y="533754"/>
            <a:ext cx="3657600" cy="7921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rtl="1">
              <a:defRPr/>
            </a:pPr>
            <a:r>
              <a:rPr lang="ar-BH" alt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أَتَعَلَم مِن الدَّرس أَنَّ: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/>
          </p:cNvSpPr>
          <p:nvPr/>
        </p:nvSpPr>
        <p:spPr>
          <a:xfrm>
            <a:off x="8439635" y="6264165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315014" y="1658800"/>
            <a:ext cx="4276786" cy="40182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أركان الإسلام خمسةٌ، وهيَ: </a:t>
            </a:r>
          </a:p>
          <a:p>
            <a:pPr marL="285750" indent="-285750" algn="just" rtl="1">
              <a:buFontTx/>
              <a:buChar char="-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شهادةُ أَنْ لا إِله إلا الله وأَنَّ مُحَمدًا رسولُ الله. </a:t>
            </a:r>
          </a:p>
          <a:p>
            <a:pPr marL="285750" indent="-285750" algn="just" rtl="1">
              <a:buFontTx/>
              <a:buChar char="-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إِقامُ الصَّلاة. </a:t>
            </a:r>
          </a:p>
          <a:p>
            <a:pPr marL="285750" indent="-285750" algn="just" rtl="1">
              <a:buFontTx/>
              <a:buChar char="-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إيتاءُ الزكاة. </a:t>
            </a:r>
          </a:p>
          <a:p>
            <a:pPr marL="285750" indent="-285750" algn="just" rtl="1">
              <a:buFontTx/>
              <a:buChar char="-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صَومُ رمضان. </a:t>
            </a:r>
          </a:p>
          <a:p>
            <a:pPr marL="285750" indent="-285750" algn="just" rtl="1">
              <a:buFontTx/>
              <a:buChar char="-"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حَجُّ بيت الله الحرام لمن استطاع إليه سبيلًا.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565578" y="1658800"/>
            <a:ext cx="4276786" cy="40182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المُسْلِمُ يُحافظُ على هذهِ الأركان الخمسة، ويؤدِّيها كما جاءت عن النبي</a:t>
            </a: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ﷺ .</a:t>
            </a:r>
          </a:p>
        </p:txBody>
      </p:sp>
      <p:pic>
        <p:nvPicPr>
          <p:cNvPr id="4" name="Ataala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22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8128" y="1734541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4260D2-0780-4173-A942-CF6145B492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013" y="105484"/>
            <a:ext cx="1176787" cy="1393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الشريحة 9">
            <a:hlinkClick r:id="" action="ppaction://media"/>
            <a:extLst>
              <a:ext uri="{FF2B5EF4-FFF2-40B4-BE49-F238E27FC236}">
                <a16:creationId xmlns="" xmlns:a16="http://schemas.microsoft.com/office/drawing/2014/main" id="{5BBDB4F6-73F6-4A1F-BBA9-70CABB730D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81402" y="722680"/>
            <a:ext cx="609600" cy="609600"/>
          </a:xfrm>
          <a:prstGeom prst="rect">
            <a:avLst/>
          </a:prstGeom>
        </p:spPr>
      </p:pic>
      <p:grpSp>
        <p:nvGrpSpPr>
          <p:cNvPr id="16" name="مجموعة 5">
            <a:extLst>
              <a:ext uri="{FF2B5EF4-FFF2-40B4-BE49-F238E27FC236}">
                <a16:creationId xmlns="" xmlns:a16="http://schemas.microsoft.com/office/drawing/2014/main" id="{E2C14BC5-170D-493D-9797-4112CE208214}"/>
              </a:ext>
            </a:extLst>
          </p:cNvPr>
          <p:cNvGrpSpPr/>
          <p:nvPr/>
        </p:nvGrpSpPr>
        <p:grpSpPr>
          <a:xfrm>
            <a:off x="0" y="108636"/>
            <a:ext cx="3505199" cy="725684"/>
            <a:chOff x="43053" y="133604"/>
            <a:chExt cx="3157346" cy="72568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" name="Freeform 16">
              <a:extLst>
                <a:ext uri="{FF2B5EF4-FFF2-40B4-BE49-F238E27FC236}">
                  <a16:creationId xmlns="" xmlns:a16="http://schemas.microsoft.com/office/drawing/2014/main" id="{85FBF52F-16E8-46D8-B420-D6ECEF19F5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053" y="133604"/>
              <a:ext cx="3088710" cy="72568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8" name="مستطيل 27">
              <a:extLst>
                <a:ext uri="{FF2B5EF4-FFF2-40B4-BE49-F238E27FC236}">
                  <a16:creationId xmlns="" xmlns:a16="http://schemas.microsoft.com/office/drawing/2014/main" id="{DBAF6983-5C7E-4594-8E99-F6A1E5B45692}"/>
                </a:ext>
              </a:extLst>
            </p:cNvPr>
            <p:cNvSpPr/>
            <p:nvPr/>
          </p:nvSpPr>
          <p:spPr>
            <a:xfrm>
              <a:off x="220331" y="207431"/>
              <a:ext cx="2980068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ar-BH" altLang="ko-KR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أركان الإسلام - التربية الإسلامية</a:t>
              </a:r>
              <a:endParaRPr lang="ko-KR" alt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47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prism isContent="1" isInverted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6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642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92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5258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nodeType="withEffect">
                                  <p:stCondLst>
                                    <p:cond delay="7258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3" fill="hold" nodeType="withEffect">
                                  <p:stCondLst>
                                    <p:cond delay="9358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3" fill="hold" nodeType="withEffect">
                                  <p:stCondLst>
                                    <p:cond delay="11258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4758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1482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2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2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3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1119</TotalTime>
  <Words>745</Words>
  <Application>Microsoft Office PowerPoint</Application>
  <PresentationFormat>Widescreen</PresentationFormat>
  <Paragraphs>124</Paragraphs>
  <Slides>14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맑은 고딕</vt:lpstr>
      <vt:lpstr>Arial</vt:lpstr>
      <vt:lpstr>Calibri</vt:lpstr>
      <vt:lpstr>Calibri Light</vt:lpstr>
      <vt:lpstr>Sakkal Majalla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Admin</cp:lastModifiedBy>
  <cp:revision>131</cp:revision>
  <cp:lastPrinted>2021-01-17T11:49:49Z</cp:lastPrinted>
  <dcterms:created xsi:type="dcterms:W3CDTF">2020-03-04T10:47:58Z</dcterms:created>
  <dcterms:modified xsi:type="dcterms:W3CDTF">2021-03-09T06:16:33Z</dcterms:modified>
</cp:coreProperties>
</file>