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4"/>
  </p:notesMasterIdLst>
  <p:sldIdLst>
    <p:sldId id="256" r:id="rId2"/>
    <p:sldId id="288" r:id="rId3"/>
    <p:sldId id="268" r:id="rId4"/>
    <p:sldId id="286" r:id="rId5"/>
    <p:sldId id="269" r:id="rId6"/>
    <p:sldId id="270" r:id="rId7"/>
    <p:sldId id="274" r:id="rId8"/>
    <p:sldId id="285" r:id="rId9"/>
    <p:sldId id="280" r:id="rId10"/>
    <p:sldId id="283" r:id="rId11"/>
    <p:sldId id="284" r:id="rId12"/>
    <p:sldId id="272" r:id="rId1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EE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662" autoAdjust="0"/>
    <p:restoredTop sz="94660"/>
  </p:normalViewPr>
  <p:slideViewPr>
    <p:cSldViewPr snapToGrid="0">
      <p:cViewPr varScale="1">
        <p:scale>
          <a:sx n="68" d="100"/>
          <a:sy n="68" d="100"/>
        </p:scale>
        <p:origin x="55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971925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B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2B344FA-D391-4F9C-9F5F-E5728BB2BB6E}" type="datetimeFigureOut">
              <a:rPr lang="ar-BH" smtClean="0"/>
              <a:t>18/08/1442</a:t>
            </a:fld>
            <a:endParaRPr lang="ar-B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B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971925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B80F7DC-62AB-4871-8DEA-D3B19FB701F0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435139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80F7DC-62AB-4871-8DEA-D3B19FB701F0}" type="slidenum">
              <a:rPr lang="ar-BH" smtClean="0">
                <a:solidFill>
                  <a:prstClr val="black"/>
                </a:solidFill>
              </a:rPr>
              <a:pPr/>
              <a:t>9</a:t>
            </a:fld>
            <a:endParaRPr lang="ar-B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112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/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2438400" y="381000"/>
            <a:ext cx="7162800" cy="118221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270641" y="6362640"/>
            <a:ext cx="1149831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>
            <a:spLocks/>
          </p:cNvSpPr>
          <p:nvPr/>
        </p:nvSpPr>
        <p:spPr>
          <a:xfrm>
            <a:off x="8241167" y="6376708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6000"/>
              </a:lnSpc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7A7844-5C42-4F69-A544-CCD6670B3E3C}"/>
              </a:ext>
            </a:extLst>
          </p:cNvPr>
          <p:cNvSpPr/>
          <p:nvPr/>
        </p:nvSpPr>
        <p:spPr>
          <a:xfrm>
            <a:off x="3454966" y="2042653"/>
            <a:ext cx="4934364" cy="156966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9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سُورةُ النَّصْر </a:t>
            </a:r>
            <a:endParaRPr lang="en-US" sz="9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67682" y="3575063"/>
            <a:ext cx="260153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صفحة من 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6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1 إلى 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6</a:t>
            </a:r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3</a:t>
            </a:r>
            <a:endParaRPr lang="ar-SA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1FC120-807C-42B3-9DB1-83839AC44EB8}"/>
              </a:ext>
            </a:extLst>
          </p:cNvPr>
          <p:cNvSpPr/>
          <p:nvPr/>
        </p:nvSpPr>
        <p:spPr>
          <a:xfrm>
            <a:off x="3460822" y="4036728"/>
            <a:ext cx="4780345" cy="184665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BH" sz="2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 الإسلامية – الجزء الثاني</a:t>
            </a:r>
          </a:p>
          <a:p>
            <a:pPr algn="ctr">
              <a:lnSpc>
                <a:spcPct val="150000"/>
              </a:lnSpc>
            </a:pPr>
            <a:r>
              <a:rPr lang="ar-SA" sz="24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</a:t>
            </a:r>
            <a:r>
              <a:rPr lang="ar-BH" sz="24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لصف الثاني الابتدائي</a:t>
            </a:r>
          </a:p>
          <a:p>
            <a:pPr algn="ctr">
              <a:lnSpc>
                <a:spcPct val="150000"/>
              </a:lnSpc>
            </a:pPr>
            <a:r>
              <a:rPr lang="ar-BH" sz="2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الفصل الدراسي الثاني</a:t>
            </a:r>
          </a:p>
        </p:txBody>
      </p:sp>
    </p:spTree>
    <p:extLst>
      <p:ext uri="{BB962C8B-B14F-4D97-AF65-F5344CB8AC3E}">
        <p14:creationId xmlns:p14="http://schemas.microsoft.com/office/powerpoint/2010/main" val="325545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1A WhatsApp Ptt 2021-03-03 at 10.56.39 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270641" y="6376709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>
            <a:spLocks/>
          </p:cNvSpPr>
          <p:nvPr/>
        </p:nvSpPr>
        <p:spPr>
          <a:xfrm>
            <a:off x="8349483" y="6418751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6000"/>
              </a:lnSpc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مستطيل: زوايا قطرية مستديرة 16">
            <a:extLst>
              <a:ext uri="{FF2B5EF4-FFF2-40B4-BE49-F238E27FC236}">
                <a16:creationId xmlns:a16="http://schemas.microsoft.com/office/drawing/2014/main" id="{0CB13B9F-9FC8-44D7-8098-626429AC40D3}"/>
              </a:ext>
            </a:extLst>
          </p:cNvPr>
          <p:cNvSpPr/>
          <p:nvPr/>
        </p:nvSpPr>
        <p:spPr>
          <a:xfrm flipH="1">
            <a:off x="119268" y="773872"/>
            <a:ext cx="10438887" cy="966721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E699"/>
          </a:solidFill>
          <a:ln w="2857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>
              <a:solidFill>
                <a:prstClr val="white"/>
              </a:solidFill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9FFFC442-1252-494D-B6AA-4BAA4414B15D}"/>
              </a:ext>
            </a:extLst>
          </p:cNvPr>
          <p:cNvSpPr/>
          <p:nvPr/>
        </p:nvSpPr>
        <p:spPr>
          <a:xfrm>
            <a:off x="270641" y="656607"/>
            <a:ext cx="9788579" cy="11798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r" rtl="1">
              <a:spcAft>
                <a:spcPts val="800"/>
              </a:spcAft>
            </a:pP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نميز معًا متى نشكر الله تعالى، ومتى نستغفره، ومتى نسبحه، بوضع إشارة</a:t>
            </a:r>
            <a:r>
              <a:rPr lang="ar-SA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(√)</a:t>
            </a:r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</a:p>
          <a:p>
            <a:pPr algn="r" rtl="1">
              <a:spcAft>
                <a:spcPts val="800"/>
              </a:spcAft>
            </a:pPr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في العمود المناسب: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 </a:t>
            </a:r>
            <a:endParaRPr lang="en-GB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: زوايا قطرية مستديرة 19">
            <a:extLst>
              <a:ext uri="{FF2B5EF4-FFF2-40B4-BE49-F238E27FC236}">
                <a16:creationId xmlns:a16="http://schemas.microsoft.com/office/drawing/2014/main" id="{4664C732-3E67-400D-A6B0-E513A9337F1F}"/>
              </a:ext>
            </a:extLst>
          </p:cNvPr>
          <p:cNvSpPr/>
          <p:nvPr/>
        </p:nvSpPr>
        <p:spPr>
          <a:xfrm rot="10800000">
            <a:off x="10646558" y="1906179"/>
            <a:ext cx="1522288" cy="4339592"/>
          </a:xfrm>
          <a:prstGeom prst="round2DiagRect">
            <a:avLst>
              <a:gd name="adj1" fmla="val 44777"/>
              <a:gd name="adj2" fmla="val 0"/>
            </a:avLst>
          </a:prstGeom>
          <a:solidFill>
            <a:srgbClr val="92D050"/>
          </a:solidFill>
          <a:ln w="28575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dirty="0">
              <a:solidFill>
                <a:prstClr val="white"/>
              </a:solidFill>
            </a:endParaRPr>
          </a:p>
        </p:txBody>
      </p:sp>
      <p:sp>
        <p:nvSpPr>
          <p:cNvPr id="11" name="مستطيل: زوايا قطرية مستديرة 20">
            <a:extLst>
              <a:ext uri="{FF2B5EF4-FFF2-40B4-BE49-F238E27FC236}">
                <a16:creationId xmlns:a16="http://schemas.microsoft.com/office/drawing/2014/main" id="{64BAFAD9-D114-4243-B5CA-F12CF5190AC8}"/>
              </a:ext>
            </a:extLst>
          </p:cNvPr>
          <p:cNvSpPr/>
          <p:nvPr/>
        </p:nvSpPr>
        <p:spPr>
          <a:xfrm rot="10800000">
            <a:off x="119268" y="1786908"/>
            <a:ext cx="10641495" cy="4347210"/>
          </a:xfrm>
          <a:prstGeom prst="round2DiagRect">
            <a:avLst>
              <a:gd name="adj1" fmla="val 25602"/>
              <a:gd name="adj2" fmla="val 0"/>
            </a:avLst>
          </a:prstGeom>
          <a:solidFill>
            <a:schemeClr val="bg1"/>
          </a:solidFill>
          <a:ln w="28575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>
              <a:solidFill>
                <a:prstClr val="white"/>
              </a:solidFill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8D10957A-301F-48BD-B95C-CA41776CBE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15" t="19437" r="16694" b="12630"/>
          <a:stretch/>
        </p:blipFill>
        <p:spPr bwMode="auto">
          <a:xfrm>
            <a:off x="10431752" y="-109664"/>
            <a:ext cx="1882094" cy="263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شكل بيضاوي 15">
            <a:extLst>
              <a:ext uri="{FF2B5EF4-FFF2-40B4-BE49-F238E27FC236}">
                <a16:creationId xmlns:a16="http://schemas.microsoft.com/office/drawing/2014/main" id="{BD167082-5B87-4A6F-9EB2-F8D5CF73BCC8}"/>
              </a:ext>
            </a:extLst>
          </p:cNvPr>
          <p:cNvSpPr/>
          <p:nvPr/>
        </p:nvSpPr>
        <p:spPr>
          <a:xfrm>
            <a:off x="7391400" y="92766"/>
            <a:ext cx="3166756" cy="45949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23" name="Rectangle 5">
            <a:extLst>
              <a:ext uri="{FF2B5EF4-FFF2-40B4-BE49-F238E27FC236}">
                <a16:creationId xmlns:a16="http://schemas.microsoft.com/office/drawing/2014/main" id="{A1376138-C41A-4221-84A6-A303FCE90C8A}"/>
              </a:ext>
            </a:extLst>
          </p:cNvPr>
          <p:cNvSpPr/>
          <p:nvPr/>
        </p:nvSpPr>
        <p:spPr>
          <a:xfrm>
            <a:off x="7391400" y="83836"/>
            <a:ext cx="2842469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sz="2800" b="1" dirty="0">
                <a:ln w="0"/>
                <a:solidFill>
                  <a:schemeClr val="accent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النشاط</a:t>
            </a:r>
            <a:r>
              <a:rPr lang="ar-BH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2800" b="1" dirty="0">
                <a:ln w="0"/>
                <a:solidFill>
                  <a:schemeClr val="accent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</a:t>
            </a:r>
            <a:r>
              <a:rPr lang="ar-SA" sz="2800" b="1" dirty="0">
                <a:ln w="0"/>
                <a:solidFill>
                  <a:schemeClr val="accent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</a:t>
            </a:r>
            <a:r>
              <a:rPr lang="ar-BH" sz="2800" b="1" dirty="0">
                <a:ln w="0"/>
                <a:solidFill>
                  <a:schemeClr val="accent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ثرائي</a:t>
            </a:r>
          </a:p>
        </p:txBody>
      </p:sp>
      <p:sp>
        <p:nvSpPr>
          <p:cNvPr id="24" name="مستطيل: زوايا علوية مستديرة 33">
            <a:extLst>
              <a:ext uri="{FF2B5EF4-FFF2-40B4-BE49-F238E27FC236}">
                <a16:creationId xmlns:a16="http://schemas.microsoft.com/office/drawing/2014/main" id="{39FB357B-81F5-4B3D-9FDD-F552802959F9}"/>
              </a:ext>
            </a:extLst>
          </p:cNvPr>
          <p:cNvSpPr/>
          <p:nvPr/>
        </p:nvSpPr>
        <p:spPr>
          <a:xfrm rot="10800000">
            <a:off x="-13252" y="31863"/>
            <a:ext cx="2442915" cy="679731"/>
          </a:xfrm>
          <a:prstGeom prst="round2Same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58B4E5A7-AFDB-4CB3-B351-869EF7298F3B}"/>
              </a:ext>
            </a:extLst>
          </p:cNvPr>
          <p:cNvSpPr/>
          <p:nvPr/>
        </p:nvSpPr>
        <p:spPr>
          <a:xfrm>
            <a:off x="961993" y="48222"/>
            <a:ext cx="1518364" cy="52322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28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سُورةُ النَّصْر </a:t>
            </a:r>
            <a:endParaRPr lang="en-US" sz="28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6" name="مستطيل: زوايا علوية مستديرة 35">
            <a:extLst>
              <a:ext uri="{FF2B5EF4-FFF2-40B4-BE49-F238E27FC236}">
                <a16:creationId xmlns:a16="http://schemas.microsoft.com/office/drawing/2014/main" id="{42C5FD19-30E3-4D62-8F01-697C05EE8475}"/>
              </a:ext>
            </a:extLst>
          </p:cNvPr>
          <p:cNvSpPr/>
          <p:nvPr/>
        </p:nvSpPr>
        <p:spPr>
          <a:xfrm rot="10800000">
            <a:off x="-6330" y="26131"/>
            <a:ext cx="971244" cy="679732"/>
          </a:xfrm>
          <a:prstGeom prst="round2SameRect">
            <a:avLst/>
          </a:prstGeom>
          <a:solidFill>
            <a:srgbClr val="A6F4D6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1190F1E7-6892-49AF-908D-B9AE3C254DB6}"/>
              </a:ext>
            </a:extLst>
          </p:cNvPr>
          <p:cNvSpPr/>
          <p:nvPr/>
        </p:nvSpPr>
        <p:spPr>
          <a:xfrm>
            <a:off x="4400" y="31858"/>
            <a:ext cx="854721" cy="64633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 </a:t>
            </a:r>
            <a:endParaRPr lang="en-US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BH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الإسلامية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1333396"/>
              </p:ext>
            </p:extLst>
          </p:nvPr>
        </p:nvGraphicFramePr>
        <p:xfrm>
          <a:off x="374652" y="2396508"/>
          <a:ext cx="10057100" cy="3865056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4628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8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20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87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5411">
                <a:tc>
                  <a:txBody>
                    <a:bodyPr/>
                    <a:lstStyle/>
                    <a:p>
                      <a:pPr algn="ctr" rtl="1"/>
                      <a:r>
                        <a:rPr lang="ar-BH" sz="28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الموقف</a:t>
                      </a:r>
                      <a:endParaRPr lang="ar-SA" sz="2800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2800" b="1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أَشْكُر الله تعالى</a:t>
                      </a:r>
                      <a:endParaRPr lang="ar-SA" sz="2800" b="1" kern="1200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2800" b="1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أَسْتَغِفر الله تعالى</a:t>
                      </a:r>
                      <a:endParaRPr lang="ar-SA" sz="2800" b="1" kern="1200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2800" b="1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أُسَبِّحُ الله تعالى</a:t>
                      </a:r>
                      <a:endParaRPr lang="ar-SA" sz="2800" b="1" kern="1200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0724">
                <a:tc>
                  <a:txBody>
                    <a:bodyPr/>
                    <a:lstStyle/>
                    <a:p>
                      <a:pPr algn="r" rtl="1"/>
                      <a:r>
                        <a:rPr lang="ar-BH" sz="28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انْشَغَلْتُ بِاللَّعِبِ، وَنَسيتُ أَمْرًا طَلَبَتْهُ مِنّي أُمّي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4572">
                <a:tc>
                  <a:txBody>
                    <a:bodyPr/>
                    <a:lstStyle/>
                    <a:p>
                      <a:pPr algn="r" rtl="1"/>
                      <a:r>
                        <a:rPr lang="ar-BH" sz="28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رَأَيْتُ قِطَّةً تُدافعُ عَنْ صَغيرها بِقُوَّةٍ</a:t>
                      </a:r>
                      <a:endParaRPr lang="ar-SA" sz="2800" b="1" kern="1200" dirty="0">
                        <a:solidFill>
                          <a:schemeClr val="dk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5411">
                <a:tc>
                  <a:txBody>
                    <a:bodyPr/>
                    <a:lstStyle/>
                    <a:p>
                      <a:pPr algn="r" rtl="1"/>
                      <a:r>
                        <a:rPr lang="ar-BH" sz="2800" b="1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حَفِظْتُ سورةَ النَّصر</a:t>
                      </a:r>
                    </a:p>
                    <a:p>
                      <a:pPr algn="r" rtl="1"/>
                      <a:endParaRPr lang="ar-SA" sz="2800" b="1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31" name="مجموعة 32">
            <a:extLst>
              <a:ext uri="{FF2B5EF4-FFF2-40B4-BE49-F238E27FC236}">
                <a16:creationId xmlns:a16="http://schemas.microsoft.com/office/drawing/2014/main" id="{B1E97C87-B0E5-46C2-9B61-7986FB7A6C92}"/>
              </a:ext>
            </a:extLst>
          </p:cNvPr>
          <p:cNvGrpSpPr/>
          <p:nvPr/>
        </p:nvGrpSpPr>
        <p:grpSpPr>
          <a:xfrm>
            <a:off x="3793439" y="103881"/>
            <a:ext cx="2300059" cy="552365"/>
            <a:chOff x="963286" y="1844253"/>
            <a:chExt cx="2300059" cy="552365"/>
          </a:xfrm>
        </p:grpSpPr>
        <p:sp>
          <p:nvSpPr>
            <p:cNvPr id="32" name="شكل بيضاوي 33">
              <a:extLst>
                <a:ext uri="{FF2B5EF4-FFF2-40B4-BE49-F238E27FC236}">
                  <a16:creationId xmlns:a16="http://schemas.microsoft.com/office/drawing/2014/main" id="{D3193668-B1D0-42E1-B1CA-3FAB62149A3C}"/>
                </a:ext>
              </a:extLst>
            </p:cNvPr>
            <p:cNvSpPr/>
            <p:nvPr/>
          </p:nvSpPr>
          <p:spPr>
            <a:xfrm>
              <a:off x="963286" y="1844253"/>
              <a:ext cx="2300059" cy="552365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/>
            </a:p>
          </p:txBody>
        </p:sp>
        <p:sp>
          <p:nvSpPr>
            <p:cNvPr id="33" name="Rectangle 5">
              <a:extLst>
                <a:ext uri="{FF2B5EF4-FFF2-40B4-BE49-F238E27FC236}">
                  <a16:creationId xmlns:a16="http://schemas.microsoft.com/office/drawing/2014/main" id="{E30A5661-338E-4F26-A7AB-F12FB69261D1}"/>
                </a:ext>
              </a:extLst>
            </p:cNvPr>
            <p:cNvSpPr/>
            <p:nvPr/>
          </p:nvSpPr>
          <p:spPr>
            <a:xfrm>
              <a:off x="973531" y="1874992"/>
              <a:ext cx="2064525" cy="4801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lvl="0" algn="ctr" defTabSz="45720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ar-BH" sz="2800" b="1" dirty="0">
                  <a:ln w="0"/>
                  <a:solidFill>
                    <a:srgbClr val="0065B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نموذج الإجابة</a:t>
              </a:r>
              <a:endParaRPr lang="en-US" sz="2800" b="1" dirty="0">
                <a:ln w="0"/>
                <a:solidFill>
                  <a:srgbClr val="0065B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716696" y="3180522"/>
            <a:ext cx="83488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SA" sz="36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√</a:t>
            </a:r>
            <a:endParaRPr lang="en-GB" sz="36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01756" y="4088296"/>
            <a:ext cx="83488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SA" sz="36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√</a:t>
            </a:r>
            <a:endParaRPr lang="en-GB" sz="36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503824" y="5108716"/>
            <a:ext cx="83488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>
              <a:defRPr/>
            </a:pPr>
            <a:r>
              <a:rPr lang="ar-SA" sz="36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√</a:t>
            </a:r>
            <a:endParaRPr lang="en-GB" sz="36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7208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95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4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250"/>
                            </p:stCondLst>
                            <p:childTnLst>
                              <p:par>
                                <p:cTn id="50" presetID="2" presetClass="entr" presetSubtype="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250"/>
                            </p:stCondLst>
                            <p:childTnLst>
                              <p:par>
                                <p:cTn id="5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750"/>
                            </p:stCondLst>
                            <p:childTnLst>
                              <p:par>
                                <p:cTn id="6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 animBg="1"/>
      <p:bldP spid="22" grpId="0" animBg="1"/>
      <p:bldP spid="23" grpId="0"/>
      <p:bldP spid="3" grpId="0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270641" y="6320437"/>
            <a:ext cx="1149831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مستطيل: زوايا قطرية مستديرة 19">
            <a:extLst>
              <a:ext uri="{FF2B5EF4-FFF2-40B4-BE49-F238E27FC236}">
                <a16:creationId xmlns:a16="http://schemas.microsoft.com/office/drawing/2014/main" id="{8CB45642-EE23-4D4A-A4BB-BC982028E8DC}"/>
              </a:ext>
            </a:extLst>
          </p:cNvPr>
          <p:cNvSpPr/>
          <p:nvPr/>
        </p:nvSpPr>
        <p:spPr>
          <a:xfrm>
            <a:off x="5939590" y="2935102"/>
            <a:ext cx="6056689" cy="3188228"/>
          </a:xfrm>
          <a:prstGeom prst="round2DiagRect">
            <a:avLst/>
          </a:prstGeom>
          <a:noFill/>
          <a:ln w="28575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>
              <a:solidFill>
                <a:prstClr val="white"/>
              </a:solidFill>
            </a:endParaRPr>
          </a:p>
        </p:txBody>
      </p:sp>
      <p:sp>
        <p:nvSpPr>
          <p:cNvPr id="14" name="مستطيل: زوايا قطرية مستديرة 36">
            <a:extLst>
              <a:ext uri="{FF2B5EF4-FFF2-40B4-BE49-F238E27FC236}">
                <a16:creationId xmlns:a16="http://schemas.microsoft.com/office/drawing/2014/main" id="{D52F2ACA-51EB-4B8C-AF18-01AD8613774E}"/>
              </a:ext>
            </a:extLst>
          </p:cNvPr>
          <p:cNvSpPr/>
          <p:nvPr/>
        </p:nvSpPr>
        <p:spPr>
          <a:xfrm>
            <a:off x="145774" y="3005102"/>
            <a:ext cx="5683604" cy="3118228"/>
          </a:xfrm>
          <a:prstGeom prst="round2DiagRect">
            <a:avLst/>
          </a:prstGeom>
          <a:noFill/>
          <a:ln w="28575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>
              <a:solidFill>
                <a:prstClr val="whit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BD20799-3288-4DC3-9F2D-3570D921EE3E}"/>
              </a:ext>
            </a:extLst>
          </p:cNvPr>
          <p:cNvSpPr txBox="1">
            <a:spLocks/>
          </p:cNvSpPr>
          <p:nvPr/>
        </p:nvSpPr>
        <p:spPr>
          <a:xfrm>
            <a:off x="762000" y="-1862237"/>
            <a:ext cx="11938852" cy="5472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457200">
              <a:defRPr/>
            </a:pPr>
            <a:endParaRPr lang="en-US" b="1" kern="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AAD7B80-88E2-4016-9403-01A6C3F4F6E0}"/>
              </a:ext>
            </a:extLst>
          </p:cNvPr>
          <p:cNvSpPr txBox="1">
            <a:spLocks/>
          </p:cNvSpPr>
          <p:nvPr/>
        </p:nvSpPr>
        <p:spPr>
          <a:xfrm>
            <a:off x="1175181" y="-792729"/>
            <a:ext cx="10515600" cy="45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457200">
              <a:defRPr/>
            </a:pPr>
            <a:br>
              <a:rPr lang="ar-SA" sz="3200" b="1" dirty="0">
                <a:solidFill>
                  <a:srgbClr val="C00000"/>
                </a:solidFill>
                <a:cs typeface="Arial" panose="020B0604020202020204" pitchFamily="34" charset="0"/>
              </a:rPr>
            </a:br>
            <a:r>
              <a:rPr lang="ar-SA" sz="2800" b="1" dirty="0">
                <a:solidFill>
                  <a:prstClr val="black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-</a:t>
            </a:r>
            <a:endParaRPr lang="en-US" sz="3200" b="1" dirty="0">
              <a:solidFill>
                <a:srgbClr val="C00000"/>
              </a:solidFill>
              <a:cs typeface="+mn-cs"/>
            </a:endParaRPr>
          </a:p>
        </p:txBody>
      </p:sp>
      <p:sp>
        <p:nvSpPr>
          <p:cNvPr id="17" name="مستطيل: زوايا قطرية مستديرة 34">
            <a:extLst>
              <a:ext uri="{FF2B5EF4-FFF2-40B4-BE49-F238E27FC236}">
                <a16:creationId xmlns:a16="http://schemas.microsoft.com/office/drawing/2014/main" id="{97FE367D-13E1-4C35-AB27-1F6296101A23}"/>
              </a:ext>
            </a:extLst>
          </p:cNvPr>
          <p:cNvSpPr/>
          <p:nvPr/>
        </p:nvSpPr>
        <p:spPr>
          <a:xfrm>
            <a:off x="1242231" y="775667"/>
            <a:ext cx="7019448" cy="792482"/>
          </a:xfrm>
          <a:prstGeom prst="round2DiagRect">
            <a:avLst/>
          </a:prstGeom>
          <a:noFill/>
          <a:ln w="2857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>
              <a:solidFill>
                <a:prstClr val="white"/>
              </a:solidFill>
            </a:endParaRPr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ACCACDEE-B35E-4B45-947A-9A32D108222F}"/>
              </a:ext>
            </a:extLst>
          </p:cNvPr>
          <p:cNvSpPr/>
          <p:nvPr/>
        </p:nvSpPr>
        <p:spPr>
          <a:xfrm>
            <a:off x="1264208" y="865822"/>
            <a:ext cx="6072930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ar-SA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املأ الخريطة المفاهيمية بما يناسب</a:t>
            </a:r>
            <a:r>
              <a:rPr lang="ar-BH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ar-BH" sz="5400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670EB31C-FBF7-4CFF-8B67-F256B624C0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309" b="3878"/>
          <a:stretch/>
        </p:blipFill>
        <p:spPr bwMode="auto">
          <a:xfrm>
            <a:off x="10299464" y="295324"/>
            <a:ext cx="1499071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مجموعة 2">
            <a:extLst>
              <a:ext uri="{FF2B5EF4-FFF2-40B4-BE49-F238E27FC236}">
                <a16:creationId xmlns:a16="http://schemas.microsoft.com/office/drawing/2014/main" id="{355F49B4-BCF8-48AC-97F8-FE66412A7DA3}"/>
              </a:ext>
            </a:extLst>
          </p:cNvPr>
          <p:cNvGrpSpPr/>
          <p:nvPr/>
        </p:nvGrpSpPr>
        <p:grpSpPr>
          <a:xfrm>
            <a:off x="3806358" y="1887898"/>
            <a:ext cx="4876801" cy="1037939"/>
            <a:chOff x="3653958" y="1675565"/>
            <a:chExt cx="4876801" cy="1076100"/>
          </a:xfrm>
        </p:grpSpPr>
        <p:grpSp>
          <p:nvGrpSpPr>
            <p:cNvPr id="23" name="مجموعة 1">
              <a:extLst>
                <a:ext uri="{FF2B5EF4-FFF2-40B4-BE49-F238E27FC236}">
                  <a16:creationId xmlns:a16="http://schemas.microsoft.com/office/drawing/2014/main" id="{4CF2BF8E-B09D-4DA3-A0C5-C90309BC97BB}"/>
                </a:ext>
              </a:extLst>
            </p:cNvPr>
            <p:cNvGrpSpPr/>
            <p:nvPr/>
          </p:nvGrpSpPr>
          <p:grpSpPr>
            <a:xfrm>
              <a:off x="4076700" y="1844244"/>
              <a:ext cx="4038600" cy="907421"/>
              <a:chOff x="3650317" y="1835778"/>
              <a:chExt cx="4884083" cy="907421"/>
            </a:xfrm>
          </p:grpSpPr>
          <p:sp>
            <p:nvSpPr>
              <p:cNvPr id="25" name="Pentagon 48">
                <a:extLst>
                  <a:ext uri="{FF2B5EF4-FFF2-40B4-BE49-F238E27FC236}">
                    <a16:creationId xmlns:a16="http://schemas.microsoft.com/office/drawing/2014/main" id="{69DA0FF2-8650-4FA2-BB8D-013E14551776}"/>
                  </a:ext>
                </a:extLst>
              </p:cNvPr>
              <p:cNvSpPr/>
              <p:nvPr/>
            </p:nvSpPr>
            <p:spPr>
              <a:xfrm rot="16200000" flipH="1">
                <a:off x="5734691" y="248291"/>
                <a:ext cx="709169" cy="4280648"/>
              </a:xfrm>
              <a:prstGeom prst="homePlate">
                <a:avLst>
                  <a:gd name="adj" fmla="val 64856"/>
                </a:avLst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Pentagon 48">
                <a:extLst>
                  <a:ext uri="{FF2B5EF4-FFF2-40B4-BE49-F238E27FC236}">
                    <a16:creationId xmlns:a16="http://schemas.microsoft.com/office/drawing/2014/main" id="{7425EC92-E19F-453E-AA6E-E40DB449A41B}"/>
                  </a:ext>
                </a:extLst>
              </p:cNvPr>
              <p:cNvSpPr/>
              <p:nvPr/>
            </p:nvSpPr>
            <p:spPr>
              <a:xfrm rot="16200000" flipH="1">
                <a:off x="5748171" y="-181072"/>
                <a:ext cx="695657" cy="4876800"/>
              </a:xfrm>
              <a:prstGeom prst="homePlate">
                <a:avLst>
                  <a:gd name="adj" fmla="val 64856"/>
                </a:avLst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Pentagon 26">
                <a:extLst>
                  <a:ext uri="{FF2B5EF4-FFF2-40B4-BE49-F238E27FC236}">
                    <a16:creationId xmlns:a16="http://schemas.microsoft.com/office/drawing/2014/main" id="{DC064715-57BB-42FA-BB1C-46B631975EF4}"/>
                  </a:ext>
                </a:extLst>
              </p:cNvPr>
              <p:cNvSpPr/>
              <p:nvPr/>
            </p:nvSpPr>
            <p:spPr>
              <a:xfrm rot="16200000" flipH="1">
                <a:off x="5740888" y="-254793"/>
                <a:ext cx="695657" cy="4876800"/>
              </a:xfrm>
              <a:prstGeom prst="homePlate">
                <a:avLst>
                  <a:gd name="adj" fmla="val 6485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4" name="Rectangle 5">
              <a:extLst>
                <a:ext uri="{FF2B5EF4-FFF2-40B4-BE49-F238E27FC236}">
                  <a16:creationId xmlns:a16="http://schemas.microsoft.com/office/drawing/2014/main" id="{6D3C8C00-C31F-4F74-952A-BD2C272F2195}"/>
                </a:ext>
              </a:extLst>
            </p:cNvPr>
            <p:cNvSpPr/>
            <p:nvPr/>
          </p:nvSpPr>
          <p:spPr>
            <a:xfrm>
              <a:off x="3653958" y="1675565"/>
              <a:ext cx="4876801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 rtl="1"/>
              <a:r>
                <a:rPr lang="ar-BH" sz="4400" b="1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سُورةُ النَّصْر</a:t>
              </a:r>
              <a:endParaRPr lang="en-US" sz="44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sp>
        <p:nvSpPr>
          <p:cNvPr id="29" name="قوس 3">
            <a:extLst>
              <a:ext uri="{FF2B5EF4-FFF2-40B4-BE49-F238E27FC236}">
                <a16:creationId xmlns:a16="http://schemas.microsoft.com/office/drawing/2014/main" id="{EC8BB086-FE64-4160-AAA2-E36B8CC2CD85}"/>
              </a:ext>
            </a:extLst>
          </p:cNvPr>
          <p:cNvSpPr/>
          <p:nvPr/>
        </p:nvSpPr>
        <p:spPr>
          <a:xfrm>
            <a:off x="5712624" y="2630327"/>
            <a:ext cx="4876801" cy="821289"/>
          </a:xfrm>
          <a:prstGeom prst="arc">
            <a:avLst>
              <a:gd name="adj1" fmla="val 11890076"/>
              <a:gd name="adj2" fmla="val 21510257"/>
            </a:avLst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sp>
        <p:nvSpPr>
          <p:cNvPr id="30" name="قوس 103">
            <a:extLst>
              <a:ext uri="{FF2B5EF4-FFF2-40B4-BE49-F238E27FC236}">
                <a16:creationId xmlns:a16="http://schemas.microsoft.com/office/drawing/2014/main" id="{9AB62DFC-DB3B-4263-9B1C-3A30B289C593}"/>
              </a:ext>
            </a:extLst>
          </p:cNvPr>
          <p:cNvSpPr/>
          <p:nvPr/>
        </p:nvSpPr>
        <p:spPr>
          <a:xfrm flipH="1">
            <a:off x="1902275" y="2643774"/>
            <a:ext cx="5000507" cy="820930"/>
          </a:xfrm>
          <a:prstGeom prst="arc">
            <a:avLst>
              <a:gd name="adj1" fmla="val 11890076"/>
              <a:gd name="adj2" fmla="val 21510257"/>
            </a:avLst>
          </a:prstGeom>
          <a:ln w="190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sp>
        <p:nvSpPr>
          <p:cNvPr id="40" name="Rectangle 3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6000"/>
              </a:lnSpc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54246" y="2967879"/>
            <a:ext cx="5992669" cy="325010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r"/>
            <a:endParaRPr lang="ar-BH" sz="24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/>
            <a:endParaRPr lang="ar-BH" sz="24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/>
            <a:endParaRPr lang="ar-BH" sz="24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/>
            <a:endParaRPr lang="ar-BH" sz="24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/>
            <a:endParaRPr lang="ar-BH" sz="24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/>
            <a:r>
              <a:rPr lang="ar-BH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بي</a:t>
            </a:r>
            <a:r>
              <a:rPr lang="ar-SA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BH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 معنى المفردات الآتية:</a:t>
            </a:r>
          </a:p>
          <a:p>
            <a:pPr algn="r"/>
            <a:r>
              <a:rPr lang="ar-BH" sz="24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</a:t>
            </a:r>
            <a:r>
              <a:rPr lang="ar-BH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الفتح</a:t>
            </a:r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: .</a:t>
            </a:r>
            <a:r>
              <a:rPr lang="ar-BH" sz="2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.................................</a:t>
            </a:r>
          </a:p>
          <a:p>
            <a:pPr algn="r"/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r>
              <a:rPr lang="ar-SA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دينُ الله</a:t>
            </a:r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: </a:t>
            </a:r>
            <a:r>
              <a:rPr lang="ar-BH" sz="2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...............................</a:t>
            </a:r>
            <a:endParaRPr lang="en-US" sz="24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/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 </a:t>
            </a:r>
            <a:r>
              <a:rPr lang="ar-SA" sz="2800" b="1" dirty="0" err="1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أفوا</a:t>
            </a:r>
            <a:r>
              <a:rPr lang="ar-BH" sz="2800" b="1" dirty="0" err="1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جا</a:t>
            </a:r>
            <a:r>
              <a:rPr lang="ar-BH" sz="2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:................................</a:t>
            </a:r>
            <a:endParaRPr lang="en-US" sz="24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/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r>
              <a:rPr lang="ar-BH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توَّ</a:t>
            </a:r>
            <a:r>
              <a:rPr lang="ar-BH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</a:t>
            </a:r>
            <a:r>
              <a:rPr lang="ar-SA" sz="2800" b="1" dirty="0" err="1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با</a:t>
            </a:r>
            <a:r>
              <a:rPr lang="ar-BH" sz="2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:....................................</a:t>
            </a:r>
          </a:p>
          <a:p>
            <a:pPr algn="r"/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r>
              <a:rPr lang="ar-SA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فسبِّح بحمد ربك واستغفره</a:t>
            </a:r>
            <a:r>
              <a:rPr lang="ar-BH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: </a:t>
            </a:r>
            <a:r>
              <a:rPr lang="ar-BH" sz="24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...........................................</a:t>
            </a:r>
          </a:p>
          <a:p>
            <a:pPr algn="r"/>
            <a:endParaRPr lang="en-US" sz="2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/>
            <a:endParaRPr lang="ar-BH" sz="2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/>
            <a:endParaRPr lang="en-US" sz="2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/>
            <a:endParaRPr lang="en-US" sz="2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/>
            <a:endParaRPr lang="ar-BH" sz="24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/>
            <a:endParaRPr lang="ar-BH" sz="24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>
              <a:lnSpc>
                <a:spcPct val="107000"/>
              </a:lnSpc>
            </a:pPr>
            <a:endParaRPr lang="en-US" sz="1000" dirty="0">
              <a:solidFill>
                <a:prstClr val="black"/>
              </a:solidFill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70642" y="3066672"/>
            <a:ext cx="5409972" cy="286348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r" rtl="1">
              <a:lnSpc>
                <a:spcPct val="107000"/>
              </a:lnSpc>
            </a:pPr>
            <a:endParaRPr lang="ar-BH" sz="2800" b="1" dirty="0">
              <a:solidFill>
                <a:prstClr val="black"/>
              </a:solidFill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algn="r" rtl="1">
              <a:lnSpc>
                <a:spcPct val="107000"/>
              </a:lnSpc>
            </a:pPr>
            <a:endParaRPr lang="ar-BH" sz="2800" b="1" dirty="0">
              <a:solidFill>
                <a:prstClr val="black"/>
              </a:solidFill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algn="r" rtl="1">
              <a:lnSpc>
                <a:spcPct val="107000"/>
              </a:lnSpc>
            </a:pPr>
            <a:r>
              <a:rPr lang="ar-BH" sz="2800" b="1" dirty="0">
                <a:solidFill>
                  <a:prstClr val="black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وضح المعنى الإجمالي للسورة:</a:t>
            </a:r>
          </a:p>
          <a:p>
            <a:pPr algn="r" rtl="1">
              <a:lnSpc>
                <a:spcPct val="107000"/>
              </a:lnSpc>
            </a:pPr>
            <a:r>
              <a:rPr lang="ar-BH" sz="2800" b="1" dirty="0">
                <a:solidFill>
                  <a:prstClr val="black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BH" sz="2800" dirty="0">
                <a:solidFill>
                  <a:prstClr val="black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........................................................................................</a:t>
            </a:r>
          </a:p>
          <a:p>
            <a:pPr algn="r" rtl="1">
              <a:lnSpc>
                <a:spcPct val="107000"/>
              </a:lnSpc>
            </a:pPr>
            <a:r>
              <a:rPr lang="ar-BH" sz="2800" dirty="0">
                <a:solidFill>
                  <a:prstClr val="black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........................................................................................</a:t>
            </a:r>
          </a:p>
          <a:p>
            <a:pPr algn="r" rtl="1">
              <a:lnSpc>
                <a:spcPct val="107000"/>
              </a:lnSpc>
            </a:pPr>
            <a:r>
              <a:rPr lang="ar-BH" sz="2800" dirty="0">
                <a:solidFill>
                  <a:prstClr val="black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................................................................................................................................................................................</a:t>
            </a:r>
          </a:p>
          <a:p>
            <a:pPr algn="r" rtl="1">
              <a:lnSpc>
                <a:spcPct val="107000"/>
              </a:lnSpc>
            </a:pPr>
            <a:endParaRPr lang="ar-BH" sz="2800" dirty="0">
              <a:solidFill>
                <a:schemeClr val="tx1"/>
              </a:solidFill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pSp>
        <p:nvGrpSpPr>
          <p:cNvPr id="64" name="مجموعة 32">
            <a:extLst>
              <a:ext uri="{FF2B5EF4-FFF2-40B4-BE49-F238E27FC236}">
                <a16:creationId xmlns:a16="http://schemas.microsoft.com/office/drawing/2014/main" id="{B1E97C87-B0E5-46C2-9B61-7986FB7A6C92}"/>
              </a:ext>
            </a:extLst>
          </p:cNvPr>
          <p:cNvGrpSpPr/>
          <p:nvPr/>
        </p:nvGrpSpPr>
        <p:grpSpPr>
          <a:xfrm>
            <a:off x="649704" y="2017931"/>
            <a:ext cx="2300059" cy="555582"/>
            <a:chOff x="791005" y="1844253"/>
            <a:chExt cx="2300059" cy="555582"/>
          </a:xfrm>
        </p:grpSpPr>
        <p:sp>
          <p:nvSpPr>
            <p:cNvPr id="65" name="شكل بيضاوي 33">
              <a:extLst>
                <a:ext uri="{FF2B5EF4-FFF2-40B4-BE49-F238E27FC236}">
                  <a16:creationId xmlns:a16="http://schemas.microsoft.com/office/drawing/2014/main" id="{D3193668-B1D0-42E1-B1CA-3FAB62149A3C}"/>
                </a:ext>
              </a:extLst>
            </p:cNvPr>
            <p:cNvSpPr/>
            <p:nvPr/>
          </p:nvSpPr>
          <p:spPr>
            <a:xfrm>
              <a:off x="791005" y="1844253"/>
              <a:ext cx="2300059" cy="552365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>
                <a:solidFill>
                  <a:prstClr val="white"/>
                </a:solidFill>
              </a:endParaRPr>
            </a:p>
          </p:txBody>
        </p:sp>
        <p:sp>
          <p:nvSpPr>
            <p:cNvPr id="66" name="Rectangle 5">
              <a:extLst>
                <a:ext uri="{FF2B5EF4-FFF2-40B4-BE49-F238E27FC236}">
                  <a16:creationId xmlns:a16="http://schemas.microsoft.com/office/drawing/2014/main" id="{E30A5661-338E-4F26-A7AB-F12FB69261D1}"/>
                </a:ext>
              </a:extLst>
            </p:cNvPr>
            <p:cNvSpPr/>
            <p:nvPr/>
          </p:nvSpPr>
          <p:spPr>
            <a:xfrm>
              <a:off x="882243" y="1908931"/>
              <a:ext cx="2064525" cy="4909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 defTabSz="45720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ar-BH" sz="2800" b="1" dirty="0">
                  <a:ln w="0"/>
                  <a:solidFill>
                    <a:srgbClr val="0065B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نموذج الإجابة</a:t>
              </a:r>
              <a:endParaRPr lang="en-US" sz="2800" b="1" dirty="0">
                <a:ln w="0"/>
                <a:solidFill>
                  <a:srgbClr val="0065B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sp>
        <p:nvSpPr>
          <p:cNvPr id="47" name="مستطيل: زوايا علوية مستديرة 33">
            <a:extLst>
              <a:ext uri="{FF2B5EF4-FFF2-40B4-BE49-F238E27FC236}">
                <a16:creationId xmlns:a16="http://schemas.microsoft.com/office/drawing/2014/main" id="{39FB357B-81F5-4B3D-9FDD-F552802959F9}"/>
              </a:ext>
            </a:extLst>
          </p:cNvPr>
          <p:cNvSpPr/>
          <p:nvPr/>
        </p:nvSpPr>
        <p:spPr>
          <a:xfrm rot="10800000">
            <a:off x="26504" y="31863"/>
            <a:ext cx="2442915" cy="679731"/>
          </a:xfrm>
          <a:prstGeom prst="round2Same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8" name="Rectangle 6">
            <a:extLst>
              <a:ext uri="{FF2B5EF4-FFF2-40B4-BE49-F238E27FC236}">
                <a16:creationId xmlns:a16="http://schemas.microsoft.com/office/drawing/2014/main" id="{58B4E5A7-AFDB-4CB3-B351-869EF7298F3B}"/>
              </a:ext>
            </a:extLst>
          </p:cNvPr>
          <p:cNvSpPr/>
          <p:nvPr/>
        </p:nvSpPr>
        <p:spPr>
          <a:xfrm>
            <a:off x="1001749" y="48222"/>
            <a:ext cx="1518364" cy="52322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28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سُورةُ النَّصْر </a:t>
            </a:r>
            <a:endParaRPr lang="en-US" sz="28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9" name="مستطيل: زوايا علوية مستديرة 35">
            <a:extLst>
              <a:ext uri="{FF2B5EF4-FFF2-40B4-BE49-F238E27FC236}">
                <a16:creationId xmlns:a16="http://schemas.microsoft.com/office/drawing/2014/main" id="{42C5FD19-30E3-4D62-8F01-697C05EE8475}"/>
              </a:ext>
            </a:extLst>
          </p:cNvPr>
          <p:cNvSpPr/>
          <p:nvPr/>
        </p:nvSpPr>
        <p:spPr>
          <a:xfrm rot="10800000">
            <a:off x="33426" y="26131"/>
            <a:ext cx="971244" cy="679732"/>
          </a:xfrm>
          <a:prstGeom prst="round2SameRect">
            <a:avLst/>
          </a:prstGeom>
          <a:solidFill>
            <a:srgbClr val="A6F4D6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0" name="Rectangle 6">
            <a:extLst>
              <a:ext uri="{FF2B5EF4-FFF2-40B4-BE49-F238E27FC236}">
                <a16:creationId xmlns:a16="http://schemas.microsoft.com/office/drawing/2014/main" id="{1190F1E7-6892-49AF-908D-B9AE3C254DB6}"/>
              </a:ext>
            </a:extLst>
          </p:cNvPr>
          <p:cNvSpPr/>
          <p:nvPr/>
        </p:nvSpPr>
        <p:spPr>
          <a:xfrm>
            <a:off x="44156" y="31858"/>
            <a:ext cx="854721" cy="64633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 </a:t>
            </a:r>
            <a:endParaRPr lang="en-US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BH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الإسلامية </a:t>
            </a:r>
          </a:p>
        </p:txBody>
      </p:sp>
      <p:sp>
        <p:nvSpPr>
          <p:cNvPr id="53" name="Rectangle 52"/>
          <p:cNvSpPr/>
          <p:nvPr/>
        </p:nvSpPr>
        <p:spPr>
          <a:xfrm>
            <a:off x="9436802" y="3326520"/>
            <a:ext cx="1648539" cy="6586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114300" algn="ctr" defTabSz="685800" rtl="1">
              <a:lnSpc>
                <a:spcPct val="115000"/>
              </a:lnSpc>
              <a:spcAft>
                <a:spcPts val="1000"/>
              </a:spcAft>
              <a:defRPr/>
            </a:pPr>
            <a:r>
              <a:rPr lang="ar-SA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فتح مكة</a:t>
            </a:r>
            <a:endParaRPr lang="en-US" sz="32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9436803" y="3750463"/>
            <a:ext cx="1172116" cy="6586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114300" algn="ctr" defTabSz="685800" rtl="1">
              <a:lnSpc>
                <a:spcPct val="115000"/>
              </a:lnSpc>
              <a:spcAft>
                <a:spcPts val="1000"/>
              </a:spcAft>
              <a:defRPr/>
            </a:pPr>
            <a:r>
              <a:rPr lang="ar-SA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الإسلام</a:t>
            </a:r>
            <a:endParaRPr lang="en-US" sz="36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9436803" y="4191725"/>
            <a:ext cx="1322798" cy="6586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114300" algn="ctr" defTabSz="685800" rtl="1">
              <a:lnSpc>
                <a:spcPct val="115000"/>
              </a:lnSpc>
              <a:spcAft>
                <a:spcPts val="1000"/>
              </a:spcAft>
              <a:defRPr/>
            </a:pPr>
            <a:r>
              <a:rPr lang="ar-SA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جماعات</a:t>
            </a:r>
            <a:endParaRPr lang="en-US" sz="32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8261678" y="4618919"/>
            <a:ext cx="3055644" cy="6586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114300" algn="ctr" defTabSz="685800" rtl="1">
              <a:lnSpc>
                <a:spcPct val="115000"/>
              </a:lnSpc>
              <a:spcAft>
                <a:spcPts val="1000"/>
              </a:spcAft>
              <a:defRPr/>
            </a:pPr>
            <a:r>
              <a:rPr lang="ar-SA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كثير القبول لتوبة عباده</a:t>
            </a:r>
            <a:endParaRPr lang="en-US" sz="32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6019799" y="5074979"/>
            <a:ext cx="583500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                                               </a:t>
            </a:r>
            <a:r>
              <a:rPr lang="ar-SA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أك</a:t>
            </a:r>
            <a:r>
              <a:rPr lang="ar-BH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ثِرْ من قول: (سُبْحَانَ الله،</a:t>
            </a:r>
            <a:r>
              <a:rPr lang="ar-BH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الحمدُ لله، أستغفرُ الله)</a:t>
            </a:r>
            <a:endParaRPr lang="en-US" sz="32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2" name="مستطيل 19">
            <a:extLst>
              <a:ext uri="{FF2B5EF4-FFF2-40B4-BE49-F238E27FC236}">
                <a16:creationId xmlns:a16="http://schemas.microsoft.com/office/drawing/2014/main" id="{E0F7537C-5A65-48C1-9CE7-42131CEE2EF4}"/>
              </a:ext>
            </a:extLst>
          </p:cNvPr>
          <p:cNvSpPr/>
          <p:nvPr/>
        </p:nvSpPr>
        <p:spPr>
          <a:xfrm>
            <a:off x="666642" y="4009351"/>
            <a:ext cx="51039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ــ </a:t>
            </a:r>
            <a:r>
              <a:rPr lang="ar-SA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بعد أن فتحَ الله مكة المكرمة،</a:t>
            </a:r>
            <a:r>
              <a:rPr lang="ar-BH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دخل النَّاسُ في دين الله أفواجًا</a:t>
            </a:r>
            <a:r>
              <a:rPr lang="ar-BH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r>
              <a:rPr lang="ar-SA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en-US" sz="32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3" name="مستطيل 19">
            <a:extLst>
              <a:ext uri="{FF2B5EF4-FFF2-40B4-BE49-F238E27FC236}">
                <a16:creationId xmlns:a16="http://schemas.microsoft.com/office/drawing/2014/main" id="{E0F7537C-5A65-48C1-9CE7-42131CEE2EF4}"/>
              </a:ext>
            </a:extLst>
          </p:cNvPr>
          <p:cNvSpPr/>
          <p:nvPr/>
        </p:nvSpPr>
        <p:spPr>
          <a:xfrm>
            <a:off x="2293179" y="4859992"/>
            <a:ext cx="33874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BH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 </a:t>
            </a:r>
            <a:r>
              <a:rPr lang="ar-SA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الإسلامُ نعمة</a:t>
            </a:r>
            <a:r>
              <a:rPr lang="ar-BH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ٌ</a:t>
            </a:r>
            <a:r>
              <a:rPr lang="ar-SA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من نعم الله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4" name="مستطيل 19">
            <a:extLst>
              <a:ext uri="{FF2B5EF4-FFF2-40B4-BE49-F238E27FC236}">
                <a16:creationId xmlns:a16="http://schemas.microsoft.com/office/drawing/2014/main" id="{E0F7537C-5A65-48C1-9CE7-42131CEE2EF4}"/>
              </a:ext>
            </a:extLst>
          </p:cNvPr>
          <p:cNvSpPr/>
          <p:nvPr/>
        </p:nvSpPr>
        <p:spPr>
          <a:xfrm>
            <a:off x="293108" y="5363914"/>
            <a:ext cx="545579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BH" sz="3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ـ </a:t>
            </a:r>
            <a:r>
              <a:rPr lang="ar-SA" sz="3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المؤمنُ يحمدُ اللهَ على نعمه، ويستغفرُه دائما.</a:t>
            </a:r>
            <a:endParaRPr lang="en-US" sz="30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9" name="شكل بيضاوي 41">
            <a:extLst>
              <a:ext uri="{FF2B5EF4-FFF2-40B4-BE49-F238E27FC236}">
                <a16:creationId xmlns:a16="http://schemas.microsoft.com/office/drawing/2014/main" id="{242198AB-0E40-4635-9918-14A640EFF13F}"/>
              </a:ext>
            </a:extLst>
          </p:cNvPr>
          <p:cNvSpPr/>
          <p:nvPr/>
        </p:nvSpPr>
        <p:spPr>
          <a:xfrm>
            <a:off x="7543800" y="762000"/>
            <a:ext cx="3166756" cy="76050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>
              <a:solidFill>
                <a:prstClr val="white"/>
              </a:solidFill>
            </a:endParaRPr>
          </a:p>
        </p:txBody>
      </p:sp>
      <p:sp>
        <p:nvSpPr>
          <p:cNvPr id="41" name="Rectangle 5">
            <a:extLst>
              <a:ext uri="{FF2B5EF4-FFF2-40B4-BE49-F238E27FC236}">
                <a16:creationId xmlns:a16="http://schemas.microsoft.com/office/drawing/2014/main" id="{A0BFED44-A613-4B49-935E-63F831A3D5AA}"/>
              </a:ext>
            </a:extLst>
          </p:cNvPr>
          <p:cNvSpPr/>
          <p:nvPr/>
        </p:nvSpPr>
        <p:spPr>
          <a:xfrm>
            <a:off x="7621165" y="796003"/>
            <a:ext cx="2842469" cy="71865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457200">
              <a:lnSpc>
                <a:spcPct val="90000"/>
              </a:lnSpc>
              <a:spcBef>
                <a:spcPct val="0"/>
              </a:spcBef>
              <a:defRPr/>
            </a:pPr>
            <a:r>
              <a:rPr lang="ar-SA" sz="4400" b="1" dirty="0">
                <a:ln w="0"/>
                <a:solidFill>
                  <a:srgbClr val="ED7D31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نشاط ختامي </a:t>
            </a:r>
            <a:endParaRPr lang="en-US" sz="4400" b="1" dirty="0">
              <a:ln w="0"/>
              <a:solidFill>
                <a:srgbClr val="ED7D31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4944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25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25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75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25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25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25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700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2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" presetClass="entr" presetSubtype="9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50"/>
                            </p:stCondLst>
                            <p:childTnLst>
                              <p:par>
                                <p:cTn id="77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950"/>
                            </p:stCondLst>
                            <p:childTnLst>
                              <p:par>
                                <p:cTn id="8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450"/>
                            </p:stCondLst>
                            <p:childTnLst>
                              <p:par>
                                <p:cTn id="87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300"/>
                            </p:stCondLst>
                            <p:childTnLst>
                              <p:par>
                                <p:cTn id="92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3000"/>
                            </p:stCondLst>
                            <p:childTnLst>
                              <p:par>
                                <p:cTn id="97" presetID="2" presetClass="entr" presetSubtype="6" fill="hold" grpId="0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1750"/>
                            </p:stCondLst>
                            <p:childTnLst>
                              <p:par>
                                <p:cTn id="102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4950"/>
                            </p:stCondLst>
                            <p:childTnLst>
                              <p:par>
                                <p:cTn id="107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/>
      <p:bldP spid="17" grpId="0" animBg="1"/>
      <p:bldP spid="18" grpId="0"/>
      <p:bldP spid="29" grpId="0" animBg="1"/>
      <p:bldP spid="30" grpId="0" animBg="1"/>
      <p:bldP spid="2" grpId="0" animBg="1"/>
      <p:bldP spid="44" grpId="0" animBg="1"/>
      <p:bldP spid="53" grpId="0"/>
      <p:bldP spid="67" grpId="0"/>
      <p:bldP spid="68" grpId="0"/>
      <p:bldP spid="69" grpId="0"/>
      <p:bldP spid="71" grpId="0"/>
      <p:bldP spid="72" grpId="0"/>
      <p:bldP spid="73" grpId="0"/>
      <p:bldP spid="74" grpId="0"/>
      <p:bldP spid="39" grpId="0" animBg="1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3692230" y="1273180"/>
            <a:ext cx="7044571" cy="3722130"/>
            <a:chOff x="292157" y="908720"/>
            <a:chExt cx="11713302" cy="5112568"/>
          </a:xfrm>
          <a:noFill/>
        </p:grpSpPr>
        <p:sp>
          <p:nvSpPr>
            <p:cNvPr id="20" name="Cloud Callout 19"/>
            <p:cNvSpPr/>
            <p:nvPr/>
          </p:nvSpPr>
          <p:spPr bwMode="auto">
            <a:xfrm>
              <a:off x="292157" y="908720"/>
              <a:ext cx="11713302" cy="5112568"/>
            </a:xfrm>
            <a:prstGeom prst="cloudCallout">
              <a:avLst>
                <a:gd name="adj1" fmla="val -72134"/>
                <a:gd name="adj2" fmla="val 8303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63304" y="1731059"/>
              <a:ext cx="8256919" cy="107801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45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6000"/>
              </a:lnSpc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 الفصل الدراسي الثاني 2020-2021م</a:t>
            </a:r>
            <a:endParaRPr lang="en-US" sz="11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مستطيل: زوايا علوية مستديرة 33">
            <a:extLst>
              <a:ext uri="{FF2B5EF4-FFF2-40B4-BE49-F238E27FC236}">
                <a16:creationId xmlns:a16="http://schemas.microsoft.com/office/drawing/2014/main" id="{39FB357B-81F5-4B3D-9FDD-F552802959F9}"/>
              </a:ext>
            </a:extLst>
          </p:cNvPr>
          <p:cNvSpPr/>
          <p:nvPr/>
        </p:nvSpPr>
        <p:spPr>
          <a:xfrm rot="10800000">
            <a:off x="47383" y="40652"/>
            <a:ext cx="2442915" cy="646332"/>
          </a:xfrm>
          <a:prstGeom prst="round2Same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B4E5A7-AFDB-4CB3-B351-869EF7298F3B}"/>
              </a:ext>
            </a:extLst>
          </p:cNvPr>
          <p:cNvSpPr/>
          <p:nvPr/>
        </p:nvSpPr>
        <p:spPr>
          <a:xfrm>
            <a:off x="975245" y="67061"/>
            <a:ext cx="1518364" cy="52322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28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سُورةُ النَّصْر </a:t>
            </a:r>
            <a:endParaRPr lang="en-US" sz="28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ستطيل: زوايا علوية مستديرة 35">
            <a:extLst>
              <a:ext uri="{FF2B5EF4-FFF2-40B4-BE49-F238E27FC236}">
                <a16:creationId xmlns:a16="http://schemas.microsoft.com/office/drawing/2014/main" id="{42C5FD19-30E3-4D62-8F01-697C05EE8475}"/>
              </a:ext>
            </a:extLst>
          </p:cNvPr>
          <p:cNvSpPr/>
          <p:nvPr/>
        </p:nvSpPr>
        <p:spPr>
          <a:xfrm rot="10800000">
            <a:off x="44072" y="22091"/>
            <a:ext cx="971244" cy="679732"/>
          </a:xfrm>
          <a:prstGeom prst="round2SameRect">
            <a:avLst/>
          </a:prstGeom>
          <a:solidFill>
            <a:srgbClr val="A6F4D6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90F1E7-6892-49AF-908D-B9AE3C254DB6}"/>
              </a:ext>
            </a:extLst>
          </p:cNvPr>
          <p:cNvSpPr/>
          <p:nvPr/>
        </p:nvSpPr>
        <p:spPr>
          <a:xfrm>
            <a:off x="76267" y="29173"/>
            <a:ext cx="854721" cy="64633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 </a:t>
            </a:r>
            <a:endParaRPr 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BH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الإسلامية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5CFC86-D3E5-49E0-B22B-75D7CD61B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028" y="1195839"/>
            <a:ext cx="7103787" cy="35575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A7CFBF0-120A-49C1-BA98-BADF629F098D}"/>
              </a:ext>
            </a:extLst>
          </p:cNvPr>
          <p:cNvSpPr txBox="1"/>
          <p:nvPr/>
        </p:nvSpPr>
        <p:spPr>
          <a:xfrm>
            <a:off x="3692230" y="4663800"/>
            <a:ext cx="5516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8000" b="1" dirty="0">
                <a:ln/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انتهى الدرس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2ECBAE-5753-4F9B-B34D-61231BB0EF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7" t="8955" r="-1" b="17910"/>
          <a:stretch/>
        </p:blipFill>
        <p:spPr>
          <a:xfrm>
            <a:off x="8957028" y="971496"/>
            <a:ext cx="2043511" cy="3733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5143D2-ED90-45E2-8A5D-96AEA81F68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r="51572" b="17778"/>
          <a:stretch/>
        </p:blipFill>
        <p:spPr>
          <a:xfrm>
            <a:off x="1088582" y="1058326"/>
            <a:ext cx="1924846" cy="3810000"/>
          </a:xfrm>
          <a:prstGeom prst="rect">
            <a:avLst/>
          </a:prstGeom>
        </p:spPr>
      </p:pic>
      <p:sp>
        <p:nvSpPr>
          <p:cNvPr id="18" name="Cloud Callout 17"/>
          <p:cNvSpPr/>
          <p:nvPr/>
        </p:nvSpPr>
        <p:spPr bwMode="auto">
          <a:xfrm>
            <a:off x="3983178" y="1709602"/>
            <a:ext cx="7044571" cy="3722130"/>
          </a:xfrm>
          <a:prstGeom prst="cloudCallout">
            <a:avLst>
              <a:gd name="adj1" fmla="val -72134"/>
              <a:gd name="adj2" fmla="val 8303"/>
            </a:avLst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0438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دعواتنا بالنجاح مري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6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62878" y="2091203"/>
            <a:ext cx="7147774" cy="92649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457200" indent="-457200" algn="ctr" rtl="1">
              <a:buFont typeface="Wingdings" panose="05000000000000000000" pitchFamily="2" charset="2"/>
              <a:buChar char="v"/>
            </a:pPr>
            <a:r>
              <a:rPr lang="ar-BH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يحاكي النَّموذج في تلاوة السورة تلاوة سليمة.</a:t>
            </a:r>
          </a:p>
        </p:txBody>
      </p:sp>
      <p:sp>
        <p:nvSpPr>
          <p:cNvPr id="3" name="Callout: Down Arrow 2">
            <a:extLst>
              <a:ext uri="{FF2B5EF4-FFF2-40B4-BE49-F238E27FC236}">
                <a16:creationId xmlns:a16="http://schemas.microsoft.com/office/drawing/2014/main" id="{8657601E-BF89-42F3-9AB7-CF6E9E3BEDF2}"/>
              </a:ext>
            </a:extLst>
          </p:cNvPr>
          <p:cNvSpPr/>
          <p:nvPr/>
        </p:nvSpPr>
        <p:spPr>
          <a:xfrm>
            <a:off x="1468544" y="667182"/>
            <a:ext cx="7736441" cy="1424021"/>
          </a:xfrm>
          <a:prstGeom prst="downArrowCallout">
            <a:avLst/>
          </a:prstGeom>
          <a:solidFill>
            <a:srgbClr val="FFCC99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6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أهداف الدرس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133F36-A727-4F9D-B227-935A9B2DE286}"/>
              </a:ext>
            </a:extLst>
          </p:cNvPr>
          <p:cNvSpPr/>
          <p:nvPr/>
        </p:nvSpPr>
        <p:spPr>
          <a:xfrm>
            <a:off x="1762878" y="4210199"/>
            <a:ext cx="7147774" cy="92649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457200" indent="-457200" algn="ctr" rtl="1">
              <a:buFont typeface="Wingdings" panose="05000000000000000000" pitchFamily="2" charset="2"/>
              <a:buChar char="v"/>
            </a:pPr>
            <a:r>
              <a:rPr lang="ar-BH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يوضح المعنى الإجمالي للسورة.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966293-F66D-42CF-B813-29BC5F42A00E}"/>
              </a:ext>
            </a:extLst>
          </p:cNvPr>
          <p:cNvSpPr/>
          <p:nvPr/>
        </p:nvSpPr>
        <p:spPr>
          <a:xfrm>
            <a:off x="1762878" y="5227320"/>
            <a:ext cx="7147774" cy="92649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457200" indent="-457200" algn="ctr" rtl="1">
              <a:buFont typeface="Wingdings" panose="05000000000000000000" pitchFamily="2" charset="2"/>
              <a:buChar char="v"/>
            </a:pPr>
            <a:r>
              <a:rPr lang="ar-BH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يقرأ السورة قراءة تسميع صحيحة.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6A97A9-8EDC-4A1E-8E58-F201C2483BC0}"/>
              </a:ext>
            </a:extLst>
          </p:cNvPr>
          <p:cNvSpPr/>
          <p:nvPr/>
        </p:nvSpPr>
        <p:spPr>
          <a:xfrm>
            <a:off x="1762878" y="3150701"/>
            <a:ext cx="7147774" cy="926490"/>
          </a:xfrm>
          <a:prstGeom prst="rect">
            <a:avLst/>
          </a:prstGeom>
          <a:solidFill>
            <a:srgbClr val="F8CCAE"/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457200" indent="-457200" algn="ctr" rtl="1">
              <a:buFont typeface="Wingdings" panose="05000000000000000000" pitchFamily="2" charset="2"/>
              <a:buChar char="v"/>
            </a:pPr>
            <a:r>
              <a:rPr lang="ar-BH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يعرف معاني مفردات السورة.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14" name="Rectangle: Rounded Corners 16">
            <a:extLst>
              <a:ext uri="{FF2B5EF4-FFF2-40B4-BE49-F238E27FC236}">
                <a16:creationId xmlns:a16="http://schemas.microsoft.com/office/drawing/2014/main" id="{C641018D-CA10-40AF-BA26-B13507EFEAE2}"/>
              </a:ext>
            </a:extLst>
          </p:cNvPr>
          <p:cNvSpPr/>
          <p:nvPr/>
        </p:nvSpPr>
        <p:spPr>
          <a:xfrm>
            <a:off x="1825823" y="2125929"/>
            <a:ext cx="7084829" cy="915072"/>
          </a:xfrm>
          <a:prstGeom prst="roundRect">
            <a:avLst/>
          </a:prstGeom>
          <a:solidFill>
            <a:srgbClr val="F8CC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7">
            <a:extLst>
              <a:ext uri="{FF2B5EF4-FFF2-40B4-BE49-F238E27FC236}">
                <a16:creationId xmlns:a16="http://schemas.microsoft.com/office/drawing/2014/main" id="{0BAD2112-36EC-4207-BEE1-009E5ED56F0B}"/>
              </a:ext>
            </a:extLst>
          </p:cNvPr>
          <p:cNvSpPr/>
          <p:nvPr/>
        </p:nvSpPr>
        <p:spPr>
          <a:xfrm>
            <a:off x="1825822" y="3238340"/>
            <a:ext cx="7084829" cy="894878"/>
          </a:xfrm>
          <a:prstGeom prst="roundRect">
            <a:avLst>
              <a:gd name="adj" fmla="val 9088"/>
            </a:avLst>
          </a:prstGeom>
          <a:solidFill>
            <a:srgbClr val="F8CC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8">
            <a:extLst>
              <a:ext uri="{FF2B5EF4-FFF2-40B4-BE49-F238E27FC236}">
                <a16:creationId xmlns:a16="http://schemas.microsoft.com/office/drawing/2014/main" id="{A48EF4D7-050C-4D23-9A7B-D25FF11EE8FE}"/>
              </a:ext>
            </a:extLst>
          </p:cNvPr>
          <p:cNvSpPr/>
          <p:nvPr/>
        </p:nvSpPr>
        <p:spPr>
          <a:xfrm rot="11414">
            <a:off x="1826217" y="4304469"/>
            <a:ext cx="7068217" cy="818854"/>
          </a:xfrm>
          <a:prstGeom prst="roundRect">
            <a:avLst/>
          </a:prstGeom>
          <a:solidFill>
            <a:srgbClr val="F8CC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9">
            <a:extLst>
              <a:ext uri="{FF2B5EF4-FFF2-40B4-BE49-F238E27FC236}">
                <a16:creationId xmlns:a16="http://schemas.microsoft.com/office/drawing/2014/main" id="{9F7B7A8E-0E36-4982-8E32-5BCCC01652D0}"/>
              </a:ext>
            </a:extLst>
          </p:cNvPr>
          <p:cNvSpPr/>
          <p:nvPr/>
        </p:nvSpPr>
        <p:spPr>
          <a:xfrm>
            <a:off x="1825823" y="5323965"/>
            <a:ext cx="7050282" cy="783176"/>
          </a:xfrm>
          <a:prstGeom prst="roundRect">
            <a:avLst/>
          </a:prstGeom>
          <a:solidFill>
            <a:srgbClr val="F8CC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7DE3990D-5FD6-401A-BA4B-A8D9782450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309" b="3878"/>
          <a:stretch/>
        </p:blipFill>
        <p:spPr bwMode="auto">
          <a:xfrm>
            <a:off x="9027309" y="1688148"/>
            <a:ext cx="2737096" cy="356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مستطيل: زوايا علوية مستديرة 33">
            <a:extLst>
              <a:ext uri="{FF2B5EF4-FFF2-40B4-BE49-F238E27FC236}">
                <a16:creationId xmlns:a16="http://schemas.microsoft.com/office/drawing/2014/main" id="{39FB357B-81F5-4B3D-9FDD-F552802959F9}"/>
              </a:ext>
            </a:extLst>
          </p:cNvPr>
          <p:cNvSpPr/>
          <p:nvPr/>
        </p:nvSpPr>
        <p:spPr>
          <a:xfrm rot="10800000">
            <a:off x="12879" y="38642"/>
            <a:ext cx="2442915" cy="679731"/>
          </a:xfrm>
          <a:prstGeom prst="round2Same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58B4E5A7-AFDB-4CB3-B351-869EF7298F3B}"/>
              </a:ext>
            </a:extLst>
          </p:cNvPr>
          <p:cNvSpPr/>
          <p:nvPr/>
        </p:nvSpPr>
        <p:spPr>
          <a:xfrm>
            <a:off x="988124" y="55001"/>
            <a:ext cx="1518364" cy="52322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28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سُورةُ النَّصْر </a:t>
            </a:r>
            <a:endParaRPr lang="en-US" sz="28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1" name="مستطيل: زوايا علوية مستديرة 35">
            <a:extLst>
              <a:ext uri="{FF2B5EF4-FFF2-40B4-BE49-F238E27FC236}">
                <a16:creationId xmlns:a16="http://schemas.microsoft.com/office/drawing/2014/main" id="{42C5FD19-30E3-4D62-8F01-697C05EE8475}"/>
              </a:ext>
            </a:extLst>
          </p:cNvPr>
          <p:cNvSpPr/>
          <p:nvPr/>
        </p:nvSpPr>
        <p:spPr>
          <a:xfrm rot="10800000">
            <a:off x="19801" y="32910"/>
            <a:ext cx="971244" cy="679732"/>
          </a:xfrm>
          <a:prstGeom prst="round2SameRect">
            <a:avLst/>
          </a:prstGeom>
          <a:solidFill>
            <a:srgbClr val="A6F4D6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1190F1E7-6892-49AF-908D-B9AE3C254DB6}"/>
              </a:ext>
            </a:extLst>
          </p:cNvPr>
          <p:cNvSpPr/>
          <p:nvPr/>
        </p:nvSpPr>
        <p:spPr>
          <a:xfrm>
            <a:off x="30531" y="38637"/>
            <a:ext cx="854721" cy="64633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 </a:t>
            </a:r>
            <a:endParaRPr 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BH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الإسلامية </a:t>
            </a:r>
          </a:p>
        </p:txBody>
      </p:sp>
    </p:spTree>
    <p:extLst>
      <p:ext uri="{BB962C8B-B14F-4D97-AF65-F5344CB8AC3E}">
        <p14:creationId xmlns:p14="http://schemas.microsoft.com/office/powerpoint/2010/main" val="351348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2 WhatsApp Ptt 2021-02-24 at 7.02.43 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4" presetClass="exit" presetSubtype="1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1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100"/>
                            </p:stCondLst>
                            <p:childTnLst>
                              <p:par>
                                <p:cTn id="21" presetID="14" presetClass="exit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85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850"/>
                            </p:stCondLst>
                            <p:childTnLst>
                              <p:par>
                                <p:cTn id="29" presetID="14" presetClass="exit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35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350"/>
                            </p:stCondLst>
                            <p:childTnLst>
                              <p:par>
                                <p:cTn id="37" presetID="14" presetClass="exit" presetSubtype="1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85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1350"/>
                            </p:stCondLst>
                            <p:childTnLst>
                              <p:par>
                                <p:cTn id="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8" grpId="0" animBg="1"/>
      <p:bldP spid="9" grpId="0" animBg="1"/>
      <p:bldP spid="10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270641" y="6376709"/>
            <a:ext cx="1149831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418751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6000"/>
              </a:lnSpc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6" name="مستطيل: زوايا علوية مستديرة 33">
            <a:extLst>
              <a:ext uri="{FF2B5EF4-FFF2-40B4-BE49-F238E27FC236}">
                <a16:creationId xmlns:a16="http://schemas.microsoft.com/office/drawing/2014/main" id="{39FB357B-81F5-4B3D-9FDD-F552802959F9}"/>
              </a:ext>
            </a:extLst>
          </p:cNvPr>
          <p:cNvSpPr/>
          <p:nvPr/>
        </p:nvSpPr>
        <p:spPr>
          <a:xfrm rot="10800000">
            <a:off x="0" y="6068"/>
            <a:ext cx="2442915" cy="679731"/>
          </a:xfrm>
          <a:prstGeom prst="round2Same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6">
            <a:extLst>
              <a:ext uri="{FF2B5EF4-FFF2-40B4-BE49-F238E27FC236}">
                <a16:creationId xmlns:a16="http://schemas.microsoft.com/office/drawing/2014/main" id="{58B4E5A7-AFDB-4CB3-B351-869EF7298F3B}"/>
              </a:ext>
            </a:extLst>
          </p:cNvPr>
          <p:cNvSpPr/>
          <p:nvPr/>
        </p:nvSpPr>
        <p:spPr>
          <a:xfrm>
            <a:off x="975245" y="22427"/>
            <a:ext cx="1518364" cy="52322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28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سُورةُ النَّصْر </a:t>
            </a:r>
            <a:endParaRPr lang="en-US" sz="28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8" name="مستطيل: زوايا علوية مستديرة 35">
            <a:extLst>
              <a:ext uri="{FF2B5EF4-FFF2-40B4-BE49-F238E27FC236}">
                <a16:creationId xmlns:a16="http://schemas.microsoft.com/office/drawing/2014/main" id="{42C5FD19-30E3-4D62-8F01-697C05EE8475}"/>
              </a:ext>
            </a:extLst>
          </p:cNvPr>
          <p:cNvSpPr/>
          <p:nvPr/>
        </p:nvSpPr>
        <p:spPr>
          <a:xfrm rot="10800000">
            <a:off x="6922" y="336"/>
            <a:ext cx="971244" cy="679732"/>
          </a:xfrm>
          <a:prstGeom prst="round2SameRect">
            <a:avLst/>
          </a:prstGeom>
          <a:solidFill>
            <a:srgbClr val="A6F4D6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6">
            <a:extLst>
              <a:ext uri="{FF2B5EF4-FFF2-40B4-BE49-F238E27FC236}">
                <a16:creationId xmlns:a16="http://schemas.microsoft.com/office/drawing/2014/main" id="{1190F1E7-6892-49AF-908D-B9AE3C254DB6}"/>
              </a:ext>
            </a:extLst>
          </p:cNvPr>
          <p:cNvSpPr/>
          <p:nvPr/>
        </p:nvSpPr>
        <p:spPr>
          <a:xfrm>
            <a:off x="17652" y="6063"/>
            <a:ext cx="854721" cy="64633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 </a:t>
            </a:r>
            <a:endParaRPr 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BH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الإسلامية </a:t>
            </a:r>
          </a:p>
        </p:txBody>
      </p:sp>
      <p:pic>
        <p:nvPicPr>
          <p:cNvPr id="40" name="Picture 4" descr="http://i.imgur.com/9WKUrG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-13047663"/>
            <a:ext cx="47625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:\Users\791146014\Desktop\إعداد الدروس للفص الثاني 2021\سورة النصر\كتاب التربية الاسلامية نسخة 2020_page-0061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0" t="37908" r="14719" b="36724"/>
          <a:stretch/>
        </p:blipFill>
        <p:spPr bwMode="auto">
          <a:xfrm>
            <a:off x="455841" y="1312064"/>
            <a:ext cx="9278470" cy="46486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675170" y="1310109"/>
            <a:ext cx="2199342" cy="4573055"/>
            <a:chOff x="9782708" y="1244203"/>
            <a:chExt cx="2199342" cy="3335714"/>
          </a:xfrm>
        </p:grpSpPr>
        <p:sp>
          <p:nvSpPr>
            <p:cNvPr id="33" name="مستطيل: زوايا قطرية مستديرة 4">
              <a:extLst>
                <a:ext uri="{FF2B5EF4-FFF2-40B4-BE49-F238E27FC236}">
                  <a16:creationId xmlns:a16="http://schemas.microsoft.com/office/drawing/2014/main" id="{A9D5B451-1639-4108-81CB-56624FA2CF83}"/>
                </a:ext>
              </a:extLst>
            </p:cNvPr>
            <p:cNvSpPr/>
            <p:nvPr/>
          </p:nvSpPr>
          <p:spPr>
            <a:xfrm>
              <a:off x="10005382" y="1244203"/>
              <a:ext cx="1976668" cy="708565"/>
            </a:xfrm>
            <a:prstGeom prst="round2Diag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t" anchorCtr="0"/>
            <a:lstStyle/>
            <a:p>
              <a:pPr algn="ctr"/>
              <a:r>
                <a:rPr lang="ar-BH" sz="3700" b="1" dirty="0">
                  <a:ln w="0"/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Frutiger LT Arabic 55 Roman" panose="01000000000000000000" pitchFamily="2" charset="-78"/>
                </a:rPr>
                <a:t>قال تعالى:</a:t>
              </a:r>
              <a:endParaRPr lang="ar-BH" sz="3700" dirty="0"/>
            </a:p>
          </p:txBody>
        </p:sp>
        <p:pic>
          <p:nvPicPr>
            <p:cNvPr id="34" name="Picture 3">
              <a:extLst>
                <a:ext uri="{FF2B5EF4-FFF2-40B4-BE49-F238E27FC236}">
                  <a16:creationId xmlns:a16="http://schemas.microsoft.com/office/drawing/2014/main" id="{C96DE6F8-D623-4AB4-8480-84EF2CBDD7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1309" b="3878"/>
            <a:stretch/>
          </p:blipFill>
          <p:spPr bwMode="auto">
            <a:xfrm>
              <a:off x="9782708" y="1989146"/>
              <a:ext cx="1971785" cy="2590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802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 N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270641" y="6348572"/>
            <a:ext cx="1149831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>
            <a:spLocks/>
          </p:cNvSpPr>
          <p:nvPr/>
        </p:nvSpPr>
        <p:spPr>
          <a:xfrm>
            <a:off x="8349483" y="6390614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6000"/>
              </a:lnSpc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419189" y="164647"/>
            <a:ext cx="1976668" cy="5924638"/>
            <a:chOff x="9471887" y="98740"/>
            <a:chExt cx="1976668" cy="5924638"/>
          </a:xfrm>
        </p:grpSpPr>
        <p:sp>
          <p:nvSpPr>
            <p:cNvPr id="6" name="مستطيل: زوايا قطرية مستديرة 4">
              <a:extLst>
                <a:ext uri="{FF2B5EF4-FFF2-40B4-BE49-F238E27FC236}">
                  <a16:creationId xmlns:a16="http://schemas.microsoft.com/office/drawing/2014/main" id="{A9D5B451-1639-4108-81CB-56624FA2CF83}"/>
                </a:ext>
              </a:extLst>
            </p:cNvPr>
            <p:cNvSpPr/>
            <p:nvPr/>
          </p:nvSpPr>
          <p:spPr>
            <a:xfrm>
              <a:off x="9471887" y="2365500"/>
              <a:ext cx="1976668" cy="3657878"/>
            </a:xfrm>
            <a:prstGeom prst="round2Diag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BH" sz="4000" b="1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akkal Majalla" pitchFamily="2" charset="-78"/>
                  <a:cs typeface="Sakkal Majalla" pitchFamily="2" charset="-78"/>
                </a:rPr>
                <a:t>أتدرَّبُ على قراءة الكلمات</a:t>
              </a:r>
              <a:endParaRPr lang="ar-BH" sz="4000" dirty="0">
                <a:solidFill>
                  <a:srgbClr val="002060"/>
                </a:solidFill>
                <a:latin typeface="Sakkal Majalla" pitchFamily="2" charset="-78"/>
                <a:cs typeface="Sakkal Majalla" pitchFamily="2" charset="-78"/>
              </a:endParaRPr>
            </a:p>
          </p:txBody>
        </p:sp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C96DE6F8-D623-4AB4-8480-84EF2CBDD7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1309" b="3878"/>
            <a:stretch/>
          </p:blipFill>
          <p:spPr bwMode="auto">
            <a:xfrm>
              <a:off x="9503210" y="98740"/>
              <a:ext cx="1840372" cy="2397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مستطيل: زوايا علوية مستديرة 33">
            <a:extLst>
              <a:ext uri="{FF2B5EF4-FFF2-40B4-BE49-F238E27FC236}">
                <a16:creationId xmlns:a16="http://schemas.microsoft.com/office/drawing/2014/main" id="{39FB357B-81F5-4B3D-9FDD-F552802959F9}"/>
              </a:ext>
            </a:extLst>
          </p:cNvPr>
          <p:cNvSpPr/>
          <p:nvPr/>
        </p:nvSpPr>
        <p:spPr>
          <a:xfrm rot="10800000">
            <a:off x="0" y="6068"/>
            <a:ext cx="2442915" cy="679731"/>
          </a:xfrm>
          <a:prstGeom prst="round2Same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58B4E5A7-AFDB-4CB3-B351-869EF7298F3B}"/>
              </a:ext>
            </a:extLst>
          </p:cNvPr>
          <p:cNvSpPr/>
          <p:nvPr/>
        </p:nvSpPr>
        <p:spPr>
          <a:xfrm>
            <a:off x="975245" y="22427"/>
            <a:ext cx="1518364" cy="52322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28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سُورةُ النَّصْر </a:t>
            </a:r>
            <a:endParaRPr lang="en-US" sz="28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ستطيل: زوايا علوية مستديرة 35">
            <a:extLst>
              <a:ext uri="{FF2B5EF4-FFF2-40B4-BE49-F238E27FC236}">
                <a16:creationId xmlns:a16="http://schemas.microsoft.com/office/drawing/2014/main" id="{42C5FD19-30E3-4D62-8F01-697C05EE8475}"/>
              </a:ext>
            </a:extLst>
          </p:cNvPr>
          <p:cNvSpPr/>
          <p:nvPr/>
        </p:nvSpPr>
        <p:spPr>
          <a:xfrm rot="10800000">
            <a:off x="6922" y="336"/>
            <a:ext cx="971244" cy="679732"/>
          </a:xfrm>
          <a:prstGeom prst="round2SameRect">
            <a:avLst/>
          </a:prstGeom>
          <a:solidFill>
            <a:srgbClr val="A6F4D6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1190F1E7-6892-49AF-908D-B9AE3C254DB6}"/>
              </a:ext>
            </a:extLst>
          </p:cNvPr>
          <p:cNvSpPr/>
          <p:nvPr/>
        </p:nvSpPr>
        <p:spPr>
          <a:xfrm>
            <a:off x="17652" y="6063"/>
            <a:ext cx="854721" cy="64633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 </a:t>
            </a:r>
            <a:endParaRPr 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BH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الإسلامية </a:t>
            </a:r>
          </a:p>
        </p:txBody>
      </p:sp>
      <p:pic>
        <p:nvPicPr>
          <p:cNvPr id="13" name="Picture 4" descr="http://i.imgur.com/9WKUrG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-13047663"/>
            <a:ext cx="47625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3360395"/>
              </p:ext>
            </p:extLst>
          </p:nvPr>
        </p:nvGraphicFramePr>
        <p:xfrm>
          <a:off x="3040517" y="1092506"/>
          <a:ext cx="4788422" cy="4996779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47884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5636">
                <a:tc>
                  <a:txBody>
                    <a:bodyPr/>
                    <a:lstStyle/>
                    <a:p>
                      <a:pPr algn="ctr" rtl="1"/>
                      <a:r>
                        <a:rPr lang="ar-BH" sz="3200" dirty="0"/>
                        <a:t>الكلمــة</a:t>
                      </a:r>
                      <a:endParaRPr lang="ar-SA" sz="3200" b="1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0381">
                <a:tc>
                  <a:txBody>
                    <a:bodyPr/>
                    <a:lstStyle/>
                    <a:p>
                      <a:pPr algn="ctr" rtl="1"/>
                      <a:endParaRPr lang="ar-BH" sz="3200" dirty="0"/>
                    </a:p>
                    <a:p>
                      <a:pPr algn="ctr" rtl="1"/>
                      <a:endParaRPr lang="ar-SA" sz="3200" b="1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0381">
                <a:tc>
                  <a:txBody>
                    <a:bodyPr/>
                    <a:lstStyle/>
                    <a:p>
                      <a:pPr algn="ctr" rtl="1"/>
                      <a:endParaRPr lang="ar-BH" sz="3200" dirty="0"/>
                    </a:p>
                    <a:p>
                      <a:pPr algn="ctr" rtl="1"/>
                      <a:endParaRPr lang="ar-SA" sz="3200" b="1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10381">
                <a:tc>
                  <a:txBody>
                    <a:bodyPr/>
                    <a:lstStyle/>
                    <a:p>
                      <a:pPr algn="ctr" rtl="1"/>
                      <a:endParaRPr lang="ar-BH" sz="3200" dirty="0"/>
                    </a:p>
                    <a:p>
                      <a:pPr algn="ctr" rtl="1"/>
                      <a:endParaRPr lang="ar-SA" sz="3200" b="1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675740" y="2179157"/>
            <a:ext cx="183748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BH" sz="4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نَصْرُ اللهِ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77473" y="3681341"/>
            <a:ext cx="323401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فَسَبِّح بِحَمْدِ رَبِّكَ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675740" y="5050188"/>
            <a:ext cx="162905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وَاسْتَغْفِرْهُ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1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4 WhatsApp Ptt 2021-03-03 at 10.24.32 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" presetClass="entr" presetSubtype="3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500"/>
                            </p:stCondLst>
                            <p:childTnLst>
                              <p:par>
                                <p:cTn id="31" presetID="2" presetClass="entr" presetSubtype="12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000"/>
                            </p:stCondLst>
                            <p:childTnLst>
                              <p:par>
                                <p:cTn id="36" presetID="2" presetClass="entr" presetSubtype="9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270641" y="6376708"/>
            <a:ext cx="1149831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418750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6000"/>
              </a:lnSpc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مستطيل: زوايا قطرية مستديرة 15">
            <a:extLst>
              <a:ext uri="{FF2B5EF4-FFF2-40B4-BE49-F238E27FC236}">
                <a16:creationId xmlns:a16="http://schemas.microsoft.com/office/drawing/2014/main" id="{E56D40B0-5D9C-407F-B5B4-CA69DFFDBA3E}"/>
              </a:ext>
            </a:extLst>
          </p:cNvPr>
          <p:cNvSpPr/>
          <p:nvPr/>
        </p:nvSpPr>
        <p:spPr>
          <a:xfrm>
            <a:off x="9742149" y="2452530"/>
            <a:ext cx="2026809" cy="3714001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b="1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BH" sz="40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أتعرّف معاني المفردات:  </a:t>
            </a:r>
            <a:endParaRPr lang="en-US" sz="4000" b="1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endParaRPr lang="ar-BH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E315EAAD-61BD-4A3B-8D4A-7BC5A5E0EF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309" b="3878"/>
          <a:stretch/>
        </p:blipFill>
        <p:spPr bwMode="auto">
          <a:xfrm>
            <a:off x="9723801" y="22091"/>
            <a:ext cx="1944546" cy="253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جدول 12">
            <a:extLst>
              <a:ext uri="{FF2B5EF4-FFF2-40B4-BE49-F238E27FC236}">
                <a16:creationId xmlns:a16="http://schemas.microsoft.com/office/drawing/2014/main" id="{81AF9C57-98E3-46BE-BF38-6ACD566E46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097024"/>
              </p:ext>
            </p:extLst>
          </p:nvPr>
        </p:nvGraphicFramePr>
        <p:xfrm>
          <a:off x="1593290" y="643119"/>
          <a:ext cx="7982386" cy="736092"/>
        </p:xfrm>
        <a:graphic>
          <a:graphicData uri="http://schemas.openxmlformats.org/drawingml/2006/table">
            <a:tbl>
              <a:tblPr rtl="1" firstRow="1" firstCol="1" lastRow="1" lastCol="1" bandRow="1" bandCol="1">
                <a:tableStyleId>{69012ECD-51FC-41F1-AA8D-1B2483CD663E}</a:tableStyleId>
              </a:tblPr>
              <a:tblGrid>
                <a:gridCol w="2993394">
                  <a:extLst>
                    <a:ext uri="{9D8B030D-6E8A-4147-A177-3AD203B41FA5}">
                      <a16:colId xmlns:a16="http://schemas.microsoft.com/office/drawing/2014/main" val="1762404849"/>
                    </a:ext>
                  </a:extLst>
                </a:gridCol>
                <a:gridCol w="4988992">
                  <a:extLst>
                    <a:ext uri="{9D8B030D-6E8A-4147-A177-3AD203B41FA5}">
                      <a16:colId xmlns:a16="http://schemas.microsoft.com/office/drawing/2014/main" val="974938231"/>
                    </a:ext>
                  </a:extLst>
                </a:gridCol>
              </a:tblGrid>
              <a:tr h="417586">
                <a:tc>
                  <a:txBody>
                    <a:bodyPr/>
                    <a:lstStyle/>
                    <a:p>
                      <a:pPr marL="114300"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SA" sz="4200" kern="1200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الكلمة</a:t>
                      </a:r>
                      <a:endParaRPr lang="en-US" sz="4200" b="1" kern="1200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SA" sz="4200" kern="1200" dirty="0"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معناها</a:t>
                      </a:r>
                      <a:endParaRPr lang="en-US" sz="4200" b="1" kern="1200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779107"/>
                  </a:ext>
                </a:extLst>
              </a:tr>
            </a:tbl>
          </a:graphicData>
        </a:graphic>
      </p:graphicFrame>
      <p:graphicFrame>
        <p:nvGraphicFramePr>
          <p:cNvPr id="9" name="جدول 13">
            <a:extLst>
              <a:ext uri="{FF2B5EF4-FFF2-40B4-BE49-F238E27FC236}">
                <a16:creationId xmlns:a16="http://schemas.microsoft.com/office/drawing/2014/main" id="{7F8ADB10-2D65-4B00-930C-9D8C2B2941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3748343"/>
              </p:ext>
            </p:extLst>
          </p:nvPr>
        </p:nvGraphicFramePr>
        <p:xfrm>
          <a:off x="1593290" y="1402091"/>
          <a:ext cx="7982386" cy="771144"/>
        </p:xfrm>
        <a:graphic>
          <a:graphicData uri="http://schemas.openxmlformats.org/drawingml/2006/table">
            <a:tbl>
              <a:tblPr rtl="1" firstRow="1" firstCol="1" lastRow="1" lastCol="1" bandRow="1" bandCol="1">
                <a:tableStyleId>{69012ECD-51FC-41F1-AA8D-1B2483CD663E}</a:tableStyleId>
              </a:tblPr>
              <a:tblGrid>
                <a:gridCol w="2993394">
                  <a:extLst>
                    <a:ext uri="{9D8B030D-6E8A-4147-A177-3AD203B41FA5}">
                      <a16:colId xmlns:a16="http://schemas.microsoft.com/office/drawing/2014/main" val="1357848399"/>
                    </a:ext>
                  </a:extLst>
                </a:gridCol>
                <a:gridCol w="4988992">
                  <a:extLst>
                    <a:ext uri="{9D8B030D-6E8A-4147-A177-3AD203B41FA5}">
                      <a16:colId xmlns:a16="http://schemas.microsoft.com/office/drawing/2014/main" val="3643106206"/>
                    </a:ext>
                  </a:extLst>
                </a:gridCol>
              </a:tblGrid>
              <a:tr h="417586">
                <a:tc>
                  <a:txBody>
                    <a:bodyPr/>
                    <a:lstStyle/>
                    <a:p>
                      <a:pPr marL="114300" algn="ctr" defTabSz="685800" rtl="1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SA" sz="4400" b="1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الفتح</a:t>
                      </a:r>
                      <a:endParaRPr lang="en-US" sz="4400" b="1" kern="1200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SA" sz="4400" b="1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فتح مكة</a:t>
                      </a:r>
                      <a:endParaRPr lang="en-US" sz="4400" b="1" kern="1200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711911"/>
                  </a:ext>
                </a:extLst>
              </a:tr>
            </a:tbl>
          </a:graphicData>
        </a:graphic>
      </p:graphicFrame>
      <p:graphicFrame>
        <p:nvGraphicFramePr>
          <p:cNvPr id="11" name="جدول 14">
            <a:extLst>
              <a:ext uri="{FF2B5EF4-FFF2-40B4-BE49-F238E27FC236}">
                <a16:creationId xmlns:a16="http://schemas.microsoft.com/office/drawing/2014/main" id="{2BF20E9D-02D9-4F4E-A52C-7A6F40F1EB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747474"/>
              </p:ext>
            </p:extLst>
          </p:nvPr>
        </p:nvGraphicFramePr>
        <p:xfrm>
          <a:off x="1593290" y="2240897"/>
          <a:ext cx="7982386" cy="771144"/>
        </p:xfrm>
        <a:graphic>
          <a:graphicData uri="http://schemas.openxmlformats.org/drawingml/2006/table">
            <a:tbl>
              <a:tblPr rtl="1" firstRow="1" firstCol="1" lastRow="1" lastCol="1" bandRow="1" bandCol="1">
                <a:tableStyleId>{69012ECD-51FC-41F1-AA8D-1B2483CD663E}</a:tableStyleId>
              </a:tblPr>
              <a:tblGrid>
                <a:gridCol w="2993394">
                  <a:extLst>
                    <a:ext uri="{9D8B030D-6E8A-4147-A177-3AD203B41FA5}">
                      <a16:colId xmlns:a16="http://schemas.microsoft.com/office/drawing/2014/main" val="3672348630"/>
                    </a:ext>
                  </a:extLst>
                </a:gridCol>
                <a:gridCol w="4988992">
                  <a:extLst>
                    <a:ext uri="{9D8B030D-6E8A-4147-A177-3AD203B41FA5}">
                      <a16:colId xmlns:a16="http://schemas.microsoft.com/office/drawing/2014/main" val="2023340079"/>
                    </a:ext>
                  </a:extLst>
                </a:gridCol>
              </a:tblGrid>
              <a:tr h="41758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SA" sz="4400" b="1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دينُ الله</a:t>
                      </a:r>
                      <a:endParaRPr lang="en-US" sz="4400" b="1" kern="1200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1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SA" sz="4400" b="1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الإسلام</a:t>
                      </a:r>
                      <a:endParaRPr lang="en-US" sz="4400" b="1" kern="1200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0681781"/>
                  </a:ext>
                </a:extLst>
              </a:tr>
            </a:tbl>
          </a:graphicData>
        </a:graphic>
      </p:graphicFrame>
      <p:graphicFrame>
        <p:nvGraphicFramePr>
          <p:cNvPr id="12" name="جدول 18">
            <a:extLst>
              <a:ext uri="{FF2B5EF4-FFF2-40B4-BE49-F238E27FC236}">
                <a16:creationId xmlns:a16="http://schemas.microsoft.com/office/drawing/2014/main" id="{24D3E8F2-220B-44F4-9811-47D9663D14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394505"/>
              </p:ext>
            </p:extLst>
          </p:nvPr>
        </p:nvGraphicFramePr>
        <p:xfrm>
          <a:off x="1593290" y="3079703"/>
          <a:ext cx="7982386" cy="771144"/>
        </p:xfrm>
        <a:graphic>
          <a:graphicData uri="http://schemas.openxmlformats.org/drawingml/2006/table">
            <a:tbl>
              <a:tblPr rtl="1" firstRow="1" firstCol="1" lastRow="1" lastCol="1" bandRow="1" bandCol="1">
                <a:tableStyleId>{69012ECD-51FC-41F1-AA8D-1B2483CD663E}</a:tableStyleId>
              </a:tblPr>
              <a:tblGrid>
                <a:gridCol w="2993394">
                  <a:extLst>
                    <a:ext uri="{9D8B030D-6E8A-4147-A177-3AD203B41FA5}">
                      <a16:colId xmlns:a16="http://schemas.microsoft.com/office/drawing/2014/main" val="936774253"/>
                    </a:ext>
                  </a:extLst>
                </a:gridCol>
                <a:gridCol w="4988992">
                  <a:extLst>
                    <a:ext uri="{9D8B030D-6E8A-4147-A177-3AD203B41FA5}">
                      <a16:colId xmlns:a16="http://schemas.microsoft.com/office/drawing/2014/main" val="4232902300"/>
                    </a:ext>
                  </a:extLst>
                </a:gridCol>
              </a:tblGrid>
              <a:tr h="417586">
                <a:tc>
                  <a:txBody>
                    <a:bodyPr/>
                    <a:lstStyle/>
                    <a:p>
                      <a:pPr marL="114300" algn="ctr" defTabSz="685800" rtl="1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SA" sz="4400" b="1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أفواج</a:t>
                      </a:r>
                      <a:r>
                        <a:rPr lang="ar-BH" sz="4400" b="1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ً</a:t>
                      </a:r>
                      <a:r>
                        <a:rPr lang="ar-SA" sz="4400" b="1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</a:t>
                      </a:r>
                      <a:endParaRPr lang="en-US" sz="4400" b="1" kern="1200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4300" algn="ctr" defTabSz="685800" rtl="1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SA" sz="4400" b="1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جماعات</a:t>
                      </a:r>
                      <a:endParaRPr lang="en-US" sz="4400" b="1" kern="1200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0295620"/>
                  </a:ext>
                </a:extLst>
              </a:tr>
            </a:tbl>
          </a:graphicData>
        </a:graphic>
      </p:graphicFrame>
      <p:graphicFrame>
        <p:nvGraphicFramePr>
          <p:cNvPr id="13" name="جدول 19">
            <a:extLst>
              <a:ext uri="{FF2B5EF4-FFF2-40B4-BE49-F238E27FC236}">
                <a16:creationId xmlns:a16="http://schemas.microsoft.com/office/drawing/2014/main" id="{FC1D401B-1B70-4C59-9710-C5BD480730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785042"/>
              </p:ext>
            </p:extLst>
          </p:nvPr>
        </p:nvGraphicFramePr>
        <p:xfrm>
          <a:off x="1593290" y="3918509"/>
          <a:ext cx="7982386" cy="1437132"/>
        </p:xfrm>
        <a:graphic>
          <a:graphicData uri="http://schemas.openxmlformats.org/drawingml/2006/table">
            <a:tbl>
              <a:tblPr rtl="1" firstRow="1" firstCol="1" lastRow="1" lastCol="1" bandRow="1" bandCol="1">
                <a:tableStyleId>{69012ECD-51FC-41F1-AA8D-1B2483CD663E}</a:tableStyleId>
              </a:tblPr>
              <a:tblGrid>
                <a:gridCol w="2993394">
                  <a:extLst>
                    <a:ext uri="{9D8B030D-6E8A-4147-A177-3AD203B41FA5}">
                      <a16:colId xmlns:a16="http://schemas.microsoft.com/office/drawing/2014/main" val="4177534997"/>
                    </a:ext>
                  </a:extLst>
                </a:gridCol>
                <a:gridCol w="4988992">
                  <a:extLst>
                    <a:ext uri="{9D8B030D-6E8A-4147-A177-3AD203B41FA5}">
                      <a16:colId xmlns:a16="http://schemas.microsoft.com/office/drawing/2014/main" val="1580064101"/>
                    </a:ext>
                  </a:extLst>
                </a:gridCol>
              </a:tblGrid>
              <a:tr h="135687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SA" sz="4100" b="1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فسبِّح بحمد ربك واستغفره</a:t>
                      </a:r>
                      <a:endParaRPr lang="en-US" sz="4100" b="1" kern="1200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100" b="1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أك</a:t>
                      </a:r>
                      <a:r>
                        <a:rPr lang="ar-BH" sz="4100" b="1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ْ</a:t>
                      </a:r>
                      <a:r>
                        <a:rPr lang="ar-SA" sz="4100" b="1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ثِرْ من قول: (سُبْحَانَ الله، الحمدُ لله، أستغفرُ الله)</a:t>
                      </a:r>
                      <a:endParaRPr lang="en-US" sz="4100" b="1" kern="1200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122084"/>
                  </a:ext>
                </a:extLst>
              </a:tr>
            </a:tbl>
          </a:graphicData>
        </a:graphic>
      </p:graphicFrame>
      <p:graphicFrame>
        <p:nvGraphicFramePr>
          <p:cNvPr id="14" name="جدول 20">
            <a:extLst>
              <a:ext uri="{FF2B5EF4-FFF2-40B4-BE49-F238E27FC236}">
                <a16:creationId xmlns:a16="http://schemas.microsoft.com/office/drawing/2014/main" id="{461DFE14-3DF8-4B9A-823B-E4C0A0D697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270315"/>
              </p:ext>
            </p:extLst>
          </p:nvPr>
        </p:nvGraphicFramePr>
        <p:xfrm>
          <a:off x="1593290" y="5353171"/>
          <a:ext cx="7982386" cy="855401"/>
        </p:xfrm>
        <a:graphic>
          <a:graphicData uri="http://schemas.openxmlformats.org/drawingml/2006/table">
            <a:tbl>
              <a:tblPr rtl="1" firstRow="1" firstCol="1" lastRow="1" lastCol="1" bandRow="1" bandCol="1">
                <a:tableStyleId>{69012ECD-51FC-41F1-AA8D-1B2483CD663E}</a:tableStyleId>
              </a:tblPr>
              <a:tblGrid>
                <a:gridCol w="2993394">
                  <a:extLst>
                    <a:ext uri="{9D8B030D-6E8A-4147-A177-3AD203B41FA5}">
                      <a16:colId xmlns:a16="http://schemas.microsoft.com/office/drawing/2014/main" val="2995511452"/>
                    </a:ext>
                  </a:extLst>
                </a:gridCol>
                <a:gridCol w="4988992">
                  <a:extLst>
                    <a:ext uri="{9D8B030D-6E8A-4147-A177-3AD203B41FA5}">
                      <a16:colId xmlns:a16="http://schemas.microsoft.com/office/drawing/2014/main" val="676627014"/>
                    </a:ext>
                  </a:extLst>
                </a:gridCol>
              </a:tblGrid>
              <a:tr h="85540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SA" sz="4400" b="1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توَّاب</a:t>
                      </a:r>
                      <a:r>
                        <a:rPr lang="ar-BH" sz="4400" b="1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ً</a:t>
                      </a:r>
                      <a:r>
                        <a:rPr lang="ar-SA" sz="4400" b="1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</a:t>
                      </a:r>
                      <a:endParaRPr lang="en-US" sz="4400" b="1" kern="1200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1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ar-SA" sz="4400" b="1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كثير القبول لتوبة عباده</a:t>
                      </a:r>
                      <a:endParaRPr lang="en-US" sz="4400" b="1" kern="1200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1815533"/>
                  </a:ext>
                </a:extLst>
              </a:tr>
            </a:tbl>
          </a:graphicData>
        </a:graphic>
      </p:graphicFrame>
      <p:sp>
        <p:nvSpPr>
          <p:cNvPr id="15" name="مستطيل: زوايا علوية مستديرة 33">
            <a:extLst>
              <a:ext uri="{FF2B5EF4-FFF2-40B4-BE49-F238E27FC236}">
                <a16:creationId xmlns:a16="http://schemas.microsoft.com/office/drawing/2014/main" id="{39FB357B-81F5-4B3D-9FDD-F552802959F9}"/>
              </a:ext>
            </a:extLst>
          </p:cNvPr>
          <p:cNvSpPr/>
          <p:nvPr/>
        </p:nvSpPr>
        <p:spPr>
          <a:xfrm rot="10800000">
            <a:off x="0" y="5732"/>
            <a:ext cx="2442915" cy="679731"/>
          </a:xfrm>
          <a:prstGeom prst="round2Same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58B4E5A7-AFDB-4CB3-B351-869EF7298F3B}"/>
              </a:ext>
            </a:extLst>
          </p:cNvPr>
          <p:cNvSpPr/>
          <p:nvPr/>
        </p:nvSpPr>
        <p:spPr>
          <a:xfrm>
            <a:off x="975245" y="22091"/>
            <a:ext cx="1518364" cy="52322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28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سُورةُ النَّصْر </a:t>
            </a:r>
            <a:endParaRPr lang="en-US" sz="28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مستطيل: زوايا علوية مستديرة 35">
            <a:extLst>
              <a:ext uri="{FF2B5EF4-FFF2-40B4-BE49-F238E27FC236}">
                <a16:creationId xmlns:a16="http://schemas.microsoft.com/office/drawing/2014/main" id="{42C5FD19-30E3-4D62-8F01-697C05EE8475}"/>
              </a:ext>
            </a:extLst>
          </p:cNvPr>
          <p:cNvSpPr/>
          <p:nvPr/>
        </p:nvSpPr>
        <p:spPr>
          <a:xfrm rot="10800000">
            <a:off x="6922" y="0"/>
            <a:ext cx="971244" cy="679732"/>
          </a:xfrm>
          <a:prstGeom prst="round2SameRect">
            <a:avLst/>
          </a:prstGeom>
          <a:solidFill>
            <a:srgbClr val="A6F4D6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1190F1E7-6892-49AF-908D-B9AE3C254DB6}"/>
              </a:ext>
            </a:extLst>
          </p:cNvPr>
          <p:cNvSpPr/>
          <p:nvPr/>
        </p:nvSpPr>
        <p:spPr>
          <a:xfrm>
            <a:off x="17652" y="5727"/>
            <a:ext cx="854721" cy="64633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 </a:t>
            </a:r>
            <a:endParaRPr 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BH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الإسلامية </a:t>
            </a:r>
          </a:p>
        </p:txBody>
      </p:sp>
    </p:spTree>
    <p:extLst>
      <p:ext uri="{BB962C8B-B14F-4D97-AF65-F5344CB8AC3E}">
        <p14:creationId xmlns:p14="http://schemas.microsoft.com/office/powerpoint/2010/main" val="401909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5 WhatsApp Ptt 2021-03-03 at 10.24.32 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0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270641" y="6435378"/>
            <a:ext cx="1149831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41874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6000"/>
              </a:lnSpc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مستطيل: زوايا قطرية مستديرة 40">
            <a:extLst>
              <a:ext uri="{FF2B5EF4-FFF2-40B4-BE49-F238E27FC236}">
                <a16:creationId xmlns:a16="http://schemas.microsoft.com/office/drawing/2014/main" id="{55772E6A-77A5-4B15-923D-3F7B16720704}"/>
              </a:ext>
            </a:extLst>
          </p:cNvPr>
          <p:cNvSpPr/>
          <p:nvPr/>
        </p:nvSpPr>
        <p:spPr>
          <a:xfrm>
            <a:off x="1066800" y="762001"/>
            <a:ext cx="9143999" cy="634080"/>
          </a:xfrm>
          <a:prstGeom prst="round2DiagRect">
            <a:avLst/>
          </a:prstGeom>
          <a:noFill/>
          <a:ln w="2857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>
              <a:solidFill>
                <a:prstClr val="white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3B65A00-8AAB-42C1-9A2B-641477C645EF}"/>
              </a:ext>
            </a:extLst>
          </p:cNvPr>
          <p:cNvSpPr/>
          <p:nvPr/>
        </p:nvSpPr>
        <p:spPr>
          <a:xfrm>
            <a:off x="818713" y="805117"/>
            <a:ext cx="7454225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ar-BH" sz="32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اختر المعنى المناسب للكلمات في الجدول الذي أمامك</a:t>
            </a:r>
            <a:r>
              <a:rPr lang="en-GB" sz="32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:</a:t>
            </a:r>
            <a:endParaRPr lang="ar-BH" sz="32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شكل بيضاوي 34">
            <a:extLst>
              <a:ext uri="{FF2B5EF4-FFF2-40B4-BE49-F238E27FC236}">
                <a16:creationId xmlns:a16="http://schemas.microsoft.com/office/drawing/2014/main" id="{4FD3AEA3-7A77-40E5-BEFF-FBCA95CA2578}"/>
              </a:ext>
            </a:extLst>
          </p:cNvPr>
          <p:cNvSpPr/>
          <p:nvPr/>
        </p:nvSpPr>
        <p:spPr>
          <a:xfrm>
            <a:off x="8397880" y="609600"/>
            <a:ext cx="2160276" cy="76050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>
              <a:solidFill>
                <a:prstClr val="white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4C9F3C3-46A7-4AF6-8A2C-67BA27E8CC89}"/>
              </a:ext>
            </a:extLst>
          </p:cNvPr>
          <p:cNvSpPr/>
          <p:nvPr/>
        </p:nvSpPr>
        <p:spPr>
          <a:xfrm>
            <a:off x="7133022" y="670862"/>
            <a:ext cx="2842469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ar-BH" sz="4000" b="1" dirty="0">
                <a:ln w="0"/>
                <a:solidFill>
                  <a:srgbClr val="ED7D31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Frutiger LT Arabic 55 Roman" panose="01000000000000000000" pitchFamily="2" charset="-78"/>
              </a:rPr>
              <a:t>نشاط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66C62737-49DC-460D-B1DE-DCE172C6F4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309" b="3878"/>
          <a:stretch/>
        </p:blipFill>
        <p:spPr bwMode="auto">
          <a:xfrm>
            <a:off x="10147064" y="142924"/>
            <a:ext cx="1499071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25A29A5C-48FD-4D06-BB96-B6BFADE2078F}"/>
              </a:ext>
            </a:extLst>
          </p:cNvPr>
          <p:cNvSpPr/>
          <p:nvPr/>
        </p:nvSpPr>
        <p:spPr>
          <a:xfrm>
            <a:off x="647910" y="3411848"/>
            <a:ext cx="8001000" cy="653068"/>
          </a:xfrm>
          <a:prstGeom prst="roundRect">
            <a:avLst>
              <a:gd name="adj" fmla="val 10715"/>
            </a:avLst>
          </a:prstGeom>
          <a:solidFill>
            <a:schemeClr val="bg1"/>
          </a:solidFill>
          <a:ln w="635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prstClr val="white"/>
              </a:solidFill>
            </a:endParaRPr>
          </a:p>
        </p:txBody>
      </p:sp>
      <p:grpSp>
        <p:nvGrpSpPr>
          <p:cNvPr id="12" name="مجموعة 85">
            <a:extLst>
              <a:ext uri="{FF2B5EF4-FFF2-40B4-BE49-F238E27FC236}">
                <a16:creationId xmlns:a16="http://schemas.microsoft.com/office/drawing/2014/main" id="{0D9F8A40-7613-4D32-BC96-F1058AC0D183}"/>
              </a:ext>
            </a:extLst>
          </p:cNvPr>
          <p:cNvGrpSpPr/>
          <p:nvPr/>
        </p:nvGrpSpPr>
        <p:grpSpPr>
          <a:xfrm>
            <a:off x="8288178" y="3337773"/>
            <a:ext cx="2951532" cy="729430"/>
            <a:chOff x="8505806" y="2409691"/>
            <a:chExt cx="2886094" cy="1715978"/>
          </a:xfrm>
        </p:grpSpPr>
        <p:sp>
          <p:nvSpPr>
            <p:cNvPr id="13" name="Rounded Rectangle 28">
              <a:extLst>
                <a:ext uri="{FF2B5EF4-FFF2-40B4-BE49-F238E27FC236}">
                  <a16:creationId xmlns:a16="http://schemas.microsoft.com/office/drawing/2014/main" id="{C8F466A8-0F25-4660-B1BA-E08A039C56FC}"/>
                </a:ext>
              </a:extLst>
            </p:cNvPr>
            <p:cNvSpPr/>
            <p:nvPr/>
          </p:nvSpPr>
          <p:spPr>
            <a:xfrm>
              <a:off x="8505806" y="2475030"/>
              <a:ext cx="2886094" cy="1548000"/>
            </a:xfrm>
            <a:prstGeom prst="roundRect">
              <a:avLst>
                <a:gd name="adj" fmla="val 10715"/>
              </a:avLst>
            </a:prstGeom>
            <a:solidFill>
              <a:schemeClr val="bg1"/>
            </a:solidFill>
            <a:ln w="635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ko-KR" altLang="en-US" sz="3600" b="1">
                <a:solidFill>
                  <a:prstClr val="white"/>
                </a:solidFill>
              </a:endParaRPr>
            </a:p>
          </p:txBody>
        </p:sp>
        <p:sp>
          <p:nvSpPr>
            <p:cNvPr id="14" name="مستطيل 87">
              <a:extLst>
                <a:ext uri="{FF2B5EF4-FFF2-40B4-BE49-F238E27FC236}">
                  <a16:creationId xmlns:a16="http://schemas.microsoft.com/office/drawing/2014/main" id="{4C0A3485-B693-49F1-AED5-1FBCA06C2E82}"/>
                </a:ext>
              </a:extLst>
            </p:cNvPr>
            <p:cNvSpPr/>
            <p:nvPr/>
          </p:nvSpPr>
          <p:spPr>
            <a:xfrm>
              <a:off x="8599898" y="2409691"/>
              <a:ext cx="2125559" cy="17159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>
                <a:lnSpc>
                  <a:spcPct val="115000"/>
                </a:lnSpc>
                <a:spcAft>
                  <a:spcPts val="1000"/>
                </a:spcAft>
              </a:pPr>
              <a:r>
                <a:rPr lang="ar-SA" sz="3600" b="1" dirty="0">
                  <a:solidFill>
                    <a:prstClr val="black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توَّابا</a:t>
              </a:r>
              <a:endParaRPr lang="en-US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sp>
        <p:nvSpPr>
          <p:cNvPr id="15" name="Rounded Rectangle 28">
            <a:extLst>
              <a:ext uri="{FF2B5EF4-FFF2-40B4-BE49-F238E27FC236}">
                <a16:creationId xmlns:a16="http://schemas.microsoft.com/office/drawing/2014/main" id="{F52B8B56-EB0D-4F78-8874-9425FAD9DB32}"/>
              </a:ext>
            </a:extLst>
          </p:cNvPr>
          <p:cNvSpPr/>
          <p:nvPr/>
        </p:nvSpPr>
        <p:spPr>
          <a:xfrm>
            <a:off x="652830" y="4169461"/>
            <a:ext cx="8001000" cy="654609"/>
          </a:xfrm>
          <a:prstGeom prst="roundRect">
            <a:avLst>
              <a:gd name="adj" fmla="val 10715"/>
            </a:avLst>
          </a:prstGeom>
          <a:solidFill>
            <a:schemeClr val="bg1"/>
          </a:solidFill>
          <a:ln w="635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>
              <a:solidFill>
                <a:prstClr val="white"/>
              </a:solidFill>
            </a:endParaRPr>
          </a:p>
        </p:txBody>
      </p:sp>
      <p:grpSp>
        <p:nvGrpSpPr>
          <p:cNvPr id="16" name="مجموعة 95">
            <a:extLst>
              <a:ext uri="{FF2B5EF4-FFF2-40B4-BE49-F238E27FC236}">
                <a16:creationId xmlns:a16="http://schemas.microsoft.com/office/drawing/2014/main" id="{1873B15C-8639-4E43-B1BF-B69805916DF4}"/>
              </a:ext>
            </a:extLst>
          </p:cNvPr>
          <p:cNvGrpSpPr/>
          <p:nvPr/>
        </p:nvGrpSpPr>
        <p:grpSpPr>
          <a:xfrm>
            <a:off x="8288178" y="4110981"/>
            <a:ext cx="2951532" cy="729430"/>
            <a:chOff x="8505806" y="2336063"/>
            <a:chExt cx="2886094" cy="1724931"/>
          </a:xfrm>
        </p:grpSpPr>
        <p:sp>
          <p:nvSpPr>
            <p:cNvPr id="17" name="Rounded Rectangle 28">
              <a:extLst>
                <a:ext uri="{FF2B5EF4-FFF2-40B4-BE49-F238E27FC236}">
                  <a16:creationId xmlns:a16="http://schemas.microsoft.com/office/drawing/2014/main" id="{95E87C9D-0DDD-4B55-BA23-BC9DD9CAEC64}"/>
                </a:ext>
              </a:extLst>
            </p:cNvPr>
            <p:cNvSpPr/>
            <p:nvPr/>
          </p:nvSpPr>
          <p:spPr>
            <a:xfrm>
              <a:off x="8505806" y="2475028"/>
              <a:ext cx="2886094" cy="1548000"/>
            </a:xfrm>
            <a:prstGeom prst="roundRect">
              <a:avLst>
                <a:gd name="adj" fmla="val 10715"/>
              </a:avLst>
            </a:prstGeom>
            <a:solidFill>
              <a:schemeClr val="bg1"/>
            </a:solidFill>
            <a:ln w="635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ko-KR" altLang="en-US" sz="3600" b="1" dirty="0">
                <a:solidFill>
                  <a:prstClr val="white"/>
                </a:solidFill>
              </a:endParaRPr>
            </a:p>
          </p:txBody>
        </p:sp>
        <p:sp>
          <p:nvSpPr>
            <p:cNvPr id="18" name="مستطيل 97">
              <a:extLst>
                <a:ext uri="{FF2B5EF4-FFF2-40B4-BE49-F238E27FC236}">
                  <a16:creationId xmlns:a16="http://schemas.microsoft.com/office/drawing/2014/main" id="{3B26630C-6E0F-41AD-B0A8-A3A63111AA90}"/>
                </a:ext>
              </a:extLst>
            </p:cNvPr>
            <p:cNvSpPr/>
            <p:nvPr/>
          </p:nvSpPr>
          <p:spPr>
            <a:xfrm>
              <a:off x="8712280" y="2336063"/>
              <a:ext cx="2232968" cy="1724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14300" algn="ctr" defTabSz="685800" rtl="1">
                <a:lnSpc>
                  <a:spcPct val="115000"/>
                </a:lnSpc>
                <a:spcAft>
                  <a:spcPts val="1000"/>
                </a:spcAft>
              </a:pPr>
              <a:r>
                <a:rPr lang="ar-SA" sz="3600" b="1" dirty="0">
                  <a:solidFill>
                    <a:prstClr val="black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الفتح</a:t>
              </a:r>
              <a:endParaRPr lang="en-US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sp>
        <p:nvSpPr>
          <p:cNvPr id="19" name="Rounded Rectangle 28">
            <a:extLst>
              <a:ext uri="{FF2B5EF4-FFF2-40B4-BE49-F238E27FC236}">
                <a16:creationId xmlns:a16="http://schemas.microsoft.com/office/drawing/2014/main" id="{6789B72C-C0BB-4A85-8C1E-57EF6EC45425}"/>
              </a:ext>
            </a:extLst>
          </p:cNvPr>
          <p:cNvSpPr/>
          <p:nvPr/>
        </p:nvSpPr>
        <p:spPr>
          <a:xfrm>
            <a:off x="647910" y="4993552"/>
            <a:ext cx="8001000" cy="544917"/>
          </a:xfrm>
          <a:prstGeom prst="roundRect">
            <a:avLst>
              <a:gd name="adj" fmla="val 10715"/>
            </a:avLst>
          </a:prstGeom>
          <a:solidFill>
            <a:schemeClr val="bg1"/>
          </a:solidFill>
          <a:ln w="635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>
              <a:solidFill>
                <a:prstClr val="white"/>
              </a:solidFill>
            </a:endParaRPr>
          </a:p>
        </p:txBody>
      </p:sp>
      <p:grpSp>
        <p:nvGrpSpPr>
          <p:cNvPr id="20" name="مجموعة 100">
            <a:extLst>
              <a:ext uri="{FF2B5EF4-FFF2-40B4-BE49-F238E27FC236}">
                <a16:creationId xmlns:a16="http://schemas.microsoft.com/office/drawing/2014/main" id="{B0E84531-B43E-44FF-8B5D-17DA204F37DA}"/>
              </a:ext>
            </a:extLst>
          </p:cNvPr>
          <p:cNvGrpSpPr/>
          <p:nvPr/>
        </p:nvGrpSpPr>
        <p:grpSpPr>
          <a:xfrm>
            <a:off x="8082508" y="4979032"/>
            <a:ext cx="3157202" cy="646331"/>
            <a:chOff x="8304696" y="2433790"/>
            <a:chExt cx="3087204" cy="1836087"/>
          </a:xfrm>
        </p:grpSpPr>
        <p:sp>
          <p:nvSpPr>
            <p:cNvPr id="21" name="Rounded Rectangle 28">
              <a:extLst>
                <a:ext uri="{FF2B5EF4-FFF2-40B4-BE49-F238E27FC236}">
                  <a16:creationId xmlns:a16="http://schemas.microsoft.com/office/drawing/2014/main" id="{CAEBA59D-3357-4B58-BDD1-47C739E4366E}"/>
                </a:ext>
              </a:extLst>
            </p:cNvPr>
            <p:cNvSpPr/>
            <p:nvPr/>
          </p:nvSpPr>
          <p:spPr>
            <a:xfrm>
              <a:off x="8505806" y="2475030"/>
              <a:ext cx="2886094" cy="1548000"/>
            </a:xfrm>
            <a:prstGeom prst="roundRect">
              <a:avLst>
                <a:gd name="adj" fmla="val 10715"/>
              </a:avLst>
            </a:prstGeom>
            <a:solidFill>
              <a:schemeClr val="bg1"/>
            </a:solidFill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ko-KR" altLang="en-US" sz="3600" b="1" dirty="0">
                <a:solidFill>
                  <a:prstClr val="white"/>
                </a:solidFill>
              </a:endParaRPr>
            </a:p>
          </p:txBody>
        </p:sp>
        <p:sp>
          <p:nvSpPr>
            <p:cNvPr id="22" name="مستطيل 102">
              <a:extLst>
                <a:ext uri="{FF2B5EF4-FFF2-40B4-BE49-F238E27FC236}">
                  <a16:creationId xmlns:a16="http://schemas.microsoft.com/office/drawing/2014/main" id="{D904EB08-0D4B-4F7E-91ED-672BED1CB7C1}"/>
                </a:ext>
              </a:extLst>
            </p:cNvPr>
            <p:cNvSpPr/>
            <p:nvPr/>
          </p:nvSpPr>
          <p:spPr>
            <a:xfrm>
              <a:off x="8304696" y="2433790"/>
              <a:ext cx="2125559" cy="18360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SA" sz="3600" b="1" dirty="0">
                  <a:solidFill>
                    <a:prstClr val="black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أفواجا</a:t>
              </a:r>
              <a:endParaRPr lang="en-US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23" name="مجموعة 2">
            <a:extLst>
              <a:ext uri="{FF2B5EF4-FFF2-40B4-BE49-F238E27FC236}">
                <a16:creationId xmlns:a16="http://schemas.microsoft.com/office/drawing/2014/main" id="{96A80179-DCF5-43CE-A459-BCBA4BCA3BF0}"/>
              </a:ext>
            </a:extLst>
          </p:cNvPr>
          <p:cNvGrpSpPr/>
          <p:nvPr/>
        </p:nvGrpSpPr>
        <p:grpSpPr>
          <a:xfrm>
            <a:off x="632670" y="2405734"/>
            <a:ext cx="10591800" cy="694040"/>
            <a:chOff x="632670" y="2574914"/>
            <a:chExt cx="10591800" cy="775453"/>
          </a:xfrm>
        </p:grpSpPr>
        <p:sp>
          <p:nvSpPr>
            <p:cNvPr id="24" name="Rounded Rectangle 28">
              <a:extLst>
                <a:ext uri="{FF2B5EF4-FFF2-40B4-BE49-F238E27FC236}">
                  <a16:creationId xmlns:a16="http://schemas.microsoft.com/office/drawing/2014/main" id="{5C3C025F-A366-4778-8A2A-B83F4354B081}"/>
                </a:ext>
              </a:extLst>
            </p:cNvPr>
            <p:cNvSpPr/>
            <p:nvPr/>
          </p:nvSpPr>
          <p:spPr>
            <a:xfrm>
              <a:off x="632670" y="2574914"/>
              <a:ext cx="8001000" cy="775453"/>
            </a:xfrm>
            <a:prstGeom prst="roundRect">
              <a:avLst>
                <a:gd name="adj" fmla="val 10715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prstClr val="white"/>
                </a:solidFill>
              </a:endParaRPr>
            </a:p>
          </p:txBody>
        </p:sp>
        <p:grpSp>
          <p:nvGrpSpPr>
            <p:cNvPr id="25" name="مجموعة 75">
              <a:extLst>
                <a:ext uri="{FF2B5EF4-FFF2-40B4-BE49-F238E27FC236}">
                  <a16:creationId xmlns:a16="http://schemas.microsoft.com/office/drawing/2014/main" id="{8EF46409-2F20-4EBB-AA7A-5BEB01A9E7CF}"/>
                </a:ext>
              </a:extLst>
            </p:cNvPr>
            <p:cNvGrpSpPr/>
            <p:nvPr/>
          </p:nvGrpSpPr>
          <p:grpSpPr>
            <a:xfrm>
              <a:off x="8272938" y="2574914"/>
              <a:ext cx="2951532" cy="775453"/>
              <a:chOff x="8505806" y="2475030"/>
              <a:chExt cx="2886094" cy="1548000"/>
            </a:xfrm>
            <a:solidFill>
              <a:schemeClr val="accent2">
                <a:lumMod val="40000"/>
                <a:lumOff val="60000"/>
              </a:schemeClr>
            </a:solidFill>
          </p:grpSpPr>
          <p:sp>
            <p:nvSpPr>
              <p:cNvPr id="27" name="Rounded Rectangle 28">
                <a:extLst>
                  <a:ext uri="{FF2B5EF4-FFF2-40B4-BE49-F238E27FC236}">
                    <a16:creationId xmlns:a16="http://schemas.microsoft.com/office/drawing/2014/main" id="{3298201F-1340-43D3-9E0D-43971AB0CC17}"/>
                  </a:ext>
                </a:extLst>
              </p:cNvPr>
              <p:cNvSpPr/>
              <p:nvPr/>
            </p:nvSpPr>
            <p:spPr>
              <a:xfrm>
                <a:off x="8505806" y="2475030"/>
                <a:ext cx="2886094" cy="1548000"/>
              </a:xfrm>
              <a:prstGeom prst="roundRect">
                <a:avLst>
                  <a:gd name="adj" fmla="val 10715"/>
                </a:avLst>
              </a:prstGeom>
              <a:grpFill/>
              <a:ln w="635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>
                  <a:solidFill>
                    <a:srgbClr val="FF0000"/>
                  </a:solidFill>
                </a:endParaRPr>
              </a:p>
            </p:txBody>
          </p:sp>
          <p:sp>
            <p:nvSpPr>
              <p:cNvPr id="28" name="مستطيل 77">
                <a:extLst>
                  <a:ext uri="{FF2B5EF4-FFF2-40B4-BE49-F238E27FC236}">
                    <a16:creationId xmlns:a16="http://schemas.microsoft.com/office/drawing/2014/main" id="{85E9E25F-649F-4996-AB71-C70BFD264CAF}"/>
                  </a:ext>
                </a:extLst>
              </p:cNvPr>
              <p:cNvSpPr/>
              <p:nvPr/>
            </p:nvSpPr>
            <p:spPr>
              <a:xfrm>
                <a:off x="8599898" y="2506744"/>
                <a:ext cx="2697910" cy="14131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 rtl="1"/>
                <a:r>
                  <a:rPr lang="ar-BH" sz="4000" b="1" dirty="0">
                    <a:solidFill>
                      <a:srgbClr val="FF000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الكلمة</a:t>
                </a:r>
                <a:endParaRPr lang="ar-BH" sz="2400" b="1" dirty="0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</p:grpSp>
        <p:sp>
          <p:nvSpPr>
            <p:cNvPr id="26" name="مستطيل 107">
              <a:extLst>
                <a:ext uri="{FF2B5EF4-FFF2-40B4-BE49-F238E27FC236}">
                  <a16:creationId xmlns:a16="http://schemas.microsoft.com/office/drawing/2014/main" id="{1CC63458-6F88-4749-99AC-9802D571506D}"/>
                </a:ext>
              </a:extLst>
            </p:cNvPr>
            <p:cNvSpPr/>
            <p:nvPr/>
          </p:nvSpPr>
          <p:spPr>
            <a:xfrm>
              <a:off x="3988271" y="2629881"/>
              <a:ext cx="2759081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rtl="1"/>
              <a:r>
                <a:rPr lang="ar-BH" sz="4000" b="1" dirty="0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المعنى</a:t>
              </a:r>
              <a:endParaRPr lang="ar-BH" sz="2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sp>
        <p:nvSpPr>
          <p:cNvPr id="29" name="شكل بيضاوي 108">
            <a:extLst>
              <a:ext uri="{FF2B5EF4-FFF2-40B4-BE49-F238E27FC236}">
                <a16:creationId xmlns:a16="http://schemas.microsoft.com/office/drawing/2014/main" id="{52555704-CD83-4F4C-9F9B-4C74C8F8B200}"/>
              </a:ext>
            </a:extLst>
          </p:cNvPr>
          <p:cNvSpPr/>
          <p:nvPr/>
        </p:nvSpPr>
        <p:spPr>
          <a:xfrm>
            <a:off x="562801" y="2451915"/>
            <a:ext cx="2300059" cy="55236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>
              <a:solidFill>
                <a:prstClr val="white"/>
              </a:solidFill>
            </a:endParaRPr>
          </a:p>
        </p:txBody>
      </p:sp>
      <p:sp>
        <p:nvSpPr>
          <p:cNvPr id="30" name="Rectangle 5">
            <a:extLst>
              <a:ext uri="{FF2B5EF4-FFF2-40B4-BE49-F238E27FC236}">
                <a16:creationId xmlns:a16="http://schemas.microsoft.com/office/drawing/2014/main" id="{16319818-374E-480D-83AD-58C51F9FB7A2}"/>
              </a:ext>
            </a:extLst>
          </p:cNvPr>
          <p:cNvSpPr/>
          <p:nvPr/>
        </p:nvSpPr>
        <p:spPr>
          <a:xfrm>
            <a:off x="680567" y="2544232"/>
            <a:ext cx="2064525" cy="4801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457200">
              <a:lnSpc>
                <a:spcPct val="90000"/>
              </a:lnSpc>
              <a:spcBef>
                <a:spcPct val="0"/>
              </a:spcBef>
              <a:defRPr/>
            </a:pPr>
            <a:r>
              <a:rPr lang="ar-BH" sz="2800" b="1" dirty="0">
                <a:ln w="0"/>
                <a:solidFill>
                  <a:srgbClr val="0065B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Frutiger LT Arabic 55 Roman" panose="01000000000000000000" pitchFamily="2" charset="-78"/>
              </a:rPr>
              <a:t>نموذج الإجابة</a:t>
            </a:r>
            <a:endParaRPr lang="en-US" sz="2800" b="1" dirty="0">
              <a:ln w="0"/>
              <a:solidFill>
                <a:srgbClr val="0065B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Frutiger LT Arabic 55 Roman" panose="01000000000000000000" pitchFamily="2" charset="-78"/>
            </a:endParaRPr>
          </a:p>
        </p:txBody>
      </p:sp>
      <p:sp>
        <p:nvSpPr>
          <p:cNvPr id="31" name="مستطيل: زوايا علوية مستديرة 33">
            <a:extLst>
              <a:ext uri="{FF2B5EF4-FFF2-40B4-BE49-F238E27FC236}">
                <a16:creationId xmlns:a16="http://schemas.microsoft.com/office/drawing/2014/main" id="{39FB357B-81F5-4B3D-9FDD-F552802959F9}"/>
              </a:ext>
            </a:extLst>
          </p:cNvPr>
          <p:cNvSpPr/>
          <p:nvPr/>
        </p:nvSpPr>
        <p:spPr>
          <a:xfrm rot="10800000">
            <a:off x="20991" y="5732"/>
            <a:ext cx="2442915" cy="679731"/>
          </a:xfrm>
          <a:prstGeom prst="round2Same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2" name="Rectangle 6">
            <a:extLst>
              <a:ext uri="{FF2B5EF4-FFF2-40B4-BE49-F238E27FC236}">
                <a16:creationId xmlns:a16="http://schemas.microsoft.com/office/drawing/2014/main" id="{58B4E5A7-AFDB-4CB3-B351-869EF7298F3B}"/>
              </a:ext>
            </a:extLst>
          </p:cNvPr>
          <p:cNvSpPr/>
          <p:nvPr/>
        </p:nvSpPr>
        <p:spPr>
          <a:xfrm>
            <a:off x="996236" y="22091"/>
            <a:ext cx="1518364" cy="52322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28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سُورةُ النَّصْر </a:t>
            </a:r>
            <a:endParaRPr lang="en-US" sz="28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3" name="مستطيل: زوايا علوية مستديرة 35">
            <a:extLst>
              <a:ext uri="{FF2B5EF4-FFF2-40B4-BE49-F238E27FC236}">
                <a16:creationId xmlns:a16="http://schemas.microsoft.com/office/drawing/2014/main" id="{42C5FD19-30E3-4D62-8F01-697C05EE8475}"/>
              </a:ext>
            </a:extLst>
          </p:cNvPr>
          <p:cNvSpPr/>
          <p:nvPr/>
        </p:nvSpPr>
        <p:spPr>
          <a:xfrm rot="10800000">
            <a:off x="27913" y="0"/>
            <a:ext cx="971244" cy="679732"/>
          </a:xfrm>
          <a:prstGeom prst="round2SameRect">
            <a:avLst/>
          </a:prstGeom>
          <a:solidFill>
            <a:srgbClr val="A6F4D6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4" name="Rectangle 6">
            <a:extLst>
              <a:ext uri="{FF2B5EF4-FFF2-40B4-BE49-F238E27FC236}">
                <a16:creationId xmlns:a16="http://schemas.microsoft.com/office/drawing/2014/main" id="{1190F1E7-6892-49AF-908D-B9AE3C254DB6}"/>
              </a:ext>
            </a:extLst>
          </p:cNvPr>
          <p:cNvSpPr/>
          <p:nvPr/>
        </p:nvSpPr>
        <p:spPr>
          <a:xfrm>
            <a:off x="38643" y="5727"/>
            <a:ext cx="854721" cy="64633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 </a:t>
            </a:r>
            <a:endParaRPr lang="en-US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BH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الإسلامية </a:t>
            </a:r>
          </a:p>
        </p:txBody>
      </p:sp>
      <p:sp>
        <p:nvSpPr>
          <p:cNvPr id="35" name="Rounded Rectangle 28">
            <a:extLst>
              <a:ext uri="{FF2B5EF4-FFF2-40B4-BE49-F238E27FC236}">
                <a16:creationId xmlns:a16="http://schemas.microsoft.com/office/drawing/2014/main" id="{25A29A5C-48FD-4D06-BB96-B6BFADE2078F}"/>
              </a:ext>
            </a:extLst>
          </p:cNvPr>
          <p:cNvSpPr/>
          <p:nvPr/>
        </p:nvSpPr>
        <p:spPr>
          <a:xfrm>
            <a:off x="685800" y="5621337"/>
            <a:ext cx="8001000" cy="653068"/>
          </a:xfrm>
          <a:prstGeom prst="roundRect">
            <a:avLst>
              <a:gd name="adj" fmla="val 10715"/>
            </a:avLst>
          </a:prstGeom>
          <a:solidFill>
            <a:schemeClr val="bg1"/>
          </a:solidFill>
          <a:ln w="635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prstClr val="white"/>
              </a:solidFill>
            </a:endParaRPr>
          </a:p>
        </p:txBody>
      </p:sp>
      <p:grpSp>
        <p:nvGrpSpPr>
          <p:cNvPr id="36" name="مجموعة 85">
            <a:extLst>
              <a:ext uri="{FF2B5EF4-FFF2-40B4-BE49-F238E27FC236}">
                <a16:creationId xmlns:a16="http://schemas.microsoft.com/office/drawing/2014/main" id="{0D9F8A40-7613-4D32-BC96-F1058AC0D183}"/>
              </a:ext>
            </a:extLst>
          </p:cNvPr>
          <p:cNvGrpSpPr/>
          <p:nvPr/>
        </p:nvGrpSpPr>
        <p:grpSpPr>
          <a:xfrm>
            <a:off x="8307512" y="5579889"/>
            <a:ext cx="2951532" cy="729430"/>
            <a:chOff x="8505806" y="2391040"/>
            <a:chExt cx="2886094" cy="1715978"/>
          </a:xfrm>
        </p:grpSpPr>
        <p:sp>
          <p:nvSpPr>
            <p:cNvPr id="37" name="Rounded Rectangle 28">
              <a:extLst>
                <a:ext uri="{FF2B5EF4-FFF2-40B4-BE49-F238E27FC236}">
                  <a16:creationId xmlns:a16="http://schemas.microsoft.com/office/drawing/2014/main" id="{C8F466A8-0F25-4660-B1BA-E08A039C56FC}"/>
                </a:ext>
              </a:extLst>
            </p:cNvPr>
            <p:cNvSpPr/>
            <p:nvPr/>
          </p:nvSpPr>
          <p:spPr>
            <a:xfrm>
              <a:off x="8505806" y="2475030"/>
              <a:ext cx="2886094" cy="1548000"/>
            </a:xfrm>
            <a:prstGeom prst="roundRect">
              <a:avLst>
                <a:gd name="adj" fmla="val 10715"/>
              </a:avLst>
            </a:prstGeom>
            <a:solidFill>
              <a:schemeClr val="bg1"/>
            </a:solidFill>
            <a:ln w="635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ko-KR" altLang="en-US" sz="3600" b="1">
                <a:solidFill>
                  <a:prstClr val="white"/>
                </a:solidFill>
              </a:endParaRPr>
            </a:p>
          </p:txBody>
        </p:sp>
        <p:sp>
          <p:nvSpPr>
            <p:cNvPr id="38" name="مستطيل 87">
              <a:extLst>
                <a:ext uri="{FF2B5EF4-FFF2-40B4-BE49-F238E27FC236}">
                  <a16:creationId xmlns:a16="http://schemas.microsoft.com/office/drawing/2014/main" id="{4C0A3485-B693-49F1-AED5-1FBCA06C2E82}"/>
                </a:ext>
              </a:extLst>
            </p:cNvPr>
            <p:cNvSpPr/>
            <p:nvPr/>
          </p:nvSpPr>
          <p:spPr>
            <a:xfrm>
              <a:off x="8747080" y="2391040"/>
              <a:ext cx="2125559" cy="17159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>
                <a:lnSpc>
                  <a:spcPct val="115000"/>
                </a:lnSpc>
                <a:spcAft>
                  <a:spcPts val="1000"/>
                </a:spcAft>
              </a:pPr>
              <a:r>
                <a:rPr lang="ar-SA" sz="3600" b="1" dirty="0">
                  <a:solidFill>
                    <a:prstClr val="black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دينُ الله</a:t>
              </a:r>
              <a:endParaRPr lang="en-US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8643426" y="1505800"/>
            <a:ext cx="1726756" cy="9417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114300" algn="ctr" defTabSz="685800" rtl="1">
              <a:lnSpc>
                <a:spcPct val="115000"/>
              </a:lnSpc>
              <a:spcAft>
                <a:spcPts val="1000"/>
              </a:spcAft>
              <a:defRPr/>
            </a:pPr>
            <a:r>
              <a:rPr lang="ar-SA" sz="4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الإسلام</a:t>
            </a:r>
            <a:r>
              <a:rPr lang="ar-BH" sz="4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en-US" sz="5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687239" y="1496505"/>
            <a:ext cx="1927131" cy="9417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114300" algn="ctr" defTabSz="685800" rtl="1">
              <a:lnSpc>
                <a:spcPct val="115000"/>
              </a:lnSpc>
              <a:spcAft>
                <a:spcPts val="1000"/>
              </a:spcAft>
              <a:defRPr/>
            </a:pPr>
            <a:r>
              <a:rPr lang="ar-SA" sz="4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فتح مكة</a:t>
            </a:r>
            <a:r>
              <a:rPr lang="ar-BH" sz="4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en-US" sz="48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745088" y="1461812"/>
            <a:ext cx="1957587" cy="9417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114300" algn="ctr" defTabSz="685800" rtl="1">
              <a:lnSpc>
                <a:spcPct val="115000"/>
              </a:lnSpc>
              <a:spcAft>
                <a:spcPts val="1000"/>
              </a:spcAft>
              <a:defRPr/>
            </a:pPr>
            <a:r>
              <a:rPr lang="ar-SA" sz="4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جماعات</a:t>
            </a:r>
            <a:r>
              <a:rPr lang="ar-BH" sz="4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en-US" sz="48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57388" y="1440244"/>
            <a:ext cx="4556055" cy="9417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114300" algn="ctr" defTabSz="685800" rtl="1">
              <a:lnSpc>
                <a:spcPct val="115000"/>
              </a:lnSpc>
              <a:spcAft>
                <a:spcPts val="1000"/>
              </a:spcAft>
              <a:defRPr/>
            </a:pPr>
            <a:r>
              <a:rPr lang="ar-SA" sz="4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كثير القبول لتوبة عباده</a:t>
            </a:r>
            <a:r>
              <a:rPr lang="ar-BH" sz="4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en-US" sz="48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8176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7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400"/>
                            </p:stCondLst>
                            <p:childTnLst>
                              <p:par>
                                <p:cTn id="3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200"/>
                            </p:stCondLst>
                            <p:childTnLst>
                              <p:par>
                                <p:cTn id="4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200"/>
                            </p:stCondLst>
                            <p:childTnLst>
                              <p:par>
                                <p:cTn id="5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800"/>
                            </p:stCondLst>
                            <p:childTnLst>
                              <p:par>
                                <p:cTn id="5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2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23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355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55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780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8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2050"/>
                            </p:stCondLst>
                            <p:childTnLst>
                              <p:par>
                                <p:cTn id="8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5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6300"/>
                            </p:stCondLst>
                            <p:childTnLst>
                              <p:par>
                                <p:cTn id="8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42" presetClass="path" presetSubtype="0" accel="50000" decel="50000" fill="hold" grpId="1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4.16667E-7 -2.22222E-6 L 0.24414 0.25486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1" y="1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6000"/>
                            </p:stCondLst>
                            <p:childTnLst>
                              <p:par>
                                <p:cTn id="106" presetID="42" presetClass="path" presetSubtype="0" accel="50000" decel="50000" fill="hold" grpId="1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3.95833E-6 4.44444E-6 L -0.07695 0.36782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1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500"/>
                            </p:stCondLst>
                            <p:childTnLst>
                              <p:par>
                                <p:cTn id="109" presetID="42" presetClass="path" presetSubtype="0" accel="50000" decel="5000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04167E-6 -2.96296E-6 L 0.09258 0.47385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2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2" presetID="42" presetClass="path" presetSubtype="0" accel="50000" decel="50000" fill="hold" grpId="1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2.5E-6 -4.44444E-6 L -0.19896 0.58426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48" y="2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8" grpId="0"/>
      <p:bldP spid="11" grpId="0" animBg="1"/>
      <p:bldP spid="15" grpId="0" animBg="1"/>
      <p:bldP spid="19" grpId="0" animBg="1"/>
      <p:bldP spid="29" grpId="0" animBg="1"/>
      <p:bldP spid="30" grpId="0"/>
      <p:bldP spid="35" grpId="0" animBg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/>
          </p:cNvSpPr>
          <p:nvPr/>
        </p:nvSpPr>
        <p:spPr>
          <a:xfrm>
            <a:off x="8349483" y="6418750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6000"/>
              </a:lnSpc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70641" y="6376708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مستطيل: زوايا قطرية مستديرة 20">
            <a:extLst>
              <a:ext uri="{FF2B5EF4-FFF2-40B4-BE49-F238E27FC236}">
                <a16:creationId xmlns:a16="http://schemas.microsoft.com/office/drawing/2014/main" id="{64BAFAD9-D114-4243-B5CA-F12CF5190AC8}"/>
              </a:ext>
            </a:extLst>
          </p:cNvPr>
          <p:cNvSpPr/>
          <p:nvPr/>
        </p:nvSpPr>
        <p:spPr>
          <a:xfrm rot="10800000">
            <a:off x="114299" y="722046"/>
            <a:ext cx="4055160" cy="5465905"/>
          </a:xfrm>
          <a:prstGeom prst="round2DiagRect">
            <a:avLst/>
          </a:prstGeom>
          <a:noFill/>
          <a:ln w="28575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6" name="مستطيل: زوايا قطرية مستديرة 16">
            <a:extLst>
              <a:ext uri="{FF2B5EF4-FFF2-40B4-BE49-F238E27FC236}">
                <a16:creationId xmlns:a16="http://schemas.microsoft.com/office/drawing/2014/main" id="{0CB13B9F-9FC8-44D7-8098-626429AC40D3}"/>
              </a:ext>
            </a:extLst>
          </p:cNvPr>
          <p:cNvSpPr/>
          <p:nvPr/>
        </p:nvSpPr>
        <p:spPr>
          <a:xfrm>
            <a:off x="4256865" y="806588"/>
            <a:ext cx="6411135" cy="869848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FFFC442-1252-494D-B6AA-4BAA4414B15D}"/>
              </a:ext>
            </a:extLst>
          </p:cNvPr>
          <p:cNvSpPr/>
          <p:nvPr/>
        </p:nvSpPr>
        <p:spPr>
          <a:xfrm>
            <a:off x="4380029" y="969243"/>
            <a:ext cx="6213939" cy="4801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justLow" rtl="1">
              <a:lnSpc>
                <a:spcPct val="90000"/>
              </a:lnSpc>
            </a:pPr>
            <a:r>
              <a:rPr lang="ar-SA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</a:rPr>
              <a:t>أَصِلُ بين كل عبارة والصورة المناسبة لها فيما يأتي:</a:t>
            </a:r>
            <a:endParaRPr lang="en-US" sz="2800" b="1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utiger LT Arabic 55 Roman" panose="01000000000000000000" pitchFamily="2" charset="-78"/>
            </a:endParaRPr>
          </a:p>
        </p:txBody>
      </p:sp>
      <p:sp>
        <p:nvSpPr>
          <p:cNvPr id="9" name="مستطيل: زوايا قطرية مستديرة 20">
            <a:extLst>
              <a:ext uri="{FF2B5EF4-FFF2-40B4-BE49-F238E27FC236}">
                <a16:creationId xmlns:a16="http://schemas.microsoft.com/office/drawing/2014/main" id="{64BAFAD9-D114-4243-B5CA-F12CF5190AC8}"/>
              </a:ext>
            </a:extLst>
          </p:cNvPr>
          <p:cNvSpPr/>
          <p:nvPr/>
        </p:nvSpPr>
        <p:spPr>
          <a:xfrm rot="10800000">
            <a:off x="7107661" y="1716190"/>
            <a:ext cx="5072326" cy="4524100"/>
          </a:xfrm>
          <a:prstGeom prst="round2Diag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11" name="شكل بيضاوي 15">
            <a:extLst>
              <a:ext uri="{FF2B5EF4-FFF2-40B4-BE49-F238E27FC236}">
                <a16:creationId xmlns:a16="http://schemas.microsoft.com/office/drawing/2014/main" id="{BD167082-5B87-4A6F-9EB2-F8D5CF73BCC8}"/>
              </a:ext>
            </a:extLst>
          </p:cNvPr>
          <p:cNvSpPr/>
          <p:nvPr/>
        </p:nvSpPr>
        <p:spPr>
          <a:xfrm>
            <a:off x="9296002" y="-23102"/>
            <a:ext cx="1823071" cy="799000"/>
          </a:xfrm>
          <a:prstGeom prst="ellipse">
            <a:avLst/>
          </a:prstGeom>
          <a:solidFill>
            <a:srgbClr val="92D050"/>
          </a:solidFill>
          <a:ln w="38100">
            <a:solidFill>
              <a:srgbClr val="FFFFE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A1376138-C41A-4221-84A6-A303FCE90C8A}"/>
              </a:ext>
            </a:extLst>
          </p:cNvPr>
          <p:cNvSpPr/>
          <p:nvPr/>
        </p:nvSpPr>
        <p:spPr>
          <a:xfrm>
            <a:off x="8819621" y="63146"/>
            <a:ext cx="2842469" cy="77425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lvl="0" algn="ctr" defTabSz="457200">
              <a:lnSpc>
                <a:spcPct val="90000"/>
              </a:lnSpc>
              <a:spcBef>
                <a:spcPct val="0"/>
              </a:spcBef>
              <a:defRPr/>
            </a:pPr>
            <a:r>
              <a:rPr lang="ar-SA" sz="4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</a:rPr>
              <a:t>نشاط</a:t>
            </a:r>
            <a:endParaRPr lang="en-US" sz="48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utiger LT Arabic 55 Roman" panose="01000000000000000000" pitchFamily="2" charset="-7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727517" y="-28241"/>
            <a:ext cx="1875516" cy="961460"/>
            <a:chOff x="11763771" y="3155683"/>
            <a:chExt cx="1875516" cy="961460"/>
          </a:xfrm>
        </p:grpSpPr>
        <p:sp>
          <p:nvSpPr>
            <p:cNvPr id="14" name="شكل بيضاوي 33">
              <a:extLst>
                <a:ext uri="{FF2B5EF4-FFF2-40B4-BE49-F238E27FC236}">
                  <a16:creationId xmlns:a16="http://schemas.microsoft.com/office/drawing/2014/main" id="{D3193668-B1D0-42E1-B1CA-3FAB62149A3C}"/>
                </a:ext>
              </a:extLst>
            </p:cNvPr>
            <p:cNvSpPr/>
            <p:nvPr/>
          </p:nvSpPr>
          <p:spPr>
            <a:xfrm>
              <a:off x="12164045" y="3155683"/>
              <a:ext cx="1129074" cy="96146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/>
            </a:p>
          </p:txBody>
        </p:sp>
        <p:sp>
          <p:nvSpPr>
            <p:cNvPr id="15" name="Rectangle 5">
              <a:extLst>
                <a:ext uri="{FF2B5EF4-FFF2-40B4-BE49-F238E27FC236}">
                  <a16:creationId xmlns:a16="http://schemas.microsoft.com/office/drawing/2014/main" id="{E30A5661-338E-4F26-A7AB-F12FB69261D1}"/>
                </a:ext>
              </a:extLst>
            </p:cNvPr>
            <p:cNvSpPr/>
            <p:nvPr/>
          </p:nvSpPr>
          <p:spPr>
            <a:xfrm>
              <a:off x="11763771" y="3218163"/>
              <a:ext cx="1875516" cy="8679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lvl="0" algn="ctr" defTabSz="45720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ar-BH" sz="2800" b="1" dirty="0">
                  <a:ln w="0"/>
                  <a:solidFill>
                    <a:srgbClr val="0065B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Frutiger LT Arabic 55 Roman" panose="01000000000000000000" pitchFamily="2" charset="-78"/>
                </a:rPr>
                <a:t>نموذج </a:t>
              </a:r>
            </a:p>
            <a:p>
              <a:pPr lvl="0" algn="ctr" defTabSz="45720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ar-BH" sz="2800" b="1" dirty="0">
                  <a:ln w="0"/>
                  <a:solidFill>
                    <a:srgbClr val="0065B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Frutiger LT Arabic 55 Roman" panose="01000000000000000000" pitchFamily="2" charset="-78"/>
                </a:rPr>
                <a:t>الإجابة</a:t>
              </a:r>
              <a:endParaRPr lang="en-US" sz="2800" b="1" dirty="0">
                <a:ln w="0"/>
                <a:solidFill>
                  <a:srgbClr val="0065B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utiger LT Arabic 55 Roman" panose="01000000000000000000" pitchFamily="2" charset="-78"/>
              </a:endParaRPr>
            </a:p>
          </p:txBody>
        </p:sp>
      </p:grpSp>
      <p:pic>
        <p:nvPicPr>
          <p:cNvPr id="16" name="Picture 3">
            <a:extLst>
              <a:ext uri="{FF2B5EF4-FFF2-40B4-BE49-F238E27FC236}">
                <a16:creationId xmlns:a16="http://schemas.microsoft.com/office/drawing/2014/main" id="{73593E8D-E166-462F-98B3-0BA0911D2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5" t="21503" r="52948" b="10817"/>
          <a:stretch/>
        </p:blipFill>
        <p:spPr bwMode="auto">
          <a:xfrm>
            <a:off x="10518362" y="-162498"/>
            <a:ext cx="1778794" cy="1939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مستطيل: زوايا علوية مستديرة 33">
            <a:extLst>
              <a:ext uri="{FF2B5EF4-FFF2-40B4-BE49-F238E27FC236}">
                <a16:creationId xmlns:a16="http://schemas.microsoft.com/office/drawing/2014/main" id="{39FB357B-81F5-4B3D-9FDD-F552802959F9}"/>
              </a:ext>
            </a:extLst>
          </p:cNvPr>
          <p:cNvSpPr/>
          <p:nvPr/>
        </p:nvSpPr>
        <p:spPr>
          <a:xfrm rot="10800000">
            <a:off x="0" y="5732"/>
            <a:ext cx="2442915" cy="679731"/>
          </a:xfrm>
          <a:prstGeom prst="round2Same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58B4E5A7-AFDB-4CB3-B351-869EF7298F3B}"/>
              </a:ext>
            </a:extLst>
          </p:cNvPr>
          <p:cNvSpPr/>
          <p:nvPr/>
        </p:nvSpPr>
        <p:spPr>
          <a:xfrm>
            <a:off x="975245" y="22091"/>
            <a:ext cx="1518364" cy="52322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28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سُورةُ النَّصْر </a:t>
            </a:r>
            <a:endParaRPr lang="en-US" sz="28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9" name="مستطيل: زوايا علوية مستديرة 35">
            <a:extLst>
              <a:ext uri="{FF2B5EF4-FFF2-40B4-BE49-F238E27FC236}">
                <a16:creationId xmlns:a16="http://schemas.microsoft.com/office/drawing/2014/main" id="{42C5FD19-30E3-4D62-8F01-697C05EE8475}"/>
              </a:ext>
            </a:extLst>
          </p:cNvPr>
          <p:cNvSpPr/>
          <p:nvPr/>
        </p:nvSpPr>
        <p:spPr>
          <a:xfrm rot="10800000">
            <a:off x="6922" y="0"/>
            <a:ext cx="971244" cy="679732"/>
          </a:xfrm>
          <a:prstGeom prst="round2SameRect">
            <a:avLst/>
          </a:prstGeom>
          <a:solidFill>
            <a:srgbClr val="A6F4D6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1190F1E7-6892-49AF-908D-B9AE3C254DB6}"/>
              </a:ext>
            </a:extLst>
          </p:cNvPr>
          <p:cNvSpPr/>
          <p:nvPr/>
        </p:nvSpPr>
        <p:spPr>
          <a:xfrm>
            <a:off x="17652" y="5727"/>
            <a:ext cx="854721" cy="64633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 </a:t>
            </a:r>
            <a:endParaRPr 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BH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الإسلامية </a:t>
            </a:r>
          </a:p>
        </p:txBody>
      </p:sp>
      <p:graphicFrame>
        <p:nvGraphicFramePr>
          <p:cNvPr id="21" name="جدول 37">
            <a:extLst>
              <a:ext uri="{FF2B5EF4-FFF2-40B4-BE49-F238E27FC236}">
                <a16:creationId xmlns:a16="http://schemas.microsoft.com/office/drawing/2014/main" id="{8DC060FF-0C0C-4BA4-86AA-B00DB4CDBC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9793139"/>
              </p:ext>
            </p:extLst>
          </p:nvPr>
        </p:nvGraphicFramePr>
        <p:xfrm>
          <a:off x="7626135" y="2094885"/>
          <a:ext cx="4243776" cy="648899"/>
        </p:xfrm>
        <a:graphic>
          <a:graphicData uri="http://schemas.openxmlformats.org/drawingml/2006/table">
            <a:tbl>
              <a:tblPr rtl="1" firstRow="1" firstCol="1" lastRow="1" lastCol="1" bandRow="1" bandCol="1">
                <a:tableStyleId>{69012ECD-51FC-41F1-AA8D-1B2483CD663E}</a:tableStyleId>
              </a:tblPr>
              <a:tblGrid>
                <a:gridCol w="4243776">
                  <a:extLst>
                    <a:ext uri="{9D8B030D-6E8A-4147-A177-3AD203B41FA5}">
                      <a16:colId xmlns:a16="http://schemas.microsoft.com/office/drawing/2014/main" val="2866744590"/>
                    </a:ext>
                  </a:extLst>
                </a:gridCol>
              </a:tblGrid>
              <a:tr h="648899">
                <a:tc>
                  <a:txBody>
                    <a:bodyPr/>
                    <a:lstStyle/>
                    <a:p>
                      <a:pPr algn="ctr"/>
                      <a:endParaRPr lang="ar-SA" sz="2800" b="1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F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028393"/>
                  </a:ext>
                </a:extLst>
              </a:tr>
            </a:tbl>
          </a:graphicData>
        </a:graphic>
      </p:graphicFrame>
      <p:sp>
        <p:nvSpPr>
          <p:cNvPr id="22" name="Rectangle 21"/>
          <p:cNvSpPr/>
          <p:nvPr/>
        </p:nvSpPr>
        <p:spPr>
          <a:xfrm>
            <a:off x="7808228" y="2252004"/>
            <a:ext cx="391325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dirty="0"/>
              <a:t>•</a:t>
            </a:r>
            <a:r>
              <a:rPr lang="ar-BH" sz="2800" b="1" dirty="0"/>
              <a:t> </a:t>
            </a:r>
            <a:r>
              <a:rPr lang="ar-SA" sz="2800" b="1" dirty="0"/>
              <a:t>دخلَ النَّاسُ في الإسلام أفواجًا</a:t>
            </a:r>
            <a:r>
              <a:rPr lang="ar-BH" sz="2800" b="1" dirty="0"/>
              <a:t>.</a:t>
            </a:r>
            <a:endParaRPr lang="ar-SA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aphicFrame>
        <p:nvGraphicFramePr>
          <p:cNvPr id="23" name="جدول 37">
            <a:extLst>
              <a:ext uri="{FF2B5EF4-FFF2-40B4-BE49-F238E27FC236}">
                <a16:creationId xmlns:a16="http://schemas.microsoft.com/office/drawing/2014/main" id="{8DC060FF-0C0C-4BA4-86AA-B00DB4CDBC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1355459"/>
              </p:ext>
            </p:extLst>
          </p:nvPr>
        </p:nvGraphicFramePr>
        <p:xfrm>
          <a:off x="7553447" y="3763674"/>
          <a:ext cx="4243776" cy="648899"/>
        </p:xfrm>
        <a:graphic>
          <a:graphicData uri="http://schemas.openxmlformats.org/drawingml/2006/table">
            <a:tbl>
              <a:tblPr rtl="1" firstRow="1" firstCol="1" lastRow="1" lastCol="1" bandRow="1" bandCol="1">
                <a:tableStyleId>{69012ECD-51FC-41F1-AA8D-1B2483CD663E}</a:tableStyleId>
              </a:tblPr>
              <a:tblGrid>
                <a:gridCol w="4243776">
                  <a:extLst>
                    <a:ext uri="{9D8B030D-6E8A-4147-A177-3AD203B41FA5}">
                      <a16:colId xmlns:a16="http://schemas.microsoft.com/office/drawing/2014/main" val="2866744590"/>
                    </a:ext>
                  </a:extLst>
                </a:gridCol>
              </a:tblGrid>
              <a:tr h="648899">
                <a:tc>
                  <a:txBody>
                    <a:bodyPr/>
                    <a:lstStyle/>
                    <a:p>
                      <a:pPr algn="ctr"/>
                      <a:endParaRPr lang="ar-SA" sz="2800" b="1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F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028393"/>
                  </a:ext>
                </a:extLst>
              </a:tr>
            </a:tbl>
          </a:graphicData>
        </a:graphic>
      </p:graphicFrame>
      <p:graphicFrame>
        <p:nvGraphicFramePr>
          <p:cNvPr id="24" name="جدول 37">
            <a:extLst>
              <a:ext uri="{FF2B5EF4-FFF2-40B4-BE49-F238E27FC236}">
                <a16:creationId xmlns:a16="http://schemas.microsoft.com/office/drawing/2014/main" id="{8DC060FF-0C0C-4BA4-86AA-B00DB4CDBC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3574866"/>
              </p:ext>
            </p:extLst>
          </p:nvPr>
        </p:nvGraphicFramePr>
        <p:xfrm>
          <a:off x="7525315" y="5332221"/>
          <a:ext cx="4243776" cy="648899"/>
        </p:xfrm>
        <a:graphic>
          <a:graphicData uri="http://schemas.openxmlformats.org/drawingml/2006/table">
            <a:tbl>
              <a:tblPr rtl="1" firstRow="1" firstCol="1" lastRow="1" lastCol="1" bandRow="1" bandCol="1">
                <a:tableStyleId>{69012ECD-51FC-41F1-AA8D-1B2483CD663E}</a:tableStyleId>
              </a:tblPr>
              <a:tblGrid>
                <a:gridCol w="4243776">
                  <a:extLst>
                    <a:ext uri="{9D8B030D-6E8A-4147-A177-3AD203B41FA5}">
                      <a16:colId xmlns:a16="http://schemas.microsoft.com/office/drawing/2014/main" val="2866744590"/>
                    </a:ext>
                  </a:extLst>
                </a:gridCol>
              </a:tblGrid>
              <a:tr h="648899">
                <a:tc>
                  <a:txBody>
                    <a:bodyPr/>
                    <a:lstStyle/>
                    <a:p>
                      <a:pPr algn="ctr"/>
                      <a:endParaRPr lang="ar-SA" sz="2800" b="1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F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028393"/>
                  </a:ext>
                </a:extLst>
              </a:tr>
            </a:tbl>
          </a:graphicData>
        </a:graphic>
      </p:graphicFrame>
      <p:sp>
        <p:nvSpPr>
          <p:cNvPr id="25" name="Rectangle 24"/>
          <p:cNvSpPr/>
          <p:nvPr/>
        </p:nvSpPr>
        <p:spPr>
          <a:xfrm>
            <a:off x="8009059" y="3855642"/>
            <a:ext cx="350608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dirty="0"/>
              <a:t>• </a:t>
            </a:r>
            <a:r>
              <a:rPr lang="ar-BH" sz="2800" b="1" dirty="0"/>
              <a:t> </a:t>
            </a:r>
            <a:r>
              <a:rPr lang="ar-SA" sz="2800" b="1" dirty="0"/>
              <a:t>فتح النبي</a:t>
            </a:r>
            <a:r>
              <a:rPr lang="ar-BH" sz="2800" b="1" dirty="0"/>
              <a:t>ﷺ</a:t>
            </a:r>
            <a:r>
              <a:rPr lang="ar-SA" sz="2800" b="1" dirty="0"/>
              <a:t>مكة المكرمة.</a:t>
            </a:r>
            <a:endParaRPr lang="en-US" sz="2800" dirty="0"/>
          </a:p>
        </p:txBody>
      </p:sp>
      <p:sp>
        <p:nvSpPr>
          <p:cNvPr id="26" name="Rectangle 25"/>
          <p:cNvSpPr/>
          <p:nvPr/>
        </p:nvSpPr>
        <p:spPr>
          <a:xfrm>
            <a:off x="7839862" y="5474129"/>
            <a:ext cx="378821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dirty="0"/>
              <a:t>• </a:t>
            </a:r>
            <a:r>
              <a:rPr lang="ar-BH" sz="2800" b="1" dirty="0"/>
              <a:t> </a:t>
            </a:r>
            <a:r>
              <a:rPr lang="ar-SA" sz="2800" b="1" dirty="0"/>
              <a:t>الحمدُ لله على نعمة الإسلام.</a:t>
            </a:r>
            <a:endParaRPr lang="ar-SA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7" name="Picture 26" descr="C:\Users\791146014\Desktop\إعداد الدروس للفص الثاني 2021\سورة النصر\كتاب التربية الاسلامية نسخة 2020_page-0063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1" t="24678" r="66926" b="66067"/>
          <a:stretch/>
        </p:blipFill>
        <p:spPr bwMode="auto">
          <a:xfrm>
            <a:off x="525327" y="961309"/>
            <a:ext cx="3208473" cy="16322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27" descr="C:\Users\791146014\Desktop\إعداد الدروس للفص الثاني 2021\سورة النصر\كتاب التربية الاسلامية نسخة 2020_page-0063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7" t="33584" r="67090" b="55014"/>
          <a:stretch/>
        </p:blipFill>
        <p:spPr bwMode="auto">
          <a:xfrm>
            <a:off x="480692" y="2793715"/>
            <a:ext cx="3253108" cy="15357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Picture 28" descr="C:\Users\791146014\Desktop\إعداد الدروس للفص الثاني 2021\سورة النصر\كتاب التربية الاسلامية نسخة 2020_page-0063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7" t="44986" r="63949" b="46582"/>
          <a:stretch/>
        </p:blipFill>
        <p:spPr bwMode="auto">
          <a:xfrm>
            <a:off x="441494" y="4529616"/>
            <a:ext cx="3292305" cy="15528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0" name="Straight Arrow Connector 29"/>
          <p:cNvCxnSpPr>
            <a:stCxn id="21" idx="1"/>
          </p:cNvCxnSpPr>
          <p:nvPr/>
        </p:nvCxnSpPr>
        <p:spPr bwMode="auto">
          <a:xfrm flipH="1">
            <a:off x="3694527" y="2419334"/>
            <a:ext cx="3931608" cy="2886711"/>
          </a:xfrm>
          <a:prstGeom prst="straightConnector1">
            <a:avLst/>
          </a:prstGeom>
          <a:ln w="76200">
            <a:solidFill>
              <a:srgbClr val="0070C0"/>
            </a:solidFill>
            <a:headEnd type="none" w="med" len="me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3" idx="1"/>
          </p:cNvCxnSpPr>
          <p:nvPr/>
        </p:nvCxnSpPr>
        <p:spPr bwMode="auto">
          <a:xfrm flipH="1" flipV="1">
            <a:off x="3670225" y="1793805"/>
            <a:ext cx="3883222" cy="2294318"/>
          </a:xfrm>
          <a:prstGeom prst="straightConnector1">
            <a:avLst/>
          </a:prstGeom>
          <a:ln w="76200">
            <a:solidFill>
              <a:srgbClr val="00B050"/>
            </a:solidFill>
            <a:headEnd type="none" w="med" len="med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 bwMode="auto">
          <a:xfrm flipH="1" flipV="1">
            <a:off x="3493989" y="3562362"/>
            <a:ext cx="3993010" cy="2079816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497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5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50"/>
                            </p:stCondLst>
                            <p:childTnLst>
                              <p:par>
                                <p:cTn id="38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25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750"/>
                            </p:stCondLst>
                            <p:childTnLst>
                              <p:par>
                                <p:cTn id="47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95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450"/>
                            </p:stCondLst>
                            <p:childTnLst>
                              <p:par>
                                <p:cTn id="56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65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650"/>
                            </p:stCondLst>
                            <p:childTnLst>
                              <p:par>
                                <p:cTn id="6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9650"/>
                            </p:stCondLst>
                            <p:childTnLst>
                              <p:par>
                                <p:cTn id="7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650"/>
                            </p:stCondLst>
                            <p:childTnLst>
                              <p:par>
                                <p:cTn id="8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" presetClass="entr" presetSubtype="1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2" presetClass="entr" presetSubtype="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2" presetClass="entr" presetSubtype="1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  <p:bldP spid="9" grpId="0" animBg="1"/>
      <p:bldP spid="11" grpId="0" animBg="1"/>
      <p:bldP spid="12" grpId="0"/>
      <p:bldP spid="22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270641" y="6348572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90614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6000"/>
              </a:lnSpc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مستطيل: زوايا قطرية مستديرة 26">
            <a:extLst>
              <a:ext uri="{FF2B5EF4-FFF2-40B4-BE49-F238E27FC236}">
                <a16:creationId xmlns:a16="http://schemas.microsoft.com/office/drawing/2014/main" id="{33B50EB7-F946-4EE5-9C4B-73F621CDDC41}"/>
              </a:ext>
            </a:extLst>
          </p:cNvPr>
          <p:cNvSpPr/>
          <p:nvPr/>
        </p:nvSpPr>
        <p:spPr>
          <a:xfrm>
            <a:off x="478991" y="3339889"/>
            <a:ext cx="9093278" cy="2784123"/>
          </a:xfrm>
          <a:prstGeom prst="round2DiagRect">
            <a:avLst/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450850" indent="-450850" algn="r" rtl="1">
              <a:buFont typeface="Wingdings" pitchFamily="2" charset="2"/>
              <a:buChar char="v"/>
            </a:pPr>
            <a:r>
              <a:rPr lang="ar-SA" sz="36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بعد أن فتحَ الله مكة المكرمة، دخل النَّاسُ في دين الله أفواجًا</a:t>
            </a:r>
            <a:r>
              <a:rPr lang="ar-BH" sz="36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.</a:t>
            </a:r>
            <a:endParaRPr lang="en-US" sz="3600" b="1" dirty="0">
              <a:solidFill>
                <a:prstClr val="black"/>
              </a:solidFill>
              <a:latin typeface="Sakkal Majalla" pitchFamily="2" charset="-78"/>
              <a:cs typeface="Sakkal Majalla" pitchFamily="2" charset="-78"/>
            </a:endParaRPr>
          </a:p>
          <a:p>
            <a:pPr marL="450850" indent="-450850" algn="r" rtl="1">
              <a:buFont typeface="Wingdings" pitchFamily="2" charset="2"/>
              <a:buChar char="v"/>
            </a:pPr>
            <a:r>
              <a:rPr lang="ar-SA" sz="37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الإسلامُ نعم</a:t>
            </a:r>
            <a:r>
              <a:rPr lang="ar-BH" sz="37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ةٌ</a:t>
            </a:r>
            <a:r>
              <a:rPr lang="ar-SA" sz="37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 من نعم الله</a:t>
            </a:r>
            <a:r>
              <a:rPr lang="ar-BH" sz="37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 تعالى</a:t>
            </a:r>
            <a:r>
              <a:rPr lang="ar-SA" sz="37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. </a:t>
            </a:r>
            <a:endParaRPr lang="en-US" sz="3700" b="1" dirty="0">
              <a:solidFill>
                <a:prstClr val="black"/>
              </a:solidFill>
              <a:latin typeface="Sakkal Majalla" pitchFamily="2" charset="-78"/>
              <a:cs typeface="Sakkal Majalla" pitchFamily="2" charset="-78"/>
            </a:endParaRPr>
          </a:p>
          <a:p>
            <a:pPr marL="450850" indent="-450850" algn="r" rtl="1">
              <a:buFont typeface="Wingdings" pitchFamily="2" charset="2"/>
              <a:buChar char="v"/>
            </a:pPr>
            <a:r>
              <a:rPr lang="ar-SA" sz="37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المؤمنُ يحمدُ اللهَ على نعمه، ويستغفرُه دائما.</a:t>
            </a:r>
            <a:endParaRPr lang="ar-BH" sz="3700" dirty="0">
              <a:solidFill>
                <a:prstClr val="white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510300" y="1"/>
            <a:ext cx="2361236" cy="6124011"/>
            <a:chOff x="9603587" y="85236"/>
            <a:chExt cx="2025570" cy="6447302"/>
          </a:xfrm>
        </p:grpSpPr>
        <p:sp>
          <p:nvSpPr>
            <p:cNvPr id="33" name="مستطيل: زوايا قطرية مستديرة 11">
              <a:extLst>
                <a:ext uri="{FF2B5EF4-FFF2-40B4-BE49-F238E27FC236}">
                  <a16:creationId xmlns:a16="http://schemas.microsoft.com/office/drawing/2014/main" id="{AB86BA03-9200-4FD9-B709-8CD55BCBED6C}"/>
                </a:ext>
              </a:extLst>
            </p:cNvPr>
            <p:cNvSpPr/>
            <p:nvPr/>
          </p:nvSpPr>
          <p:spPr>
            <a:xfrm>
              <a:off x="9603587" y="2537898"/>
              <a:ext cx="2025570" cy="3994640"/>
            </a:xfrm>
            <a:prstGeom prst="round2Diag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en-US" sz="3000" b="1" dirty="0">
                <a:ln w="0"/>
                <a:solidFill>
                  <a:srgbClr val="ED7D31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akkal Majalla" pitchFamily="2" charset="-78"/>
                <a:cs typeface="Sakkal Majalla" pitchFamily="2" charset="-78"/>
              </a:endParaRPr>
            </a:p>
            <a:p>
              <a:pPr algn="ctr"/>
              <a:r>
                <a:rPr lang="ar-BH" sz="4000" b="1" dirty="0">
                  <a:ln w="0"/>
                  <a:solidFill>
                    <a:srgbClr val="ED7D31">
                      <a:lumMod val="50000"/>
                    </a:srgb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Sakkal Majalla" pitchFamily="2" charset="-78"/>
                  <a:cs typeface="Sakkal Majalla" pitchFamily="2" charset="-78"/>
                </a:rPr>
                <a:t>أتعرّف المعنى الإجمالي للسورة</a:t>
              </a:r>
              <a:r>
                <a:rPr lang="ar-BH" sz="2800" b="1" dirty="0">
                  <a:ln w="0"/>
                  <a:solidFill>
                    <a:srgbClr val="ED7D31">
                      <a:lumMod val="50000"/>
                    </a:srgb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Sakkal Majalla" pitchFamily="2" charset="-78"/>
                  <a:cs typeface="Sakkal Majalla" pitchFamily="2" charset="-78"/>
                </a:rPr>
                <a:t>:</a:t>
              </a:r>
              <a:endParaRPr lang="ar-BH" sz="2800" dirty="0">
                <a:solidFill>
                  <a:prstClr val="white"/>
                </a:solidFill>
                <a:latin typeface="Sakkal Majalla" pitchFamily="2" charset="-78"/>
                <a:cs typeface="Sakkal Majalla" pitchFamily="2" charset="-78"/>
              </a:endParaRPr>
            </a:p>
          </p:txBody>
        </p:sp>
        <p:pic>
          <p:nvPicPr>
            <p:cNvPr id="34" name="Picture 3">
              <a:extLst>
                <a:ext uri="{FF2B5EF4-FFF2-40B4-BE49-F238E27FC236}">
                  <a16:creationId xmlns:a16="http://schemas.microsoft.com/office/drawing/2014/main" id="{A98B7FD8-D298-42C8-B9E1-976C8F9218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1309" b="3878"/>
            <a:stretch/>
          </p:blipFill>
          <p:spPr bwMode="auto">
            <a:xfrm>
              <a:off x="9603587" y="85236"/>
              <a:ext cx="1884910" cy="2455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" name="مستطيل: زوايا علوية مستديرة 33">
            <a:extLst>
              <a:ext uri="{FF2B5EF4-FFF2-40B4-BE49-F238E27FC236}">
                <a16:creationId xmlns:a16="http://schemas.microsoft.com/office/drawing/2014/main" id="{39FB357B-81F5-4B3D-9FDD-F552802959F9}"/>
              </a:ext>
            </a:extLst>
          </p:cNvPr>
          <p:cNvSpPr/>
          <p:nvPr/>
        </p:nvSpPr>
        <p:spPr>
          <a:xfrm rot="10800000">
            <a:off x="0" y="5732"/>
            <a:ext cx="2442915" cy="679731"/>
          </a:xfrm>
          <a:prstGeom prst="round2Same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5" name="Rectangle 6">
            <a:extLst>
              <a:ext uri="{FF2B5EF4-FFF2-40B4-BE49-F238E27FC236}">
                <a16:creationId xmlns:a16="http://schemas.microsoft.com/office/drawing/2014/main" id="{58B4E5A7-AFDB-4CB3-B351-869EF7298F3B}"/>
              </a:ext>
            </a:extLst>
          </p:cNvPr>
          <p:cNvSpPr/>
          <p:nvPr/>
        </p:nvSpPr>
        <p:spPr>
          <a:xfrm>
            <a:off x="975245" y="22091"/>
            <a:ext cx="1518364" cy="52322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28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سُورةُ النَّصْر </a:t>
            </a:r>
            <a:endParaRPr lang="en-US" sz="28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6" name="مستطيل: زوايا علوية مستديرة 35">
            <a:extLst>
              <a:ext uri="{FF2B5EF4-FFF2-40B4-BE49-F238E27FC236}">
                <a16:creationId xmlns:a16="http://schemas.microsoft.com/office/drawing/2014/main" id="{42C5FD19-30E3-4D62-8F01-697C05EE8475}"/>
              </a:ext>
            </a:extLst>
          </p:cNvPr>
          <p:cNvSpPr/>
          <p:nvPr/>
        </p:nvSpPr>
        <p:spPr>
          <a:xfrm rot="10800000">
            <a:off x="6922" y="0"/>
            <a:ext cx="971244" cy="679732"/>
          </a:xfrm>
          <a:prstGeom prst="round2SameRect">
            <a:avLst/>
          </a:prstGeom>
          <a:solidFill>
            <a:srgbClr val="A6F4D6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7" name="Rectangle 6">
            <a:extLst>
              <a:ext uri="{FF2B5EF4-FFF2-40B4-BE49-F238E27FC236}">
                <a16:creationId xmlns:a16="http://schemas.microsoft.com/office/drawing/2014/main" id="{1190F1E7-6892-49AF-908D-B9AE3C254DB6}"/>
              </a:ext>
            </a:extLst>
          </p:cNvPr>
          <p:cNvSpPr/>
          <p:nvPr/>
        </p:nvSpPr>
        <p:spPr>
          <a:xfrm>
            <a:off x="17652" y="5727"/>
            <a:ext cx="854721" cy="64633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 </a:t>
            </a:r>
            <a:endParaRPr lang="en-US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BH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الإسلامية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rcRect t="13209" b="35714"/>
          <a:stretch/>
        </p:blipFill>
        <p:spPr>
          <a:xfrm>
            <a:off x="1734427" y="685463"/>
            <a:ext cx="7543801" cy="265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4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8 WhatsApp Ptt 2021-03-03 at 10.41.32 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5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750"/>
                            </p:stCondLst>
                            <p:childTnLst>
                              <p:par>
                                <p:cTn id="32" presetID="47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270641" y="639077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>
            <a:spLocks/>
          </p:cNvSpPr>
          <p:nvPr/>
        </p:nvSpPr>
        <p:spPr>
          <a:xfrm>
            <a:off x="8349483" y="643281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6000"/>
              </a:lnSpc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مستطيل: زوايا قطرية مستديرة 78">
            <a:extLst>
              <a:ext uri="{FF2B5EF4-FFF2-40B4-BE49-F238E27FC236}">
                <a16:creationId xmlns:a16="http://schemas.microsoft.com/office/drawing/2014/main" id="{CE6638E0-8BFB-43F7-BDF1-E5F940AC8299}"/>
              </a:ext>
            </a:extLst>
          </p:cNvPr>
          <p:cNvSpPr/>
          <p:nvPr/>
        </p:nvSpPr>
        <p:spPr>
          <a:xfrm rot="5400000" flipH="1">
            <a:off x="3724451" y="-2464076"/>
            <a:ext cx="1188499" cy="8096121"/>
          </a:xfrm>
          <a:prstGeom prst="round2DiagRect">
            <a:avLst>
              <a:gd name="adj1" fmla="val 48034"/>
              <a:gd name="adj2" fmla="val 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BH" dirty="0">
              <a:solidFill>
                <a:prstClr val="white"/>
              </a:solidFill>
            </a:endParaRPr>
          </a:p>
        </p:txBody>
      </p:sp>
      <p:sp>
        <p:nvSpPr>
          <p:cNvPr id="30" name="مستطيل: زوايا قطرية مستديرة 35">
            <a:extLst>
              <a:ext uri="{FF2B5EF4-FFF2-40B4-BE49-F238E27FC236}">
                <a16:creationId xmlns:a16="http://schemas.microsoft.com/office/drawing/2014/main" id="{34630596-27CA-41BA-BC07-3453892BA8E3}"/>
              </a:ext>
            </a:extLst>
          </p:cNvPr>
          <p:cNvSpPr/>
          <p:nvPr/>
        </p:nvSpPr>
        <p:spPr>
          <a:xfrm rot="10800000">
            <a:off x="10057842" y="1996222"/>
            <a:ext cx="2111305" cy="4222361"/>
          </a:xfrm>
          <a:prstGeom prst="round2DiagRect">
            <a:avLst>
              <a:gd name="adj1" fmla="val 41198"/>
              <a:gd name="adj2" fmla="val 0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BH" dirty="0">
              <a:solidFill>
                <a:prstClr val="black"/>
              </a:solidFill>
            </a:endParaRPr>
          </a:p>
        </p:txBody>
      </p:sp>
      <p:grpSp>
        <p:nvGrpSpPr>
          <p:cNvPr id="39" name="مجموعة 57">
            <a:extLst>
              <a:ext uri="{FF2B5EF4-FFF2-40B4-BE49-F238E27FC236}">
                <a16:creationId xmlns:a16="http://schemas.microsoft.com/office/drawing/2014/main" id="{5558C0EC-941F-4A4A-BE21-BD305658A2D2}"/>
              </a:ext>
            </a:extLst>
          </p:cNvPr>
          <p:cNvGrpSpPr/>
          <p:nvPr/>
        </p:nvGrpSpPr>
        <p:grpSpPr>
          <a:xfrm>
            <a:off x="270641" y="2556116"/>
            <a:ext cx="10299734" cy="2368290"/>
            <a:chOff x="1166184" y="2317576"/>
            <a:chExt cx="8142201" cy="2368290"/>
          </a:xfrm>
        </p:grpSpPr>
        <p:sp>
          <p:nvSpPr>
            <p:cNvPr id="40" name="Rectangle 15">
              <a:extLst>
                <a:ext uri="{FF2B5EF4-FFF2-40B4-BE49-F238E27FC236}">
                  <a16:creationId xmlns:a16="http://schemas.microsoft.com/office/drawing/2014/main" id="{64E5A6F0-4B2E-40A8-AB5E-939AA9F3D35D}"/>
                </a:ext>
              </a:extLst>
            </p:cNvPr>
            <p:cNvSpPr/>
            <p:nvPr/>
          </p:nvSpPr>
          <p:spPr>
            <a:xfrm rot="10800000">
              <a:off x="8485488" y="3891605"/>
              <a:ext cx="822897" cy="794261"/>
            </a:xfrm>
            <a:custGeom>
              <a:avLst/>
              <a:gdLst/>
              <a:ahLst/>
              <a:cxnLst/>
              <a:rect l="l" t="t" r="r" b="b"/>
              <a:pathLst>
                <a:path w="929571" h="897222">
                  <a:moveTo>
                    <a:pt x="929571" y="731682"/>
                  </a:moveTo>
                  <a:lnTo>
                    <a:pt x="929571" y="897222"/>
                  </a:lnTo>
                  <a:lnTo>
                    <a:pt x="442770" y="897222"/>
                  </a:lnTo>
                  <a:lnTo>
                    <a:pt x="298754" y="897222"/>
                  </a:lnTo>
                  <a:lnTo>
                    <a:pt x="274103" y="897222"/>
                  </a:lnTo>
                  <a:cubicBezTo>
                    <a:pt x="274103" y="613647"/>
                    <a:pt x="176652" y="340818"/>
                    <a:pt x="0" y="123903"/>
                  </a:cubicBezTo>
                  <a:lnTo>
                    <a:pt x="116909" y="0"/>
                  </a:lnTo>
                  <a:cubicBezTo>
                    <a:pt x="291351" y="207479"/>
                    <a:pt x="400795" y="461979"/>
                    <a:pt x="432150" y="7316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مستطيل: زوايا قطرية مستديرة 59">
              <a:extLst>
                <a:ext uri="{FF2B5EF4-FFF2-40B4-BE49-F238E27FC236}">
                  <a16:creationId xmlns:a16="http://schemas.microsoft.com/office/drawing/2014/main" id="{0A335811-C802-4550-B7ED-8DAEB92EC5A6}"/>
                </a:ext>
              </a:extLst>
            </p:cNvPr>
            <p:cNvSpPr/>
            <p:nvPr/>
          </p:nvSpPr>
          <p:spPr>
            <a:xfrm>
              <a:off x="1166184" y="2901342"/>
              <a:ext cx="6327235" cy="1112943"/>
            </a:xfrm>
            <a:prstGeom prst="round2Diag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BH" dirty="0">
                <a:solidFill>
                  <a:prstClr val="white"/>
                </a:solidFill>
              </a:endParaRPr>
            </a:p>
          </p:txBody>
        </p:sp>
        <p:sp>
          <p:nvSpPr>
            <p:cNvPr id="45" name="Rectangle 5">
              <a:extLst>
                <a:ext uri="{FF2B5EF4-FFF2-40B4-BE49-F238E27FC236}">
                  <a16:creationId xmlns:a16="http://schemas.microsoft.com/office/drawing/2014/main" id="{E3EBC0AE-3A27-4F8D-ABDA-C81B4D267643}"/>
                </a:ext>
              </a:extLst>
            </p:cNvPr>
            <p:cNvSpPr/>
            <p:nvPr/>
          </p:nvSpPr>
          <p:spPr>
            <a:xfrm>
              <a:off x="1986895" y="2317576"/>
              <a:ext cx="5516097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ar-BH" sz="3600" b="1" dirty="0">
                  <a:solidFill>
                    <a:prstClr val="black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endParaRPr lang="en-US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4F1D82F2-D009-4A74-B92F-377BC739AAE7}"/>
                </a:ext>
              </a:extLst>
            </p:cNvPr>
            <p:cNvSpPr/>
            <p:nvPr/>
          </p:nvSpPr>
          <p:spPr>
            <a:xfrm flipH="1" flipV="1">
              <a:off x="7502991" y="2880067"/>
              <a:ext cx="789284" cy="1134218"/>
            </a:xfrm>
            <a:custGeom>
              <a:avLst/>
              <a:gdLst>
                <a:gd name="connsiteX0" fmla="*/ 2333625 w 2333625"/>
                <a:gd name="connsiteY0" fmla="*/ 514350 h 514350"/>
                <a:gd name="connsiteX1" fmla="*/ 1952625 w 2333625"/>
                <a:gd name="connsiteY1" fmla="*/ 0 h 514350"/>
                <a:gd name="connsiteX2" fmla="*/ 0 w 2333625"/>
                <a:gd name="connsiteY2" fmla="*/ 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3625" h="514350">
                  <a:moveTo>
                    <a:pt x="2333625" y="514350"/>
                  </a:moveTo>
                  <a:lnTo>
                    <a:pt x="1952625" y="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5B9BD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rgbClr val="A5A5A5"/>
                </a:solidFill>
              </a:endParaRPr>
            </a:p>
          </p:txBody>
        </p:sp>
        <p:sp>
          <p:nvSpPr>
            <p:cNvPr id="49" name="Oval 24">
              <a:extLst>
                <a:ext uri="{FF2B5EF4-FFF2-40B4-BE49-F238E27FC236}">
                  <a16:creationId xmlns:a16="http://schemas.microsoft.com/office/drawing/2014/main" id="{B6CC63B1-2CAD-4553-A157-339096213A5F}"/>
                </a:ext>
              </a:extLst>
            </p:cNvPr>
            <p:cNvSpPr/>
            <p:nvPr/>
          </p:nvSpPr>
          <p:spPr>
            <a:xfrm>
              <a:off x="7865656" y="3684006"/>
              <a:ext cx="634943" cy="63494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200" b="1" dirty="0">
                  <a:solidFill>
                    <a:prstClr val="white"/>
                  </a:solidFill>
                </a:rPr>
                <a:t>2</a:t>
              </a:r>
              <a:endParaRPr lang="ko-KR" altLang="en-US" sz="3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0" name="مجموعة 63">
            <a:extLst>
              <a:ext uri="{FF2B5EF4-FFF2-40B4-BE49-F238E27FC236}">
                <a16:creationId xmlns:a16="http://schemas.microsoft.com/office/drawing/2014/main" id="{67B333B8-8390-4C74-A5C4-78A512312916}"/>
              </a:ext>
            </a:extLst>
          </p:cNvPr>
          <p:cNvGrpSpPr/>
          <p:nvPr/>
        </p:nvGrpSpPr>
        <p:grpSpPr>
          <a:xfrm>
            <a:off x="772309" y="4493646"/>
            <a:ext cx="10248594" cy="1786884"/>
            <a:chOff x="-17622" y="4227871"/>
            <a:chExt cx="10283600" cy="1278762"/>
          </a:xfrm>
        </p:grpSpPr>
        <p:sp>
          <p:nvSpPr>
            <p:cNvPr id="52" name="Rectangle 15">
              <a:extLst>
                <a:ext uri="{FF2B5EF4-FFF2-40B4-BE49-F238E27FC236}">
                  <a16:creationId xmlns:a16="http://schemas.microsoft.com/office/drawing/2014/main" id="{825EA08F-DFB4-4065-AB28-D8A805120511}"/>
                </a:ext>
              </a:extLst>
            </p:cNvPr>
            <p:cNvSpPr/>
            <p:nvPr/>
          </p:nvSpPr>
          <p:spPr>
            <a:xfrm rot="8033242">
              <a:off x="9244469" y="4485123"/>
              <a:ext cx="1278762" cy="764257"/>
            </a:xfrm>
            <a:custGeom>
              <a:avLst/>
              <a:gdLst/>
              <a:ahLst/>
              <a:cxnLst/>
              <a:rect l="l" t="t" r="r" b="b"/>
              <a:pathLst>
                <a:path w="929571" h="897222">
                  <a:moveTo>
                    <a:pt x="929571" y="731682"/>
                  </a:moveTo>
                  <a:lnTo>
                    <a:pt x="929571" y="897222"/>
                  </a:lnTo>
                  <a:lnTo>
                    <a:pt x="442770" y="897222"/>
                  </a:lnTo>
                  <a:lnTo>
                    <a:pt x="298754" y="897222"/>
                  </a:lnTo>
                  <a:lnTo>
                    <a:pt x="274103" y="897222"/>
                  </a:lnTo>
                  <a:cubicBezTo>
                    <a:pt x="274103" y="613647"/>
                    <a:pt x="176652" y="340818"/>
                    <a:pt x="0" y="123903"/>
                  </a:cubicBezTo>
                  <a:lnTo>
                    <a:pt x="116909" y="0"/>
                  </a:lnTo>
                  <a:cubicBezTo>
                    <a:pt x="291351" y="207479"/>
                    <a:pt x="400795" y="461979"/>
                    <a:pt x="432150" y="731682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53" name="مستطيل: زوايا قطرية مستديرة 65">
              <a:extLst>
                <a:ext uri="{FF2B5EF4-FFF2-40B4-BE49-F238E27FC236}">
                  <a16:creationId xmlns:a16="http://schemas.microsoft.com/office/drawing/2014/main" id="{1A17FE19-F598-40F5-AAD4-8AD06A6E7B05}"/>
                </a:ext>
              </a:extLst>
            </p:cNvPr>
            <p:cNvSpPr/>
            <p:nvPr/>
          </p:nvSpPr>
          <p:spPr>
            <a:xfrm>
              <a:off x="-17622" y="4605039"/>
              <a:ext cx="7581321" cy="665530"/>
            </a:xfrm>
            <a:prstGeom prst="round2Diag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BH" dirty="0">
                <a:solidFill>
                  <a:prstClr val="white"/>
                </a:solidFill>
              </a:endParaRPr>
            </a:p>
          </p:txBody>
        </p:sp>
        <p:sp>
          <p:nvSpPr>
            <p:cNvPr id="57" name="Rectangle 5">
              <a:extLst>
                <a:ext uri="{FF2B5EF4-FFF2-40B4-BE49-F238E27FC236}">
                  <a16:creationId xmlns:a16="http://schemas.microsoft.com/office/drawing/2014/main" id="{42438E70-D683-41DB-832E-4DF632737B82}"/>
                </a:ext>
              </a:extLst>
            </p:cNvPr>
            <p:cNvSpPr/>
            <p:nvPr/>
          </p:nvSpPr>
          <p:spPr>
            <a:xfrm>
              <a:off x="247193" y="4349685"/>
              <a:ext cx="7034844" cy="4184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r"/>
              <a:r>
                <a:rPr lang="ar-SA" sz="3200" dirty="0">
                  <a:solidFill>
                    <a:prstClr val="black"/>
                  </a:solidFill>
                </a:rPr>
                <a:t> </a:t>
              </a:r>
              <a:endParaRPr lang="en-US" sz="32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58" name="Freeform 47">
              <a:extLst>
                <a:ext uri="{FF2B5EF4-FFF2-40B4-BE49-F238E27FC236}">
                  <a16:creationId xmlns:a16="http://schemas.microsoft.com/office/drawing/2014/main" id="{303EF5DB-1882-4189-9E16-F24FEA530365}"/>
                </a:ext>
              </a:extLst>
            </p:cNvPr>
            <p:cNvSpPr/>
            <p:nvPr/>
          </p:nvSpPr>
          <p:spPr>
            <a:xfrm flipH="1" flipV="1">
              <a:off x="7526027" y="4542230"/>
              <a:ext cx="1259234" cy="474440"/>
            </a:xfrm>
            <a:custGeom>
              <a:avLst/>
              <a:gdLst>
                <a:gd name="connsiteX0" fmla="*/ 2333625 w 2333625"/>
                <a:gd name="connsiteY0" fmla="*/ 514350 h 514350"/>
                <a:gd name="connsiteX1" fmla="*/ 1952625 w 2333625"/>
                <a:gd name="connsiteY1" fmla="*/ 0 h 514350"/>
                <a:gd name="connsiteX2" fmla="*/ 0 w 2333625"/>
                <a:gd name="connsiteY2" fmla="*/ 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3625" h="514350">
                  <a:moveTo>
                    <a:pt x="2333625" y="514350"/>
                  </a:moveTo>
                  <a:lnTo>
                    <a:pt x="1952625" y="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rgbClr val="A5A5A5"/>
                </a:solidFill>
              </a:endParaRPr>
            </a:p>
          </p:txBody>
        </p:sp>
        <p:sp>
          <p:nvSpPr>
            <p:cNvPr id="59" name="Oval 91">
              <a:extLst>
                <a:ext uri="{FF2B5EF4-FFF2-40B4-BE49-F238E27FC236}">
                  <a16:creationId xmlns:a16="http://schemas.microsoft.com/office/drawing/2014/main" id="{04EA5996-EF93-4213-B912-6C5D451CABA0}"/>
                </a:ext>
              </a:extLst>
            </p:cNvPr>
            <p:cNvSpPr/>
            <p:nvPr/>
          </p:nvSpPr>
          <p:spPr>
            <a:xfrm>
              <a:off x="8679090" y="4582856"/>
              <a:ext cx="634943" cy="63494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200" b="1" dirty="0">
                  <a:solidFill>
                    <a:prstClr val="white"/>
                  </a:solidFill>
                </a:rPr>
                <a:t>3</a:t>
              </a:r>
              <a:endParaRPr lang="ko-KR" altLang="en-US" sz="32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0" name="مجموعة 75">
            <a:extLst>
              <a:ext uri="{FF2B5EF4-FFF2-40B4-BE49-F238E27FC236}">
                <a16:creationId xmlns:a16="http://schemas.microsoft.com/office/drawing/2014/main" id="{7093D505-89F8-4754-BF01-E9C17BECA1FE}"/>
              </a:ext>
            </a:extLst>
          </p:cNvPr>
          <p:cNvGrpSpPr/>
          <p:nvPr/>
        </p:nvGrpSpPr>
        <p:grpSpPr>
          <a:xfrm>
            <a:off x="10170528" y="3024047"/>
            <a:ext cx="1998621" cy="2010664"/>
            <a:chOff x="9049858" y="2931135"/>
            <a:chExt cx="1998621" cy="1912340"/>
          </a:xfrm>
        </p:grpSpPr>
        <p:sp>
          <p:nvSpPr>
            <p:cNvPr id="61" name="Oval 21">
              <a:extLst>
                <a:ext uri="{FF2B5EF4-FFF2-40B4-BE49-F238E27FC236}">
                  <a16:creationId xmlns:a16="http://schemas.microsoft.com/office/drawing/2014/main" id="{B55A4520-EE16-4DFE-BD86-BB840294DB0F}"/>
                </a:ext>
              </a:extLst>
            </p:cNvPr>
            <p:cNvSpPr/>
            <p:nvPr/>
          </p:nvSpPr>
          <p:spPr>
            <a:xfrm rot="16200000">
              <a:off x="9136139" y="2931135"/>
              <a:ext cx="1912340" cy="191234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lumMod val="89000"/>
                  </a:schemeClr>
                </a:gs>
              </a:gsLst>
              <a:lin ang="16800000" scaled="0"/>
            </a:gradFill>
            <a:ln w="19050">
              <a:gradFill>
                <a:gsLst>
                  <a:gs pos="0">
                    <a:schemeClr val="bg1"/>
                  </a:gs>
                  <a:gs pos="50000">
                    <a:schemeClr val="bg1">
                      <a:alpha val="65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7200000" scaled="0"/>
              </a:gradFill>
            </a:ln>
            <a:effectLst>
              <a:outerShdw blurRad="25400" dist="12700" dir="8100000" algn="tr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63" name="مستطيل 77">
              <a:extLst>
                <a:ext uri="{FF2B5EF4-FFF2-40B4-BE49-F238E27FC236}">
                  <a16:creationId xmlns:a16="http://schemas.microsoft.com/office/drawing/2014/main" id="{3D477437-563F-4A37-863F-6504FFCD4F11}"/>
                </a:ext>
              </a:extLst>
            </p:cNvPr>
            <p:cNvSpPr/>
            <p:nvPr/>
          </p:nvSpPr>
          <p:spPr>
            <a:xfrm>
              <a:off x="9049858" y="3468151"/>
              <a:ext cx="1955834" cy="7318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4400" b="1" dirty="0">
                  <a:ln w="0"/>
                  <a:solidFill>
                    <a:prstClr val="black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نشاط</a:t>
              </a:r>
            </a:p>
          </p:txBody>
        </p:sp>
      </p:grpSp>
      <p:pic>
        <p:nvPicPr>
          <p:cNvPr id="64" name="Picture 3">
            <a:extLst>
              <a:ext uri="{FF2B5EF4-FFF2-40B4-BE49-F238E27FC236}">
                <a16:creationId xmlns:a16="http://schemas.microsoft.com/office/drawing/2014/main" id="{73593E8D-E166-462F-98B3-0BA0911D2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5" t="21503" r="52948" b="10817"/>
          <a:stretch/>
        </p:blipFill>
        <p:spPr bwMode="auto">
          <a:xfrm>
            <a:off x="10372590" y="-162498"/>
            <a:ext cx="1778794" cy="2340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" name="Group 64"/>
          <p:cNvGrpSpPr/>
          <p:nvPr/>
        </p:nvGrpSpPr>
        <p:grpSpPr>
          <a:xfrm>
            <a:off x="8414818" y="965558"/>
            <a:ext cx="2352588" cy="3010784"/>
            <a:chOff x="8336401" y="1605300"/>
            <a:chExt cx="2228961" cy="2577561"/>
          </a:xfrm>
        </p:grpSpPr>
        <p:sp>
          <p:nvSpPr>
            <p:cNvPr id="66" name="Freeform 47">
              <a:extLst>
                <a:ext uri="{FF2B5EF4-FFF2-40B4-BE49-F238E27FC236}">
                  <a16:creationId xmlns:a16="http://schemas.microsoft.com/office/drawing/2014/main" id="{0804CA5A-F4E7-47BA-AC01-4D0A9780A0C2}"/>
                </a:ext>
              </a:extLst>
            </p:cNvPr>
            <p:cNvSpPr/>
            <p:nvPr/>
          </p:nvSpPr>
          <p:spPr>
            <a:xfrm flipH="1" flipV="1">
              <a:off x="8336401" y="1605300"/>
              <a:ext cx="1198011" cy="997158"/>
            </a:xfrm>
            <a:custGeom>
              <a:avLst/>
              <a:gdLst>
                <a:gd name="connsiteX0" fmla="*/ 2333625 w 2333625"/>
                <a:gd name="connsiteY0" fmla="*/ 514350 h 514350"/>
                <a:gd name="connsiteX1" fmla="*/ 1952625 w 2333625"/>
                <a:gd name="connsiteY1" fmla="*/ 0 h 514350"/>
                <a:gd name="connsiteX2" fmla="*/ 0 w 2333625"/>
                <a:gd name="connsiteY2" fmla="*/ 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3625" h="514350">
                  <a:moveTo>
                    <a:pt x="2333625" y="514350"/>
                  </a:moveTo>
                  <a:lnTo>
                    <a:pt x="1952625" y="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rgbClr val="A5A5A5"/>
                </a:solidFill>
              </a:endParaRPr>
            </a:p>
          </p:txBody>
        </p:sp>
        <p:sp>
          <p:nvSpPr>
            <p:cNvPr id="67" name="Rectangle 15">
              <a:extLst>
                <a:ext uri="{FF2B5EF4-FFF2-40B4-BE49-F238E27FC236}">
                  <a16:creationId xmlns:a16="http://schemas.microsoft.com/office/drawing/2014/main" id="{74444CB5-2423-41ED-8302-320BC36A8DC0}"/>
                </a:ext>
              </a:extLst>
            </p:cNvPr>
            <p:cNvSpPr/>
            <p:nvPr/>
          </p:nvSpPr>
          <p:spPr>
            <a:xfrm rot="13433242">
              <a:off x="9271386" y="3138402"/>
              <a:ext cx="1293976" cy="1044459"/>
            </a:xfrm>
            <a:custGeom>
              <a:avLst/>
              <a:gdLst/>
              <a:ahLst/>
              <a:cxnLst/>
              <a:rect l="l" t="t" r="r" b="b"/>
              <a:pathLst>
                <a:path w="929571" h="897222">
                  <a:moveTo>
                    <a:pt x="929571" y="731682"/>
                  </a:moveTo>
                  <a:lnTo>
                    <a:pt x="929571" y="897222"/>
                  </a:lnTo>
                  <a:lnTo>
                    <a:pt x="442770" y="897222"/>
                  </a:lnTo>
                  <a:lnTo>
                    <a:pt x="298754" y="897222"/>
                  </a:lnTo>
                  <a:lnTo>
                    <a:pt x="274103" y="897222"/>
                  </a:lnTo>
                  <a:cubicBezTo>
                    <a:pt x="274103" y="613647"/>
                    <a:pt x="176652" y="340818"/>
                    <a:pt x="0" y="123903"/>
                  </a:cubicBezTo>
                  <a:lnTo>
                    <a:pt x="116909" y="0"/>
                  </a:lnTo>
                  <a:cubicBezTo>
                    <a:pt x="291351" y="207479"/>
                    <a:pt x="400795" y="461979"/>
                    <a:pt x="432150" y="73168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68" name="Oval 99">
              <a:extLst>
                <a:ext uri="{FF2B5EF4-FFF2-40B4-BE49-F238E27FC236}">
                  <a16:creationId xmlns:a16="http://schemas.microsoft.com/office/drawing/2014/main" id="{B9C9F159-A6E3-41F5-99AB-BC267364D6C9}"/>
                </a:ext>
              </a:extLst>
            </p:cNvPr>
            <p:cNvSpPr/>
            <p:nvPr/>
          </p:nvSpPr>
          <p:spPr>
            <a:xfrm>
              <a:off x="9266444" y="2494091"/>
              <a:ext cx="634943" cy="63494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200" b="1" dirty="0">
                  <a:solidFill>
                    <a:prstClr val="white"/>
                  </a:solidFill>
                </a:rPr>
                <a:t>1</a:t>
              </a:r>
              <a:endParaRPr lang="ko-KR" altLang="en-US" sz="32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69" name="مستطيل 1">
            <a:extLst>
              <a:ext uri="{FF2B5EF4-FFF2-40B4-BE49-F238E27FC236}">
                <a16:creationId xmlns:a16="http://schemas.microsoft.com/office/drawing/2014/main" id="{6B812CD5-E02E-4431-A05E-449B047C47C2}"/>
              </a:ext>
            </a:extLst>
          </p:cNvPr>
          <p:cNvSpPr/>
          <p:nvPr/>
        </p:nvSpPr>
        <p:spPr>
          <a:xfrm>
            <a:off x="1891085" y="1366838"/>
            <a:ext cx="93727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BH" sz="36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</a:p>
        </p:txBody>
      </p:sp>
      <p:sp>
        <p:nvSpPr>
          <p:cNvPr id="34" name="مستطيل: زوايا علوية مستديرة 33">
            <a:extLst>
              <a:ext uri="{FF2B5EF4-FFF2-40B4-BE49-F238E27FC236}">
                <a16:creationId xmlns:a16="http://schemas.microsoft.com/office/drawing/2014/main" id="{39FB357B-81F5-4B3D-9FDD-F552802959F9}"/>
              </a:ext>
            </a:extLst>
          </p:cNvPr>
          <p:cNvSpPr/>
          <p:nvPr/>
        </p:nvSpPr>
        <p:spPr>
          <a:xfrm rot="10800000">
            <a:off x="0" y="18611"/>
            <a:ext cx="2442915" cy="679731"/>
          </a:xfrm>
          <a:prstGeom prst="round2Same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5" name="Rectangle 6">
            <a:extLst>
              <a:ext uri="{FF2B5EF4-FFF2-40B4-BE49-F238E27FC236}">
                <a16:creationId xmlns:a16="http://schemas.microsoft.com/office/drawing/2014/main" id="{58B4E5A7-AFDB-4CB3-B351-869EF7298F3B}"/>
              </a:ext>
            </a:extLst>
          </p:cNvPr>
          <p:cNvSpPr/>
          <p:nvPr/>
        </p:nvSpPr>
        <p:spPr>
          <a:xfrm>
            <a:off x="975245" y="34970"/>
            <a:ext cx="1518364" cy="52322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28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سُورةُ النَّصْر </a:t>
            </a:r>
            <a:endParaRPr lang="en-US" sz="28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6" name="مستطيل: زوايا علوية مستديرة 35">
            <a:extLst>
              <a:ext uri="{FF2B5EF4-FFF2-40B4-BE49-F238E27FC236}">
                <a16:creationId xmlns:a16="http://schemas.microsoft.com/office/drawing/2014/main" id="{42C5FD19-30E3-4D62-8F01-697C05EE8475}"/>
              </a:ext>
            </a:extLst>
          </p:cNvPr>
          <p:cNvSpPr/>
          <p:nvPr/>
        </p:nvSpPr>
        <p:spPr>
          <a:xfrm rot="10800000">
            <a:off x="6922" y="12879"/>
            <a:ext cx="971244" cy="679732"/>
          </a:xfrm>
          <a:prstGeom prst="round2SameRect">
            <a:avLst/>
          </a:prstGeom>
          <a:solidFill>
            <a:srgbClr val="A6F4D6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7" name="Rectangle 6">
            <a:extLst>
              <a:ext uri="{FF2B5EF4-FFF2-40B4-BE49-F238E27FC236}">
                <a16:creationId xmlns:a16="http://schemas.microsoft.com/office/drawing/2014/main" id="{1190F1E7-6892-49AF-908D-B9AE3C254DB6}"/>
              </a:ext>
            </a:extLst>
          </p:cNvPr>
          <p:cNvSpPr/>
          <p:nvPr/>
        </p:nvSpPr>
        <p:spPr>
          <a:xfrm>
            <a:off x="17652" y="18606"/>
            <a:ext cx="854721" cy="64633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 </a:t>
            </a:r>
            <a:endParaRPr lang="en-US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BH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الإسلامية </a:t>
            </a:r>
          </a:p>
        </p:txBody>
      </p:sp>
      <p:sp>
        <p:nvSpPr>
          <p:cNvPr id="38" name="مستطيل: زوايا قطرية مستديرة 65">
            <a:extLst>
              <a:ext uri="{FF2B5EF4-FFF2-40B4-BE49-F238E27FC236}">
                <a16:creationId xmlns:a16="http://schemas.microsoft.com/office/drawing/2014/main" id="{1A17FE19-F598-40F5-AAD4-8AD06A6E7B05}"/>
              </a:ext>
            </a:extLst>
          </p:cNvPr>
          <p:cNvSpPr/>
          <p:nvPr/>
        </p:nvSpPr>
        <p:spPr>
          <a:xfrm>
            <a:off x="3138581" y="4376948"/>
            <a:ext cx="5184855" cy="636033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2" name="مستطيل: زوايا قطرية مستديرة 53">
            <a:extLst>
              <a:ext uri="{FF2B5EF4-FFF2-40B4-BE49-F238E27FC236}">
                <a16:creationId xmlns:a16="http://schemas.microsoft.com/office/drawing/2014/main" id="{83E73D92-6E15-47C2-8CFB-CAC4DB909622}"/>
              </a:ext>
            </a:extLst>
          </p:cNvPr>
          <p:cNvSpPr/>
          <p:nvPr/>
        </p:nvSpPr>
        <p:spPr>
          <a:xfrm>
            <a:off x="2530800" y="376285"/>
            <a:ext cx="5884019" cy="613451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4" name="مستطيل: زوايا قطرية مستديرة 59">
            <a:extLst>
              <a:ext uri="{FF2B5EF4-FFF2-40B4-BE49-F238E27FC236}">
                <a16:creationId xmlns:a16="http://schemas.microsoft.com/office/drawing/2014/main" id="{0A335811-C802-4550-B7ED-8DAEB92EC5A6}"/>
              </a:ext>
            </a:extLst>
          </p:cNvPr>
          <p:cNvSpPr/>
          <p:nvPr/>
        </p:nvSpPr>
        <p:spPr>
          <a:xfrm>
            <a:off x="3477296" y="2314549"/>
            <a:ext cx="4846140" cy="815067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5B9BD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33244" y="442338"/>
            <a:ext cx="555703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rtl="1"/>
            <a:r>
              <a:rPr lang="ar-SA" sz="2800" b="1" dirty="0">
                <a:solidFill>
                  <a:srgbClr val="201E00"/>
                </a:solidFill>
                <a:ea typeface="Times New Roman" panose="02020603050405020304" pitchFamily="18" charset="0"/>
                <a:cs typeface="Sakkal Majalla" panose="02000000000000000000" pitchFamily="2" charset="-78"/>
              </a:rPr>
              <a:t>أكمل الفراغات الآتية لأحصُلَ على سُورة النَّصْر كاملة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58836" y="2471264"/>
            <a:ext cx="47916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rtl="1"/>
            <a:r>
              <a:rPr lang="ar-SA" sz="2800" b="1" dirty="0">
                <a:solidFill>
                  <a:srgbClr val="201E00"/>
                </a:solidFill>
                <a:ea typeface="Times New Roman" panose="02020603050405020304" pitchFamily="18" charset="0"/>
                <a:cs typeface="Sakkal Majalla" panose="02000000000000000000" pitchFamily="2" charset="-78"/>
              </a:rPr>
              <a:t>ما المقصودُ بدخول النَّاس في دين الله أفواجا؟</a:t>
            </a:r>
            <a:endParaRPr lang="en-US" sz="2800" b="1" dirty="0">
              <a:solidFill>
                <a:srgbClr val="201E00"/>
              </a:solidFill>
              <a:ea typeface="Times New Roman" panose="02020603050405020304" pitchFamily="18" charset="0"/>
              <a:cs typeface="Sakkal Majalla" panose="02000000000000000000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38581" y="4474672"/>
            <a:ext cx="51892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800" b="1" dirty="0">
                <a:solidFill>
                  <a:srgbClr val="201E00"/>
                </a:solidFill>
                <a:ea typeface="Times New Roman" panose="02020603050405020304" pitchFamily="18" charset="0"/>
                <a:cs typeface="Sakkal Majalla" panose="02000000000000000000" pitchFamily="2" charset="-78"/>
              </a:rPr>
              <a:t>ماذا طلبَ اللهُ تعالى من رسوله</a:t>
            </a:r>
            <a:r>
              <a:rPr lang="ar-BH" sz="2800" b="1" dirty="0">
                <a:solidFill>
                  <a:srgbClr val="201E00"/>
                </a:solidFill>
                <a:ea typeface="Times New Roman" panose="02020603050405020304" pitchFamily="18" charset="0"/>
                <a:cs typeface="Sakkal Majalla" panose="02000000000000000000" pitchFamily="2" charset="-78"/>
              </a:rPr>
              <a:t>ﷺ</a:t>
            </a:r>
            <a:r>
              <a:rPr lang="ar-SA" sz="2800" b="1" dirty="0">
                <a:solidFill>
                  <a:srgbClr val="201E00"/>
                </a:solidFill>
                <a:ea typeface="Times New Roman" panose="02020603050405020304" pitchFamily="18" charset="0"/>
                <a:cs typeface="Sakkal Majalla" panose="02000000000000000000" pitchFamily="2" charset="-78"/>
              </a:rPr>
              <a:t> في هذه السُّورة؟</a:t>
            </a:r>
            <a:endParaRPr lang="ar-SA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540237" y="3142980"/>
            <a:ext cx="7624143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المقصود أن الناس أي العرب وغيرهم، يدخلون في دين الله جماعات فوجا بعد فوج.</a:t>
            </a:r>
            <a:endParaRPr lang="ar-SA" sz="3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19223" y="5034711"/>
            <a:ext cx="762414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طلب الله تعالى من رسوله</a:t>
            </a:r>
            <a:r>
              <a:rPr lang="ar-BH" sz="3200" b="1" dirty="0">
                <a:solidFill>
                  <a:srgbClr val="201E00"/>
                </a:solidFill>
                <a:ea typeface="Times New Roman" panose="02020603050405020304" pitchFamily="18" charset="0"/>
                <a:cs typeface="Sakkal Majalla" panose="02000000000000000000" pitchFamily="2" charset="-78"/>
              </a:rPr>
              <a:t> ﷺ بأن يسبح الله ويشكره ويستغفره.</a:t>
            </a:r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ar-SA" sz="3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54" name="مجموعة 32">
            <a:extLst>
              <a:ext uri="{FF2B5EF4-FFF2-40B4-BE49-F238E27FC236}">
                <a16:creationId xmlns:a16="http://schemas.microsoft.com/office/drawing/2014/main" id="{B1E97C87-B0E5-46C2-9B61-7986FB7A6C92}"/>
              </a:ext>
            </a:extLst>
          </p:cNvPr>
          <p:cNvGrpSpPr/>
          <p:nvPr/>
        </p:nvGrpSpPr>
        <p:grpSpPr>
          <a:xfrm>
            <a:off x="8414819" y="174913"/>
            <a:ext cx="1875516" cy="961460"/>
            <a:chOff x="721786" y="1844253"/>
            <a:chExt cx="2064525" cy="961460"/>
          </a:xfrm>
        </p:grpSpPr>
        <p:sp>
          <p:nvSpPr>
            <p:cNvPr id="55" name="شكل بيضاوي 33">
              <a:extLst>
                <a:ext uri="{FF2B5EF4-FFF2-40B4-BE49-F238E27FC236}">
                  <a16:creationId xmlns:a16="http://schemas.microsoft.com/office/drawing/2014/main" id="{D3193668-B1D0-42E1-B1CA-3FAB62149A3C}"/>
                </a:ext>
              </a:extLst>
            </p:cNvPr>
            <p:cNvSpPr/>
            <p:nvPr/>
          </p:nvSpPr>
          <p:spPr>
            <a:xfrm>
              <a:off x="1105535" y="1844253"/>
              <a:ext cx="1242859" cy="96146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62" name="Rectangle 5">
              <a:extLst>
                <a:ext uri="{FF2B5EF4-FFF2-40B4-BE49-F238E27FC236}">
                  <a16:creationId xmlns:a16="http://schemas.microsoft.com/office/drawing/2014/main" id="{E30A5661-338E-4F26-A7AB-F12FB69261D1}"/>
                </a:ext>
              </a:extLst>
            </p:cNvPr>
            <p:cNvSpPr/>
            <p:nvPr/>
          </p:nvSpPr>
          <p:spPr>
            <a:xfrm>
              <a:off x="721786" y="1908931"/>
              <a:ext cx="2064525" cy="8679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lvl="0" algn="ctr" defTabSz="45720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ar-BH" sz="2800" b="1" dirty="0">
                  <a:ln w="0"/>
                  <a:solidFill>
                    <a:srgbClr val="0065B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نموذج </a:t>
              </a:r>
            </a:p>
            <a:p>
              <a:pPr lvl="0" algn="ctr" defTabSz="45720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ar-BH" sz="2800" b="1" dirty="0">
                  <a:ln w="0"/>
                  <a:solidFill>
                    <a:srgbClr val="0065B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الإجابة</a:t>
              </a:r>
              <a:endParaRPr lang="en-US" sz="2800" b="1" dirty="0">
                <a:ln w="0"/>
                <a:solidFill>
                  <a:srgbClr val="0065B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sp>
        <p:nvSpPr>
          <p:cNvPr id="71" name="Rectangle 70"/>
          <p:cNvSpPr/>
          <p:nvPr/>
        </p:nvSpPr>
        <p:spPr>
          <a:xfrm>
            <a:off x="306535" y="999743"/>
            <a:ext cx="794757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A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﴿ إ</a:t>
            </a:r>
            <a:r>
              <a:rPr lang="ar-SA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ذَا جَآءَ </a:t>
            </a:r>
            <a:r>
              <a:rPr lang="ar-BH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........ </a:t>
            </a:r>
            <a:r>
              <a:rPr lang="ar-SA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ٱللَّهِ وَٱلۡفَتۡحُ (1) وَرَأَيۡتَ </a:t>
            </a:r>
            <a:r>
              <a:rPr lang="ar-BH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............ </a:t>
            </a:r>
            <a:r>
              <a:rPr lang="ar-SA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يَدۡخُلُونَ</a:t>
            </a:r>
            <a:r>
              <a:rPr lang="ar-SA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فِي دِينِ ٱللَّهِ </a:t>
            </a:r>
            <a:r>
              <a:rPr lang="ar-BH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..............</a:t>
            </a:r>
            <a:r>
              <a:rPr lang="ar-SA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(2) فَسَبِّحۡ </a:t>
            </a:r>
            <a:r>
              <a:rPr lang="ar-BH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............</a:t>
            </a:r>
            <a:r>
              <a:rPr lang="ar-SA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رَبِّكَ وَٱسۡتَغۡفِرۡهُۚ إِنَّهُۥ كَانَ </a:t>
            </a:r>
            <a:r>
              <a:rPr lang="ar-BH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.........</a:t>
            </a:r>
            <a:r>
              <a:rPr lang="ar-SA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(3)</a:t>
            </a:r>
            <a:r>
              <a:rPr lang="ar-SA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﴾</a:t>
            </a:r>
            <a:endParaRPr lang="ar-BH" sz="32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6304179" y="945638"/>
            <a:ext cx="8210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نَ</a:t>
            </a:r>
            <a:r>
              <a:rPr lang="ar-SA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صۡرُ</a:t>
            </a:r>
            <a:endParaRPr lang="en-US" sz="3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2879477" y="1012103"/>
            <a:ext cx="10935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ٱلنَّاسَ</a:t>
            </a:r>
            <a:endParaRPr lang="en-US" sz="3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7101813" y="1563397"/>
            <a:ext cx="115929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أَفۡوَاج</a:t>
            </a:r>
            <a:r>
              <a:rPr lang="ar-BH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ً</a:t>
            </a:r>
            <a:r>
              <a:rPr lang="ar-SA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</a:t>
            </a:r>
            <a:endParaRPr lang="en-US" sz="3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1752191" y="1547935"/>
            <a:ext cx="85151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تَ</a:t>
            </a:r>
            <a:r>
              <a:rPr lang="ar-SA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وَّابَۢا</a:t>
            </a:r>
            <a:endParaRPr lang="en-US" sz="3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5025608" y="1517906"/>
            <a:ext cx="99578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بِ</a:t>
            </a:r>
            <a:r>
              <a:rPr lang="ar-SA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حَمۡدِ</a:t>
            </a:r>
            <a:endParaRPr lang="en-US" sz="3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9677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150"/>
                            </p:stCondLst>
                            <p:childTnLst>
                              <p:par>
                                <p:cTn id="47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37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42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47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88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93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98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4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4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250"/>
                            </p:stCondLst>
                            <p:childTnLst>
                              <p:par>
                                <p:cTn id="85" presetID="2" presetClass="entr" presetSubtype="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250"/>
                            </p:stCondLst>
                            <p:childTnLst>
                              <p:par>
                                <p:cTn id="9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750"/>
                            </p:stCondLst>
                            <p:childTnLst>
                              <p:par>
                                <p:cTn id="9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250"/>
                            </p:stCondLst>
                            <p:childTnLst>
                              <p:par>
                                <p:cTn id="10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750"/>
                            </p:stCondLst>
                            <p:childTnLst>
                              <p:par>
                                <p:cTn id="10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250"/>
                            </p:stCondLst>
                            <p:childTnLst>
                              <p:par>
                                <p:cTn id="110" presetID="2" presetClass="entr" presetSubtype="9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6500"/>
                            </p:stCondLst>
                            <p:childTnLst>
                              <p:par>
                                <p:cTn id="115" presetID="2" presetClass="entr" presetSubtype="3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69" grpId="0"/>
      <p:bldP spid="38" grpId="0" animBg="1"/>
      <p:bldP spid="42" grpId="0" animBg="1"/>
      <p:bldP spid="44" grpId="0" animBg="1"/>
      <p:bldP spid="3" grpId="0"/>
      <p:bldP spid="11" grpId="0"/>
      <p:bldP spid="12" grpId="0"/>
      <p:bldP spid="13" grpId="0"/>
      <p:bldP spid="46" grpId="0"/>
      <p:bldP spid="71" grpId="0"/>
      <p:bldP spid="72" grpId="0"/>
      <p:bldP spid="73" grpId="0"/>
      <p:bldP spid="74" grpId="0"/>
      <p:bldP spid="75" grpId="0"/>
      <p:bldP spid="7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2615</TotalTime>
  <Words>620</Words>
  <Application>Microsoft Office PowerPoint</Application>
  <PresentationFormat>Widescreen</PresentationFormat>
  <Paragraphs>170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Frutiger LT Arabic 55 Roman</vt:lpstr>
      <vt:lpstr>Sakkal Majalla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AYSHA ALTHABET</dc:creator>
  <cp:lastModifiedBy>Abdulrahim Alsharifi</cp:lastModifiedBy>
  <cp:revision>234</cp:revision>
  <cp:lastPrinted>2021-01-17T11:49:49Z</cp:lastPrinted>
  <dcterms:created xsi:type="dcterms:W3CDTF">2020-03-04T10:47:58Z</dcterms:created>
  <dcterms:modified xsi:type="dcterms:W3CDTF">2021-03-31T09:27:14Z</dcterms:modified>
</cp:coreProperties>
</file>