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av" ContentType="audio/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89" r:id="rId1"/>
  </p:sldMasterIdLst>
  <p:notesMasterIdLst>
    <p:notesMasterId r:id="rId13"/>
  </p:notesMasterIdLst>
  <p:sldIdLst>
    <p:sldId id="275" r:id="rId2"/>
    <p:sldId id="298" r:id="rId3"/>
    <p:sldId id="300" r:id="rId4"/>
    <p:sldId id="299" r:id="rId5"/>
    <p:sldId id="317" r:id="rId6"/>
    <p:sldId id="318" r:id="rId7"/>
    <p:sldId id="314" r:id="rId8"/>
    <p:sldId id="311" r:id="rId9"/>
    <p:sldId id="312" r:id="rId10"/>
    <p:sldId id="313" r:id="rId11"/>
    <p:sldId id="316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12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00"/>
    <a:srgbClr val="006600"/>
    <a:srgbClr val="0039AC"/>
    <a:srgbClr val="004FEE"/>
    <a:srgbClr val="FFEBCD"/>
    <a:srgbClr val="FFCC81"/>
    <a:srgbClr val="A9D18E"/>
    <a:srgbClr val="FFD966"/>
    <a:srgbClr val="8FAADC"/>
    <a:srgbClr val="F4B18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5000" autoAdjust="0"/>
    <p:restoredTop sz="94660"/>
  </p:normalViewPr>
  <p:slideViewPr>
    <p:cSldViewPr snapToGrid="0">
      <p:cViewPr varScale="1">
        <p:scale>
          <a:sx n="62" d="100"/>
          <a:sy n="62" d="100"/>
        </p:scale>
        <p:origin x="1056" y="78"/>
      </p:cViewPr>
      <p:guideLst>
        <p:guide orient="horz" pos="2112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C99C7B-333F-4FC2-99EE-039E128E17E0}" type="datetimeFigureOut">
              <a:rPr lang="en-US" smtClean="0"/>
              <a:t>9/16/2020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123A48-2C21-4458-AAE7-BCD7F919F1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36469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الثانوي الرئيسي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9/16/2020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27623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9/16/2020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45639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9/16/2020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02195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9/16/2020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8698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تحرير أنماط النص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9/16/2020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90221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9/16/2020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24217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تحرير أنماط النص الرئيسي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تحرير أنماط النص الرئيسي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9/16/2020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37064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9/16/2020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41476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9/16/2020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3843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تحرير أنماط النص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9/16/2020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23184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ar-SA"/>
              <a:t>انقر فوق الأيقونة لإضافة صورة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تحرير أنماط النص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9/16/2020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3080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BB54EE-DF0D-4FA1-B48F-C292469C25C4}" type="datetimeFigureOut">
              <a:rPr lang="en-US" smtClean="0"/>
              <a:t>9/16/2020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4831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</p:sldLayoutIdLst>
  <p:txStyles>
    <p:titleStyle>
      <a:lvl1pPr algn="l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8.wav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3" t="25076" r="6723" b="21638"/>
          <a:stretch/>
        </p:blipFill>
        <p:spPr>
          <a:xfrm>
            <a:off x="2506640" y="381000"/>
            <a:ext cx="7162800" cy="1182210"/>
          </a:xfrm>
          <a:prstGeom prst="rect">
            <a:avLst/>
          </a:prstGeom>
        </p:spPr>
      </p:pic>
      <p:sp>
        <p:nvSpPr>
          <p:cNvPr id="10" name="Rectangle 2"/>
          <p:cNvSpPr txBox="1">
            <a:spLocks noChangeArrowheads="1"/>
          </p:cNvSpPr>
          <p:nvPr/>
        </p:nvSpPr>
        <p:spPr bwMode="black">
          <a:xfrm>
            <a:off x="250273" y="3089775"/>
            <a:ext cx="11675533" cy="117974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FFFFFF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rtl="1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1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2pPr>
            <a:lvl3pPr algn="l" rtl="1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3pPr>
            <a:lvl4pPr algn="l" rtl="1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4pPr>
            <a:lvl5pPr algn="l" rtl="1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5pPr>
            <a:lvl6pPr marL="457200" algn="l" rtl="1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6pPr>
            <a:lvl7pPr marL="914400" algn="l" rtl="1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7pPr>
            <a:lvl8pPr marL="1371600" algn="l" rtl="1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8pPr>
            <a:lvl9pPr marL="1828800" algn="l" rtl="1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ar-BH" altLang="en-US" sz="9600" kern="0" dirty="0">
                <a:solidFill>
                  <a:srgbClr val="002060"/>
                </a:solidFill>
              </a:rPr>
              <a:t>رحلةٌ إيمانيّةٌ</a:t>
            </a:r>
            <a:br>
              <a:rPr lang="ar-BH" altLang="en-US" sz="4800" kern="0" dirty="0">
                <a:solidFill>
                  <a:srgbClr val="002060"/>
                </a:solidFill>
              </a:rPr>
            </a:br>
            <a:endParaRPr lang="ar-BH" altLang="en-US" sz="4800" kern="0" dirty="0">
              <a:solidFill>
                <a:srgbClr val="002060"/>
              </a:solidFill>
            </a:endParaRPr>
          </a:p>
          <a:p>
            <a:pPr algn="ctr" eaLnBrk="1" hangingPunct="1">
              <a:defRPr/>
            </a:pPr>
            <a:endParaRPr lang="ar-BH" sz="2000" kern="0" dirty="0">
              <a:solidFill>
                <a:srgbClr val="0067B4"/>
              </a:solidFill>
            </a:endParaRPr>
          </a:p>
          <a:p>
            <a:pPr algn="ctr" eaLnBrk="1" hangingPunct="1">
              <a:defRPr/>
            </a:pPr>
            <a:endParaRPr lang="ar-BH" sz="2000" kern="0" dirty="0">
              <a:solidFill>
                <a:srgbClr val="0067B4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21FC120-807C-42B3-9DB1-83839AC44EB8}"/>
              </a:ext>
            </a:extLst>
          </p:cNvPr>
          <p:cNvSpPr/>
          <p:nvPr/>
        </p:nvSpPr>
        <p:spPr>
          <a:xfrm>
            <a:off x="4109773" y="4493623"/>
            <a:ext cx="3956531" cy="1604991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ar-BH" sz="2800" b="1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rutiger LT Arabic 55 Roman" panose="01000000000000000000" pitchFamily="2" charset="-78"/>
                <a:cs typeface="Frutiger LT Arabic 55 Roman" panose="01000000000000000000" pitchFamily="2" charset="-78"/>
              </a:rPr>
              <a:t>التربية الإسلاميّة – </a:t>
            </a:r>
            <a:r>
              <a:rPr lang="ar-BH" sz="2800" b="1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rutiger LT Arabic 55 Roman" panose="01000000000000000000" pitchFamily="2" charset="-78"/>
                <a:cs typeface="Frutiger LT Arabic 55 Roman" panose="01000000000000000000" pitchFamily="2" charset="-78"/>
              </a:rPr>
              <a:t>الجزء الأول </a:t>
            </a:r>
          </a:p>
          <a:p>
            <a:pPr algn="ctr">
              <a:lnSpc>
                <a:spcPct val="150000"/>
              </a:lnSpc>
            </a:pPr>
            <a:r>
              <a:rPr lang="ar-SA" sz="2000" b="1" dirty="0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rutiger LT Arabic 55 Roman" panose="01000000000000000000" pitchFamily="2" charset="-78"/>
                <a:cs typeface="Frutiger LT Arabic 55 Roman" panose="01000000000000000000" pitchFamily="2" charset="-78"/>
              </a:rPr>
              <a:t>ا</a:t>
            </a:r>
            <a:r>
              <a:rPr lang="ar-BH" sz="2000" b="1" dirty="0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rutiger LT Arabic 55 Roman" panose="01000000000000000000" pitchFamily="2" charset="-78"/>
                <a:cs typeface="Frutiger LT Arabic 55 Roman" panose="01000000000000000000" pitchFamily="2" charset="-78"/>
              </a:rPr>
              <a:t>لصف الثاني الابتدائي</a:t>
            </a:r>
          </a:p>
          <a:p>
            <a:pPr algn="ctr">
              <a:lnSpc>
                <a:spcPct val="150000"/>
              </a:lnSpc>
            </a:pPr>
            <a:r>
              <a:rPr lang="ar-BH" sz="2000" b="1" dirty="0">
                <a:ln w="0"/>
                <a:solidFill>
                  <a:schemeClr val="accent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rutiger LT Arabic 55 Roman" panose="01000000000000000000" pitchFamily="2" charset="-78"/>
                <a:cs typeface="Frutiger LT Arabic 55 Roman" panose="01000000000000000000" pitchFamily="2" charset="-78"/>
              </a:rPr>
              <a:t>الفصل الدّراسي الأول </a:t>
            </a:r>
          </a:p>
        </p:txBody>
      </p:sp>
    </p:spTree>
    <p:extLst>
      <p:ext uri="{BB962C8B-B14F-4D97-AF65-F5344CB8AC3E}">
        <p14:creationId xmlns:p14="http://schemas.microsoft.com/office/powerpoint/2010/main" val="82668519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Z055 Adress Journy of FAIT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78" t="52569" r="25716" b="23230"/>
          <a:stretch/>
        </p:blipFill>
        <p:spPr bwMode="auto">
          <a:xfrm>
            <a:off x="370387" y="1285083"/>
            <a:ext cx="11537408" cy="29409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73" t="42972" r="52108" b="46216"/>
          <a:stretch/>
        </p:blipFill>
        <p:spPr bwMode="auto">
          <a:xfrm>
            <a:off x="3786534" y="296562"/>
            <a:ext cx="3981861" cy="12222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00" t="47673" r="24053" b="41198"/>
          <a:stretch/>
        </p:blipFill>
        <p:spPr>
          <a:xfrm flipH="1">
            <a:off x="1036736" y="3608169"/>
            <a:ext cx="3517404" cy="2583837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1029" y="12700"/>
            <a:ext cx="3273511" cy="330200"/>
          </a:xfrm>
          <a:prstGeom prst="roundRect">
            <a:avLst/>
          </a:prstGeom>
          <a:solidFill>
            <a:srgbClr val="BCD6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b="1" dirty="0">
                <a:solidFill>
                  <a:srgbClr val="002060"/>
                </a:solidFill>
              </a:rPr>
              <a:t>رِحْلَةٌ إِيمَانِية ـ التربية الإسلامية</a:t>
            </a:r>
            <a:endParaRPr lang="en-US" dirty="0"/>
          </a:p>
        </p:txBody>
      </p:sp>
      <p:sp>
        <p:nvSpPr>
          <p:cNvPr id="6" name="Oval 5"/>
          <p:cNvSpPr/>
          <p:nvPr/>
        </p:nvSpPr>
        <p:spPr>
          <a:xfrm>
            <a:off x="5168878" y="4399092"/>
            <a:ext cx="6079524" cy="168829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BH" sz="4400" b="1" dirty="0">
                <a:solidFill>
                  <a:srgbClr val="002060"/>
                </a:solidFill>
                <a:latin typeface="Traditional Arabic" pitchFamily="18" charset="-78"/>
                <a:cs typeface="Traditional Arabic" pitchFamily="18" charset="-78"/>
              </a:rPr>
              <a:t>سجدَ للهِ تعالى</a:t>
            </a:r>
            <a:r>
              <a:rPr lang="en-US" sz="4400" b="1" dirty="0">
                <a:solidFill>
                  <a:srgbClr val="002060"/>
                </a:solidFill>
                <a:latin typeface="Traditional Arabic" pitchFamily="18" charset="-78"/>
                <a:cs typeface="Traditional Arabic" pitchFamily="18" charset="-78"/>
              </a:rPr>
              <a:t> </a:t>
            </a:r>
            <a:r>
              <a:rPr lang="ar-BH" sz="4400" b="1" dirty="0">
                <a:solidFill>
                  <a:srgbClr val="002060"/>
                </a:solidFill>
                <a:latin typeface="Traditional Arabic" pitchFamily="18" charset="-78"/>
                <a:cs typeface="Traditional Arabic" pitchFamily="18" charset="-78"/>
              </a:rPr>
              <a:t>سجدة شكر</a:t>
            </a:r>
            <a:endParaRPr lang="en-US" sz="4400" b="1" dirty="0">
              <a:solidFill>
                <a:srgbClr val="002060"/>
              </a:solidFill>
              <a:latin typeface="Traditional Arabic" pitchFamily="18" charset="-78"/>
              <a:cs typeface="Traditional Arabic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090378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055 سجدة شكر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500"/>
                            </p:stCondLst>
                            <p:childTnLst>
                              <p:par>
                                <p:cTn id="15" presetID="16" presetClass="entr" presetSubtype="21" fill="hold" nodeType="after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7000"/>
                            </p:stCondLst>
                            <p:childTnLst>
                              <p:par>
                                <p:cTn id="19" presetID="2" presetClass="entr" presetSubtype="8" fill="hold" grpId="0" nodeType="after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761999" y="1829123"/>
            <a:ext cx="5931877" cy="4283792"/>
            <a:chOff x="800657" y="1143000"/>
            <a:chExt cx="11713301" cy="5112568"/>
          </a:xfrm>
          <a:solidFill>
            <a:srgbClr val="DBA1C8"/>
          </a:solidFill>
        </p:grpSpPr>
        <p:sp>
          <p:nvSpPr>
            <p:cNvPr id="2" name="Cloud Callout 1"/>
            <p:cNvSpPr/>
            <p:nvPr/>
          </p:nvSpPr>
          <p:spPr bwMode="auto">
            <a:xfrm>
              <a:off x="800657" y="1143000"/>
              <a:ext cx="11713301" cy="5112568"/>
            </a:xfrm>
            <a:prstGeom prst="cloudCallout">
              <a:avLst>
                <a:gd name="adj1" fmla="val 82438"/>
                <a:gd name="adj2" fmla="val -39221"/>
              </a:avLst>
            </a:prstGeom>
            <a:grp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2517426" y="2560606"/>
              <a:ext cx="7757243" cy="2277354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ar-BH" sz="6500" b="1" dirty="0">
                  <a:latin typeface="Arabic Typesetting" panose="03020402040406030203" pitchFamily="66" charset="-78"/>
                  <a:cs typeface="Arabic Typesetting" panose="03020402040406030203" pitchFamily="66" charset="-78"/>
                </a:rPr>
                <a:t>دعواتنا للجميع </a:t>
              </a:r>
              <a:endParaRPr lang="en-US" sz="6500" b="1" dirty="0">
                <a:latin typeface="Arabic Typesetting" panose="03020402040406030203" pitchFamily="66" charset="-78"/>
                <a:cs typeface="Arabic Typesetting" panose="03020402040406030203" pitchFamily="66" charset="-78"/>
              </a:endParaRPr>
            </a:p>
            <a:p>
              <a:pPr algn="ctr"/>
              <a:r>
                <a:rPr lang="ar-BH" sz="6500" b="1" dirty="0">
                  <a:latin typeface="Arabic Typesetting" panose="03020402040406030203" pitchFamily="66" charset="-78"/>
                  <a:cs typeface="Arabic Typesetting" panose="03020402040406030203" pitchFamily="66" charset="-78"/>
                </a:rPr>
                <a:t>بالنجاح والتوفيق</a:t>
              </a:r>
              <a:endParaRPr lang="en-US" sz="6500" b="1" dirty="0">
                <a:latin typeface="Arabic Typesetting" panose="03020402040406030203" pitchFamily="66" charset="-78"/>
                <a:cs typeface="Arabic Typesetting" panose="03020402040406030203" pitchFamily="66" charset="-78"/>
              </a:endParaRPr>
            </a:p>
          </p:txBody>
        </p:sp>
      </p:grpSp>
      <p:sp>
        <p:nvSpPr>
          <p:cNvPr id="8" name="TextBox 2">
            <a:extLst>
              <a:ext uri="{FF2B5EF4-FFF2-40B4-BE49-F238E27FC236}">
                <a16:creationId xmlns:a16="http://schemas.microsoft.com/office/drawing/2014/main" id="{700B9559-58B5-459A-838E-59C54E63D1ED}"/>
              </a:ext>
            </a:extLst>
          </p:cNvPr>
          <p:cNvSpPr txBox="1"/>
          <p:nvPr/>
        </p:nvSpPr>
        <p:spPr>
          <a:xfrm>
            <a:off x="7616724" y="813460"/>
            <a:ext cx="4290650" cy="1015663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 rtl="1"/>
            <a:r>
              <a:rPr lang="ar-BH" sz="6000" b="1" dirty="0">
                <a:ln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rabic Typesetting" panose="03020402040406030203" pitchFamily="66" charset="-78"/>
                <a:cs typeface="+mj-cs"/>
              </a:rPr>
              <a:t>انتهى الدّرس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58904" y="47425"/>
            <a:ext cx="3273511" cy="330200"/>
          </a:xfrm>
          <a:prstGeom prst="roundRect">
            <a:avLst/>
          </a:prstGeom>
          <a:solidFill>
            <a:srgbClr val="BCD6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b="1" dirty="0">
                <a:solidFill>
                  <a:srgbClr val="002060"/>
                </a:solidFill>
              </a:rPr>
              <a:t>رِحْلَةٌ إِيمَانِية ـ التربية الإسلامية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1826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دعواتنا بالنجاح مريم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354866" y="241902"/>
            <a:ext cx="7029450" cy="52228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ar-SA" sz="2800" b="1" dirty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كوِّن جملة</a:t>
            </a:r>
            <a:r>
              <a:rPr lang="ar-BH" sz="2800" b="1" dirty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ً</a:t>
            </a:r>
            <a:r>
              <a:rPr lang="ar-SA" sz="2800" b="1" dirty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من خلال الحروف الآتية المرتبطة بالرموز</a:t>
            </a:r>
            <a:r>
              <a:rPr lang="ar-BH" sz="2800" b="1" dirty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.</a:t>
            </a:r>
            <a:endParaRPr lang="en-US" sz="2800" b="1" dirty="0">
              <a:ln w="0"/>
              <a:solidFill>
                <a:schemeClr val="tx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10548130"/>
              </p:ext>
            </p:extLst>
          </p:nvPr>
        </p:nvGraphicFramePr>
        <p:xfrm>
          <a:off x="1201047" y="855346"/>
          <a:ext cx="9000057" cy="1920875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8181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181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1818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1818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1818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1818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1818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18187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818187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818187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818187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1006173"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0" b="1" dirty="0"/>
                        <a:t>◊</a:t>
                      </a:r>
                    </a:p>
                  </a:txBody>
                  <a:tcPr marL="121915" marR="121915" marT="45730" marB="45730" anchor="ctr"/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0" b="1" dirty="0"/>
                        <a:t>☼</a:t>
                      </a:r>
                    </a:p>
                  </a:txBody>
                  <a:tcPr marL="121915" marR="121915" marT="45730" marB="45730" anchor="ctr"/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6000" b="1" dirty="0"/>
                        <a:t>Ω</a:t>
                      </a:r>
                      <a:endParaRPr lang="en-US" sz="6000" b="1" dirty="0"/>
                    </a:p>
                  </a:txBody>
                  <a:tcPr marL="121915" marR="121915" marT="45730" marB="45730" anchor="ctr"/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0" b="1" dirty="0"/>
                        <a:t>◊</a:t>
                      </a:r>
                    </a:p>
                  </a:txBody>
                  <a:tcPr marL="121915" marR="121915" marT="45730" marB="4573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0" b="1" dirty="0"/>
                        <a:t>¥</a:t>
                      </a:r>
                    </a:p>
                  </a:txBody>
                  <a:tcPr marL="121915" marR="121915" marT="45730" marB="4573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0" b="1" dirty="0"/>
                        <a:t>∆</a:t>
                      </a:r>
                    </a:p>
                  </a:txBody>
                  <a:tcPr marL="121915" marR="121915" marT="45730" marB="4573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0" b="1" dirty="0"/>
                        <a:t>⌂</a:t>
                      </a:r>
                    </a:p>
                  </a:txBody>
                  <a:tcPr marL="121915" marR="121915" marT="45730" marB="4573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0" b="1" dirty="0"/>
                        <a:t>∏</a:t>
                      </a:r>
                    </a:p>
                  </a:txBody>
                  <a:tcPr marL="121915" marR="121915" marT="45730" marB="4573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0" b="1" dirty="0"/>
                        <a:t>☼</a:t>
                      </a:r>
                    </a:p>
                  </a:txBody>
                  <a:tcPr marL="121915" marR="121915" marT="45730" marB="4573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0" b="1" dirty="0"/>
                        <a:t>♥</a:t>
                      </a:r>
                    </a:p>
                  </a:txBody>
                  <a:tcPr marL="121915" marR="121915" marT="45730" marB="4573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0" b="1" dirty="0"/>
                        <a:t>∑</a:t>
                      </a:r>
                    </a:p>
                  </a:txBody>
                  <a:tcPr marL="121915" marR="121915" marT="45730" marB="4573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14702"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BH" sz="5400" b="1" dirty="0"/>
                        <a:t>ة</a:t>
                      </a:r>
                      <a:endParaRPr lang="en-US" sz="5400" b="1" dirty="0"/>
                    </a:p>
                  </a:txBody>
                  <a:tcPr marL="121915" marR="121915" marT="45730" marB="45730" anchor="ctr">
                    <a:solidFill>
                      <a:srgbClr val="CDF2FF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BH" sz="5400" b="1" dirty="0"/>
                        <a:t>ي</a:t>
                      </a:r>
                      <a:endParaRPr lang="en-US" sz="5400" b="1" dirty="0"/>
                    </a:p>
                  </a:txBody>
                  <a:tcPr marL="121915" marR="121915" marT="45730" marB="45730" anchor="ctr">
                    <a:solidFill>
                      <a:srgbClr val="CDF2FF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BH" sz="5400" b="1" dirty="0"/>
                        <a:t>ا</a:t>
                      </a:r>
                      <a:endParaRPr lang="en-US" sz="5400" b="1" dirty="0"/>
                    </a:p>
                  </a:txBody>
                  <a:tcPr marL="121915" marR="121915" marT="45730" marB="45730" anchor="ctr">
                    <a:solidFill>
                      <a:srgbClr val="CDF2FF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BH" sz="5400" b="1" dirty="0"/>
                        <a:t>ة</a:t>
                      </a:r>
                      <a:endParaRPr lang="en-US" sz="5400" b="1" dirty="0"/>
                    </a:p>
                  </a:txBody>
                  <a:tcPr marL="121915" marR="121915" marT="45730" marB="45730" anchor="ctr">
                    <a:solidFill>
                      <a:srgbClr val="CDF2FF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SA" sz="5400" b="1" dirty="0"/>
                        <a:t>ن</a:t>
                      </a:r>
                      <a:endParaRPr lang="en-US" sz="5400" b="1" dirty="0"/>
                    </a:p>
                  </a:txBody>
                  <a:tcPr marL="121915" marR="121915" marT="45730" marB="45730" anchor="ctr">
                    <a:solidFill>
                      <a:srgbClr val="CDF2FF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SA" sz="5400" b="1" dirty="0"/>
                        <a:t>ح</a:t>
                      </a:r>
                      <a:endParaRPr lang="en-US" sz="5400" b="1" dirty="0"/>
                    </a:p>
                  </a:txBody>
                  <a:tcPr marL="121915" marR="121915" marT="45730" marB="45730" anchor="ctr">
                    <a:solidFill>
                      <a:srgbClr val="CDF2FF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BH" sz="5400" b="1" dirty="0"/>
                        <a:t>إ</a:t>
                      </a:r>
                      <a:endParaRPr lang="en-US" sz="5400" b="1" dirty="0"/>
                    </a:p>
                  </a:txBody>
                  <a:tcPr marL="121915" marR="121915" marT="45730" marB="45730" anchor="ctr">
                    <a:solidFill>
                      <a:srgbClr val="CDF2FF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SA" sz="5400" b="1" dirty="0"/>
                        <a:t>م</a:t>
                      </a:r>
                      <a:endParaRPr lang="en-US" sz="5400" b="1" dirty="0"/>
                    </a:p>
                  </a:txBody>
                  <a:tcPr marL="121915" marR="121915" marT="45730" marB="45730" anchor="ctr">
                    <a:solidFill>
                      <a:srgbClr val="CDF2FF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BH" sz="5400" b="1" dirty="0"/>
                        <a:t>ي</a:t>
                      </a:r>
                      <a:endParaRPr lang="en-US" sz="5400" b="1" dirty="0"/>
                    </a:p>
                  </a:txBody>
                  <a:tcPr marL="121915" marR="121915" marT="45730" marB="45730" anchor="ctr">
                    <a:solidFill>
                      <a:srgbClr val="CDF2FF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BH" sz="5400" b="1" dirty="0"/>
                        <a:t>ر</a:t>
                      </a:r>
                      <a:endParaRPr lang="en-US" sz="5400" b="1" dirty="0"/>
                    </a:p>
                  </a:txBody>
                  <a:tcPr marL="121915" marR="121915" marT="45730" marB="45730" anchor="ctr">
                    <a:solidFill>
                      <a:srgbClr val="CDF2FF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SA" sz="5400" b="1" dirty="0"/>
                        <a:t>ل </a:t>
                      </a:r>
                      <a:endParaRPr lang="en-US" sz="5400" b="1" dirty="0"/>
                    </a:p>
                  </a:txBody>
                  <a:tcPr marL="121915" marR="121915" marT="45730" marB="45730" anchor="ctr">
                    <a:solidFill>
                      <a:srgbClr val="CDF2FF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03972506"/>
              </p:ext>
            </p:extLst>
          </p:nvPr>
        </p:nvGraphicFramePr>
        <p:xfrm>
          <a:off x="1858857" y="2915921"/>
          <a:ext cx="9017002" cy="1920875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9872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872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8181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8181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8181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6500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9863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4819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98633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78328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808265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1006175"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0" b="1" dirty="0"/>
                        <a:t>◊</a:t>
                      </a:r>
                    </a:p>
                  </a:txBody>
                  <a:tcPr marL="121893" marR="121893" marT="45714" marB="45714" anchor="ctr"/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0" b="1" dirty="0"/>
                        <a:t>☼</a:t>
                      </a:r>
                    </a:p>
                  </a:txBody>
                  <a:tcPr marL="121893" marR="121893" marT="45714" marB="45714" anchor="ctr"/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0" b="1" dirty="0"/>
                        <a:t>¥</a:t>
                      </a:r>
                    </a:p>
                  </a:txBody>
                  <a:tcPr marL="121893" marR="121893" marT="45714" marB="4571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6000" b="1" dirty="0"/>
                        <a:t>Ω</a:t>
                      </a:r>
                      <a:endParaRPr lang="en-US" sz="6000" b="1" dirty="0"/>
                    </a:p>
                  </a:txBody>
                  <a:tcPr marL="121893" marR="121893" marT="45714" marB="4571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0" b="1" dirty="0"/>
                        <a:t>∏</a:t>
                      </a:r>
                    </a:p>
                  </a:txBody>
                  <a:tcPr marL="121893" marR="121893" marT="45714" marB="45714" anchor="ctr"/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0" b="1" dirty="0"/>
                        <a:t>☼</a:t>
                      </a:r>
                    </a:p>
                  </a:txBody>
                  <a:tcPr marL="121893" marR="121893" marT="45714" marB="45714" anchor="ctr"/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0" b="1" dirty="0"/>
                        <a:t>⌂</a:t>
                      </a:r>
                    </a:p>
                  </a:txBody>
                  <a:tcPr marL="121893" marR="121893" marT="45714" marB="45714" anchor="ctr"/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0" b="1" dirty="0"/>
                        <a:t>◊</a:t>
                      </a:r>
                    </a:p>
                  </a:txBody>
                  <a:tcPr marL="121893" marR="121893" marT="45714" marB="45714" anchor="ctr"/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0" b="1" dirty="0"/>
                        <a:t>∑</a:t>
                      </a:r>
                    </a:p>
                  </a:txBody>
                  <a:tcPr marL="121893" marR="121893" marT="45714" marB="4571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0" b="1" dirty="0"/>
                        <a:t>∆</a:t>
                      </a:r>
                    </a:p>
                  </a:txBody>
                  <a:tcPr marL="121893" marR="121893" marT="45714" marB="45714" anchor="ctr"/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0" b="1" dirty="0"/>
                        <a:t>♥</a:t>
                      </a:r>
                    </a:p>
                  </a:txBody>
                  <a:tcPr marL="121893" marR="121893" marT="45714" marB="45714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14700">
                <a:tc>
                  <a:txBody>
                    <a:bodyPr/>
                    <a:lstStyle/>
                    <a:p>
                      <a:pPr algn="ctr"/>
                      <a:endParaRPr lang="en-US" sz="5400" b="1" dirty="0"/>
                    </a:p>
                  </a:txBody>
                  <a:tcPr marL="121893" marR="121893" marT="45714" marB="45714" anchor="ctr">
                    <a:solidFill>
                      <a:srgbClr val="92D05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400" b="1" dirty="0"/>
                    </a:p>
                  </a:txBody>
                  <a:tcPr marL="121893" marR="121893" marT="45714" marB="45714" anchor="ctr">
                    <a:solidFill>
                      <a:srgbClr val="92D05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400" b="1" dirty="0"/>
                    </a:p>
                  </a:txBody>
                  <a:tcPr marL="121893" marR="121893" marT="45714" marB="45714" anchor="ctr">
                    <a:solidFill>
                      <a:srgbClr val="92D05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400" b="1" dirty="0"/>
                    </a:p>
                  </a:txBody>
                  <a:tcPr marL="121893" marR="121893" marT="45714" marB="45714" anchor="ctr">
                    <a:solidFill>
                      <a:srgbClr val="92D05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400" b="1" dirty="0"/>
                    </a:p>
                  </a:txBody>
                  <a:tcPr marL="121893" marR="121893" marT="45714" marB="45714" anchor="ctr">
                    <a:solidFill>
                      <a:srgbClr val="92D05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400" b="1" dirty="0"/>
                    </a:p>
                  </a:txBody>
                  <a:tcPr marL="121893" marR="121893" marT="45714" marB="45714" anchor="ctr">
                    <a:solidFill>
                      <a:srgbClr val="92D05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400" b="1" dirty="0"/>
                    </a:p>
                  </a:txBody>
                  <a:tcPr marL="121893" marR="121893" marT="45714" marB="45714" anchor="ctr">
                    <a:solidFill>
                      <a:srgbClr val="92D05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400" b="1" dirty="0"/>
                    </a:p>
                  </a:txBody>
                  <a:tcPr marL="121893" marR="121893" marT="45714" marB="45714" anchor="ctr">
                    <a:solidFill>
                      <a:srgbClr val="92D05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400" b="1" dirty="0"/>
                    </a:p>
                  </a:txBody>
                  <a:tcPr marL="121893" marR="121893" marT="45714" marB="45714" anchor="ctr">
                    <a:solidFill>
                      <a:srgbClr val="92D05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400" b="1" dirty="0"/>
                    </a:p>
                  </a:txBody>
                  <a:tcPr marL="121893" marR="121893" marT="45714" marB="45714" anchor="ctr">
                    <a:solidFill>
                      <a:srgbClr val="92D05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400" b="1" dirty="0"/>
                    </a:p>
                  </a:txBody>
                  <a:tcPr marL="121893" marR="121893" marT="45714" marB="45714" anchor="ctr">
                    <a:solidFill>
                      <a:srgbClr val="92D050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8" name="Rectangle 7"/>
          <p:cNvSpPr/>
          <p:nvPr/>
        </p:nvSpPr>
        <p:spPr>
          <a:xfrm>
            <a:off x="2057400" y="4926013"/>
            <a:ext cx="8551333" cy="1446212"/>
          </a:xfrm>
          <a:prstGeom prst="rect">
            <a:avLst/>
          </a:prstGeom>
          <a:solidFill>
            <a:srgbClr val="92D050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ar-BH" sz="88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رحلة إيمانية</a:t>
            </a:r>
            <a:endParaRPr lang="en-US" sz="8800" b="1" dirty="0">
              <a:ln w="0"/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4158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41" r="13123" b="11357"/>
          <a:stretch>
            <a:fillRect/>
          </a:stretch>
        </p:blipFill>
        <p:spPr bwMode="auto">
          <a:xfrm>
            <a:off x="10409603" y="35169"/>
            <a:ext cx="1729316" cy="1125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ounded Rectangle 9"/>
          <p:cNvSpPr/>
          <p:nvPr/>
        </p:nvSpPr>
        <p:spPr>
          <a:xfrm>
            <a:off x="1029" y="12700"/>
            <a:ext cx="3273511" cy="330200"/>
          </a:xfrm>
          <a:prstGeom prst="roundRect">
            <a:avLst/>
          </a:prstGeom>
          <a:solidFill>
            <a:srgbClr val="BCD6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b="1" dirty="0">
                <a:solidFill>
                  <a:srgbClr val="002060"/>
                </a:solidFill>
              </a:rPr>
              <a:t>رِحْلَةٌ إِيمَانِية ـ التربية الإسلامية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8272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withGroup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1055076" y="292183"/>
            <a:ext cx="9777046" cy="6132063"/>
            <a:chOff x="453891" y="316613"/>
            <a:chExt cx="6943370" cy="4649142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459" t="20837"/>
            <a:stretch/>
          </p:blipFill>
          <p:spPr>
            <a:xfrm>
              <a:off x="5498122" y="1535724"/>
              <a:ext cx="1899139" cy="2491688"/>
            </a:xfrm>
            <a:prstGeom prst="rect">
              <a:avLst/>
            </a:prstGeom>
          </p:spPr>
        </p:pic>
        <p:pic>
          <p:nvPicPr>
            <p:cNvPr id="8" name="Picture 2"/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025" t="41169" r="50622" b="46376"/>
            <a:stretch/>
          </p:blipFill>
          <p:spPr bwMode="auto">
            <a:xfrm>
              <a:off x="2098432" y="316613"/>
              <a:ext cx="4037980" cy="11375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9" name="Picture 2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72" t="43667" r="72808" b="20623"/>
            <a:stretch/>
          </p:blipFill>
          <p:spPr bwMode="auto">
            <a:xfrm rot="267227">
              <a:off x="453891" y="1685842"/>
              <a:ext cx="5286650" cy="288392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0" name="Rectangle 9"/>
            <p:cNvSpPr>
              <a:spLocks noChangeArrowheads="1"/>
            </p:cNvSpPr>
            <p:nvPr/>
          </p:nvSpPr>
          <p:spPr bwMode="auto">
            <a:xfrm>
              <a:off x="3376827" y="4403806"/>
              <a:ext cx="2467708" cy="56194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>
              <a:spAutoFit/>
            </a:bodyPr>
            <a:lstStyle/>
            <a:p>
              <a:pPr marL="342900" indent="-342900" algn="r" rtl="1" eaLnBrk="1" hangingPunct="1">
                <a:lnSpc>
                  <a:spcPct val="200000"/>
                </a:lnSpc>
                <a:buFont typeface="Arial" charset="0"/>
                <a:buChar char="•"/>
              </a:pPr>
              <a:endParaRPr lang="ar-BH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7" name="Rounded Rectangle 6"/>
          <p:cNvSpPr/>
          <p:nvPr/>
        </p:nvSpPr>
        <p:spPr>
          <a:xfrm>
            <a:off x="1029" y="12700"/>
            <a:ext cx="3273511" cy="330200"/>
          </a:xfrm>
          <a:prstGeom prst="roundRect">
            <a:avLst/>
          </a:prstGeom>
          <a:solidFill>
            <a:srgbClr val="BCD6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b="1" dirty="0">
                <a:solidFill>
                  <a:srgbClr val="002060"/>
                </a:solidFill>
              </a:rPr>
              <a:t>رِحْلَةٌ إِيمَانِية ـ التربية الإسلامية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2033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2021 أهداف درس رحلة إيماني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1029" y="12700"/>
            <a:ext cx="3273511" cy="330200"/>
          </a:xfrm>
          <a:prstGeom prst="roundRect">
            <a:avLst/>
          </a:prstGeom>
          <a:solidFill>
            <a:srgbClr val="BCD6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b="1" dirty="0">
                <a:solidFill>
                  <a:srgbClr val="002060"/>
                </a:solidFill>
              </a:rPr>
              <a:t>رِحْلَةٌ إِيمَانِية ـ التربية الإسلامية</a:t>
            </a:r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82365" y="703386"/>
            <a:ext cx="6011164" cy="5259594"/>
            <a:chOff x="342743" y="505326"/>
            <a:chExt cx="5659471" cy="4941841"/>
          </a:xfrm>
        </p:grpSpPr>
        <p:pic>
          <p:nvPicPr>
            <p:cNvPr id="26" name="Picture 5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120" t="18536" r="27755" b="38805"/>
            <a:stretch/>
          </p:blipFill>
          <p:spPr bwMode="auto">
            <a:xfrm>
              <a:off x="342743" y="505326"/>
              <a:ext cx="5659471" cy="3931570"/>
            </a:xfrm>
            <a:prstGeom prst="ellipse">
              <a:avLst/>
            </a:prstGeom>
            <a:ln w="57150">
              <a:solidFill>
                <a:srgbClr val="008000"/>
              </a:solidFill>
              <a:miter lim="800000"/>
              <a:headEnd/>
              <a:tailEnd/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12" name="Picture 5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729" t="61654" r="28002" b="27516"/>
            <a:stretch/>
          </p:blipFill>
          <p:spPr bwMode="auto">
            <a:xfrm>
              <a:off x="1244805" y="4761367"/>
              <a:ext cx="3814011" cy="685800"/>
            </a:xfrm>
            <a:prstGeom prst="rect">
              <a:avLst/>
            </a:prstGeom>
            <a:ln w="228600" cap="sq" cmpd="thickThin">
              <a:solidFill>
                <a:srgbClr val="008000"/>
              </a:solidFill>
              <a:prstDash val="solid"/>
              <a:miter lim="800000"/>
            </a:ln>
            <a:effectLst>
              <a:innerShdw blurRad="76200">
                <a:srgbClr val="000000"/>
              </a:inn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</p:grpSp>
      <p:grpSp>
        <p:nvGrpSpPr>
          <p:cNvPr id="7" name="Group 6"/>
          <p:cNvGrpSpPr/>
          <p:nvPr/>
        </p:nvGrpSpPr>
        <p:grpSpPr>
          <a:xfrm>
            <a:off x="6074701" y="791625"/>
            <a:ext cx="6073667" cy="5404638"/>
            <a:chOff x="6074701" y="899913"/>
            <a:chExt cx="6073667" cy="5404638"/>
          </a:xfrm>
        </p:grpSpPr>
        <p:pic>
          <p:nvPicPr>
            <p:cNvPr id="2052" name="Picture 4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189" t="21147" r="34789" b="22558"/>
            <a:stretch/>
          </p:blipFill>
          <p:spPr bwMode="auto">
            <a:xfrm>
              <a:off x="6224650" y="899913"/>
              <a:ext cx="5851526" cy="3995657"/>
            </a:xfrm>
            <a:prstGeom prst="ellipse">
              <a:avLst/>
            </a:prstGeom>
            <a:ln w="57150">
              <a:solidFill>
                <a:srgbClr val="008000"/>
              </a:solidFill>
              <a:miter lim="800000"/>
              <a:headEnd/>
              <a:tailEnd/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74701" y="4991826"/>
              <a:ext cx="6073667" cy="13127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07698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000 2021 مقطع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17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1029" y="12700"/>
            <a:ext cx="3273511" cy="330200"/>
          </a:xfrm>
          <a:prstGeom prst="roundRect">
            <a:avLst/>
          </a:prstGeom>
          <a:solidFill>
            <a:srgbClr val="BCD6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b="1" dirty="0">
                <a:solidFill>
                  <a:srgbClr val="002060"/>
                </a:solidFill>
              </a:rPr>
              <a:t>رِحْلَةٌ إِيمَانِية ـ التربية الإسلامية</a:t>
            </a:r>
            <a:endParaRPr lang="en-US" dirty="0"/>
          </a:p>
        </p:txBody>
      </p:sp>
      <p:pic>
        <p:nvPicPr>
          <p:cNvPr id="2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22" t="67360" r="30076" b="14411"/>
          <a:stretch/>
        </p:blipFill>
        <p:spPr bwMode="auto">
          <a:xfrm>
            <a:off x="724056" y="4679667"/>
            <a:ext cx="4511842" cy="1639072"/>
          </a:xfrm>
          <a:prstGeom prst="rect">
            <a:avLst/>
          </a:prstGeom>
          <a:ln w="76200">
            <a:solidFill>
              <a:srgbClr val="008000"/>
            </a:solidFill>
            <a:miter lim="800000"/>
            <a:headEnd/>
            <a:tailEnd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6224954" y="3911189"/>
            <a:ext cx="5709841" cy="2384103"/>
            <a:chOff x="4033154" y="4454605"/>
            <a:chExt cx="4109322" cy="1864457"/>
          </a:xfrm>
          <a:solidFill>
            <a:srgbClr val="FF0000"/>
          </a:solidFill>
        </p:grpSpPr>
        <p:pic>
          <p:nvPicPr>
            <p:cNvPr id="28" name="Picture 5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60" t="62725" r="60695" b="12154"/>
            <a:stretch/>
          </p:blipFill>
          <p:spPr bwMode="auto">
            <a:xfrm>
              <a:off x="4033154" y="4454605"/>
              <a:ext cx="4109322" cy="1864457"/>
            </a:xfrm>
            <a:prstGeom prst="rect">
              <a:avLst/>
            </a:prstGeom>
            <a:ln w="76200">
              <a:solidFill>
                <a:srgbClr val="008000"/>
              </a:solidFill>
              <a:miter lim="800000"/>
              <a:headEnd/>
              <a:tailEnd/>
            </a:ln>
            <a:effectLst>
              <a:innerShdw blurRad="76200">
                <a:srgbClr val="000000"/>
              </a:inn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31" name="Picture 5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295" t="63237" r="87569" b="31269"/>
            <a:stretch/>
          </p:blipFill>
          <p:spPr bwMode="auto">
            <a:xfrm>
              <a:off x="7503009" y="4934797"/>
              <a:ext cx="281780" cy="407774"/>
            </a:xfrm>
            <a:prstGeom prst="rect">
              <a:avLst/>
            </a:prstGeom>
            <a:grpFill/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0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28" t="27734" r="62297" b="39431"/>
          <a:stretch/>
        </p:blipFill>
        <p:spPr bwMode="auto">
          <a:xfrm flipH="1">
            <a:off x="6660602" y="534481"/>
            <a:ext cx="4908882" cy="3116179"/>
          </a:xfrm>
          <a:prstGeom prst="rect">
            <a:avLst/>
          </a:prstGeom>
          <a:ln w="76200">
            <a:solidFill>
              <a:srgbClr val="008000"/>
            </a:solidFill>
            <a:miter lim="800000"/>
            <a:headEnd/>
            <a:tailEnd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23" t="23430" r="27383" b="33481"/>
          <a:stretch/>
        </p:blipFill>
        <p:spPr bwMode="auto">
          <a:xfrm flipH="1">
            <a:off x="367735" y="565796"/>
            <a:ext cx="5317959" cy="3874168"/>
          </a:xfrm>
          <a:prstGeom prst="rect">
            <a:avLst/>
          </a:prstGeom>
          <a:ln w="76200">
            <a:solidFill>
              <a:srgbClr val="008000"/>
            </a:solidFill>
            <a:miter lim="800000"/>
            <a:headEnd/>
            <a:tailEnd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8858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00 2021 رحلة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0"/>
                            </p:stCondLst>
                            <p:childTnLst>
                              <p:par>
                                <p:cTn id="14" presetID="16" presetClass="entr" presetSubtype="21" fill="hold" nodeType="afterEffect">
                                  <p:stCondLst>
                                    <p:cond delay="15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15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1029" y="12700"/>
            <a:ext cx="3273511" cy="330200"/>
          </a:xfrm>
          <a:prstGeom prst="roundRect">
            <a:avLst/>
          </a:prstGeom>
          <a:solidFill>
            <a:srgbClr val="BCD6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b="1" dirty="0">
                <a:solidFill>
                  <a:srgbClr val="002060"/>
                </a:solidFill>
              </a:rPr>
              <a:t>رِحْلَةٌ إِيمَانِية ـ التربية الإسلامية</a:t>
            </a:r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1674692" y="434159"/>
            <a:ext cx="9289586" cy="5942695"/>
            <a:chOff x="1907415" y="434159"/>
            <a:chExt cx="9289586" cy="5942695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16691" y="4349758"/>
              <a:ext cx="8847587" cy="2027096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07415" y="434159"/>
              <a:ext cx="9289586" cy="416088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17412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00 2021 رحلة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729053" y="399944"/>
            <a:ext cx="10868451" cy="5845272"/>
            <a:chOff x="1037978" y="334043"/>
            <a:chExt cx="10868451" cy="5845272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7" r="95133"/>
            <a:stretch/>
          </p:blipFill>
          <p:spPr>
            <a:xfrm>
              <a:off x="1037978" y="338159"/>
              <a:ext cx="483973" cy="5841156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28"/>
            <a:stretch/>
          </p:blipFill>
          <p:spPr>
            <a:xfrm>
              <a:off x="1322173" y="334043"/>
              <a:ext cx="10584256" cy="5841156"/>
            </a:xfrm>
            <a:prstGeom prst="rect">
              <a:avLst/>
            </a:prstGeom>
          </p:spPr>
        </p:pic>
      </p:grp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2097" y="3036589"/>
            <a:ext cx="3363096" cy="1041143"/>
          </a:xfrm>
        </p:spPr>
        <p:txBody>
          <a:bodyPr anchor="ctr" anchorCtr="0">
            <a:noAutofit/>
          </a:bodyPr>
          <a:lstStyle/>
          <a:p>
            <a:pPr marL="0" indent="0">
              <a:buNone/>
            </a:pPr>
            <a:r>
              <a:rPr lang="ar-BH" b="1" dirty="0">
                <a:latin typeface="Arial" pitchFamily="34" charset="0"/>
                <a:cs typeface="Arial" pitchFamily="34" charset="0"/>
              </a:rPr>
              <a:t>سورة الأنعام ـ الآية (1)</a:t>
            </a:r>
            <a:endParaRPr lang="en-US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029" y="12700"/>
            <a:ext cx="3273511" cy="330200"/>
          </a:xfrm>
          <a:prstGeom prst="roundRect">
            <a:avLst/>
          </a:prstGeom>
          <a:solidFill>
            <a:srgbClr val="BCD6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b="1" dirty="0">
                <a:solidFill>
                  <a:srgbClr val="002060"/>
                </a:solidFill>
              </a:rPr>
              <a:t>رِحْلَةٌ إِيمَانِية ـ التربية الإسلامية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3391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آية قرآنية في درس رحلة إيماني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آية قرآنية في درس رحلة إيماني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25" t="44940" r="54233" b="47628"/>
          <a:stretch/>
        </p:blipFill>
        <p:spPr bwMode="auto">
          <a:xfrm>
            <a:off x="5069753" y="177800"/>
            <a:ext cx="3311612" cy="8402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40" t="25239" r="36192" b="69533"/>
          <a:stretch/>
        </p:blipFill>
        <p:spPr bwMode="auto">
          <a:xfrm>
            <a:off x="1578823" y="1018059"/>
            <a:ext cx="10293471" cy="9154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26" t="30649" r="38060" b="43404"/>
          <a:stretch/>
        </p:blipFill>
        <p:spPr bwMode="auto">
          <a:xfrm>
            <a:off x="6351375" y="2174502"/>
            <a:ext cx="5504791" cy="4133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02" t="60594" r="37835" b="12487"/>
          <a:stretch/>
        </p:blipFill>
        <p:spPr bwMode="auto">
          <a:xfrm>
            <a:off x="210065" y="2368335"/>
            <a:ext cx="6400800" cy="3711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Oval 10"/>
          <p:cNvSpPr/>
          <p:nvPr/>
        </p:nvSpPr>
        <p:spPr>
          <a:xfrm>
            <a:off x="10626816" y="4448431"/>
            <a:ext cx="815546" cy="70433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BH" sz="2400" b="1" dirty="0">
                <a:solidFill>
                  <a:srgbClr val="002060"/>
                </a:solidFill>
              </a:rPr>
              <a:t>ب ـ</a:t>
            </a:r>
            <a:endParaRPr lang="en-US" sz="2400" b="1" dirty="0">
              <a:solidFill>
                <a:srgbClr val="002060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5535829" y="3474284"/>
            <a:ext cx="815546" cy="70433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BH" sz="2400" b="1" dirty="0">
                <a:solidFill>
                  <a:srgbClr val="002060"/>
                </a:solidFill>
              </a:rPr>
              <a:t>أ ـ</a:t>
            </a:r>
            <a:endParaRPr lang="en-US" sz="2400" b="1" dirty="0">
              <a:solidFill>
                <a:srgbClr val="002060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24179" y="35850"/>
            <a:ext cx="3273511" cy="330200"/>
          </a:xfrm>
          <a:prstGeom prst="roundRect">
            <a:avLst/>
          </a:prstGeom>
          <a:solidFill>
            <a:srgbClr val="BCD6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b="1" dirty="0">
                <a:solidFill>
                  <a:srgbClr val="002060"/>
                </a:solidFill>
              </a:rPr>
              <a:t>رِحْلَةٌ إِيمَانِية ـ التربية الإسلامية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665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055 أنشطة دائر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60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1500"/>
                            </p:stCondLst>
                            <p:childTnLst>
                              <p:par>
                                <p:cTn id="19" presetID="2" presetClass="entr" presetSubtype="2" fill="hold" grpId="0" nodeType="after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500"/>
                            </p:stCondLst>
                            <p:childTnLst>
                              <p:par>
                                <p:cTn id="24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4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4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055a أنشطة دائر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500"/>
                            </p:stCondLst>
                            <p:childTnLst>
                              <p:par>
                                <p:cTn id="29" presetID="2" presetClass="entr" presetSubtype="8" fill="hold" grpId="0" nodeType="after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73" t="42972" r="52108" b="46216"/>
          <a:stretch/>
        </p:blipFill>
        <p:spPr bwMode="auto">
          <a:xfrm>
            <a:off x="3416943" y="0"/>
            <a:ext cx="4201297" cy="12222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02" t="45738" r="27787" b="17459"/>
          <a:stretch/>
        </p:blipFill>
        <p:spPr bwMode="auto">
          <a:xfrm>
            <a:off x="7106855" y="1906238"/>
            <a:ext cx="4039569" cy="3479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86" t="47335" r="54892" b="18796"/>
          <a:stretch/>
        </p:blipFill>
        <p:spPr bwMode="auto">
          <a:xfrm>
            <a:off x="897958" y="3151605"/>
            <a:ext cx="4114799" cy="29532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6060333" y="1025355"/>
            <a:ext cx="5941032" cy="1041143"/>
          </a:xfrm>
        </p:spPr>
        <p:txBody>
          <a:bodyPr anchor="ctr" anchorCtr="0">
            <a:noAutofit/>
          </a:bodyPr>
          <a:lstStyle/>
          <a:p>
            <a:pPr marL="0" indent="0">
              <a:buNone/>
            </a:pPr>
            <a:r>
              <a:rPr lang="ar-BH" sz="3600" b="1" dirty="0">
                <a:solidFill>
                  <a:srgbClr val="0039AC"/>
                </a:solidFill>
                <a:latin typeface="Traditional Arabic" pitchFamily="18" charset="-78"/>
                <a:cs typeface="Traditional Arabic" pitchFamily="18" charset="-78"/>
              </a:rPr>
              <a:t>ـ كيف تشكر</a:t>
            </a:r>
            <a:r>
              <a:rPr lang="ar-SA" sz="3600" b="1" dirty="0">
                <a:solidFill>
                  <a:srgbClr val="0039AC"/>
                </a:solidFill>
                <a:latin typeface="Traditional Arabic" pitchFamily="18" charset="-78"/>
                <a:cs typeface="Traditional Arabic" pitchFamily="18" charset="-78"/>
              </a:rPr>
              <a:t> الله تعالى على النعمتين الآتيتين؟</a:t>
            </a:r>
            <a:r>
              <a:rPr lang="ar-BH" sz="3600" b="1" dirty="0">
                <a:solidFill>
                  <a:srgbClr val="0039AC"/>
                </a:solidFill>
                <a:latin typeface="Traditional Arabic" pitchFamily="18" charset="-78"/>
                <a:cs typeface="Traditional Arabic" pitchFamily="18" charset="-78"/>
              </a:rPr>
              <a:t> </a:t>
            </a:r>
            <a:endParaRPr lang="en-US" sz="3600" b="1" dirty="0">
              <a:solidFill>
                <a:srgbClr val="0039AC"/>
              </a:solidFill>
              <a:latin typeface="Traditional Arabic" pitchFamily="18" charset="-78"/>
              <a:cs typeface="Traditional Arabic" pitchFamily="18" charset="-78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1029" y="12700"/>
            <a:ext cx="3273511" cy="330200"/>
          </a:xfrm>
          <a:prstGeom prst="roundRect">
            <a:avLst/>
          </a:prstGeom>
          <a:solidFill>
            <a:srgbClr val="BCD6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b="1" dirty="0">
                <a:solidFill>
                  <a:srgbClr val="002060"/>
                </a:solidFill>
              </a:rPr>
              <a:t>رِحْلَةٌ إِيمَانِية ـ التربية الإسلامية</a:t>
            </a:r>
            <a:endParaRPr lang="en-US" dirty="0"/>
          </a:p>
        </p:txBody>
      </p:sp>
      <p:sp>
        <p:nvSpPr>
          <p:cNvPr id="12" name="Oval 11"/>
          <p:cNvSpPr/>
          <p:nvPr/>
        </p:nvSpPr>
        <p:spPr>
          <a:xfrm>
            <a:off x="6734487" y="5420001"/>
            <a:ext cx="4899180" cy="89977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BH" sz="2700" b="1" dirty="0">
                <a:solidFill>
                  <a:srgbClr val="002060"/>
                </a:solidFill>
              </a:rPr>
              <a:t>بأدائي فريضة الحج أو العمرة</a:t>
            </a:r>
            <a:endParaRPr lang="en-US" sz="2700" b="1" dirty="0">
              <a:solidFill>
                <a:srgbClr val="002060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467211" y="1900802"/>
            <a:ext cx="5141574" cy="113682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BH" sz="2700" b="1" dirty="0">
                <a:solidFill>
                  <a:srgbClr val="002060"/>
                </a:solidFill>
              </a:rPr>
              <a:t>بإنفاق مالي في أوجه الخير</a:t>
            </a:r>
            <a:endParaRPr lang="en-US" sz="27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851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055 أنشطة كيف تشكر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0"/>
                            </p:stCondLst>
                            <p:childTnLst>
                              <p:par>
                                <p:cTn id="15" presetID="16" presetClass="entr" presetSubtype="37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500"/>
                            </p:stCondLst>
                            <p:childTnLst>
                              <p:par>
                                <p:cTn id="19" presetID="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2000"/>
                            </p:stCondLst>
                            <p:childTnLst>
                              <p:par>
                                <p:cTn id="24" presetID="16" presetClass="entr" presetSubtype="21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500"/>
                            </p:stCondLst>
                            <p:childTnLst>
                              <p:par>
                                <p:cTn id="28" presetID="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  <p:bldP spid="12" grpId="0" animBg="1"/>
      <p:bldP spid="13" grpId="0" animBg="1"/>
    </p:bldLst>
  </p:timing>
</p:sld>
</file>

<file path=ppt/theme/theme1.xml><?xml version="1.0" encoding="utf-8"?>
<a:theme xmlns:a="http://schemas.openxmlformats.org/drawingml/2006/main" name="درس الحوا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4" id="{9B6F7093-7B83-4D0A-BC1F-683D122F6A48}" vid="{1FAA4335-E554-4125-ACCC-D1CCCAA2166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درس الحوار</Template>
  <TotalTime>2654</TotalTime>
  <Words>151</Words>
  <Application>Microsoft Office PowerPoint</Application>
  <PresentationFormat>شاشة عريضة</PresentationFormat>
  <Paragraphs>59</Paragraphs>
  <Slides>11</Slides>
  <Notes>0</Notes>
  <HiddenSlides>0</HiddenSlides>
  <MMClips>0</MMClips>
  <ScaleCrop>false</ScaleCrop>
  <HeadingPairs>
    <vt:vector size="6" baseType="variant">
      <vt:variant>
        <vt:lpstr>الخطوط المستخدمة</vt:lpstr>
      </vt:variant>
      <vt:variant>
        <vt:i4>7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11</vt:i4>
      </vt:variant>
    </vt:vector>
  </HeadingPairs>
  <TitlesOfParts>
    <vt:vector size="19" baseType="lpstr">
      <vt:lpstr>Arabic Typesetting</vt:lpstr>
      <vt:lpstr>Arial</vt:lpstr>
      <vt:lpstr>Calibri</vt:lpstr>
      <vt:lpstr>Calibri Light</vt:lpstr>
      <vt:lpstr>Frutiger LT Arabic 55 Roman</vt:lpstr>
      <vt:lpstr>Times New Roman</vt:lpstr>
      <vt:lpstr>Traditional Arabic</vt:lpstr>
      <vt:lpstr>درس الحوار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Maryam Khaled Mohamed Ebrahim Busaad</dc:creator>
  <cp:lastModifiedBy>عبد الله</cp:lastModifiedBy>
  <cp:revision>150</cp:revision>
  <dcterms:created xsi:type="dcterms:W3CDTF">2020-03-04T10:47:58Z</dcterms:created>
  <dcterms:modified xsi:type="dcterms:W3CDTF">2020-09-17T05:05:24Z</dcterms:modified>
</cp:coreProperties>
</file>