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415" r:id="rId4"/>
    <p:sldId id="416" r:id="rId5"/>
    <p:sldId id="422" r:id="rId6"/>
    <p:sldId id="407" r:id="rId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5"/>
    <a:srgbClr val="13A319"/>
    <a:srgbClr val="C50607"/>
    <a:srgbClr val="FFCC33"/>
    <a:srgbClr val="62DDF5"/>
    <a:srgbClr val="000F94"/>
    <a:srgbClr val="CCCCCC"/>
    <a:srgbClr val="FF6699"/>
    <a:srgbClr val="B3BAC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>
        <p:scale>
          <a:sx n="59" d="100"/>
          <a:sy n="59" d="100"/>
        </p:scale>
        <p:origin x="6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592944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823263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711534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144033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654698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742980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082656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371556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490772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2821460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258105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109A-AC91-486A-B13E-D177D6089EFF}" type="datetimeFigureOut">
              <a:rPr lang="ar-BH" smtClean="0"/>
              <a:t>24/06/1442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779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www.clipartkid.com/images/1/hat-clipart-black-and-white-clipart-panda-free-clipart-images-EqSVih-clipart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s://s-media-cache-ak0.pinimg.com/236x/aa/85/fb/aa85fbbed65b155e99734c5b591a18dd.jp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6" y="0"/>
            <a:ext cx="12196186" cy="6932759"/>
          </a:xfrm>
          <a:prstGeom prst="rect">
            <a:avLst/>
          </a:prstGeom>
        </p:spPr>
      </p:pic>
      <p:sp>
        <p:nvSpPr>
          <p:cNvPr id="37" name="Text Box 1674"/>
          <p:cNvSpPr txBox="1">
            <a:spLocks/>
          </p:cNvSpPr>
          <p:nvPr/>
        </p:nvSpPr>
        <p:spPr>
          <a:xfrm>
            <a:off x="2605627" y="1713550"/>
            <a:ext cx="5830784" cy="59259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no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BH" sz="2900" kern="1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تصميم قبّعة  أو قناع وصنعه / صنعها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80776" y="4799487"/>
            <a:ext cx="6357077" cy="1798637"/>
            <a:chOff x="2643520" y="3534339"/>
            <a:chExt cx="5950573" cy="1798637"/>
          </a:xfrm>
        </p:grpSpPr>
        <p:sp>
          <p:nvSpPr>
            <p:cNvPr id="31" name="Rectangle 30"/>
            <p:cNvSpPr/>
            <p:nvPr/>
          </p:nvSpPr>
          <p:spPr>
            <a:xfrm>
              <a:off x="2643520" y="4367394"/>
              <a:ext cx="59505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</a:t>
              </a:r>
              <a:r>
                <a: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للصف الثاني الابتدائي</a:t>
              </a:r>
              <a:r>
                <a: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03685" y="4915107"/>
              <a:ext cx="5290407" cy="400110"/>
            </a:xfrm>
            <a:prstGeom prst="rect">
              <a:avLst/>
            </a:prstGeom>
            <a:solidFill>
              <a:srgbClr val="C50607"/>
            </a:solidFill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الفصل الثاني                                         ( الكتاب صفحة 8– 15)                                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5029" t="18702" r="34796" b="14491"/>
            <a:stretch/>
          </p:blipFill>
          <p:spPr>
            <a:xfrm>
              <a:off x="5618806" y="3534339"/>
              <a:ext cx="1299855" cy="1798637"/>
            </a:xfrm>
            <a:prstGeom prst="rect">
              <a:avLst/>
            </a:prstGeom>
            <a:ln w="57150">
              <a:noFill/>
            </a:ln>
          </p:spPr>
        </p:pic>
      </p:grpSp>
      <p:pic>
        <p:nvPicPr>
          <p:cNvPr id="2051" name="Picture 3" descr="Image result for halloween mask clipart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268" y="1248934"/>
            <a:ext cx="1284406" cy="12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32958" y="1744956"/>
            <a:ext cx="227979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28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الوحدة الثانية: </a:t>
            </a:r>
            <a:endParaRPr lang="en-US" sz="2800" dirty="0"/>
          </a:p>
        </p:txBody>
      </p:sp>
      <p:sp>
        <p:nvSpPr>
          <p:cNvPr id="15" name="Text Box 1674">
            <a:extLst>
              <a:ext uri="{FF2B5EF4-FFF2-40B4-BE49-F238E27FC236}">
                <a16:creationId xmlns:a16="http://schemas.microsoft.com/office/drawing/2014/main" id="{EB1DF7CE-EBA9-41F9-9C08-43377B3F1CD2}"/>
              </a:ext>
            </a:extLst>
          </p:cNvPr>
          <p:cNvSpPr txBox="1">
            <a:spLocks/>
          </p:cNvSpPr>
          <p:nvPr/>
        </p:nvSpPr>
        <p:spPr>
          <a:xfrm>
            <a:off x="3269379" y="2374232"/>
            <a:ext cx="5830784" cy="59259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kern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الدرس الأول:</a:t>
            </a:r>
          </a:p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نشاط 1- فحص الأشياء- حقيبتي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F0A7F9-4BDB-446A-8F78-DE350C1BD778}"/>
              </a:ext>
            </a:extLst>
          </p:cNvPr>
          <p:cNvGrpSpPr/>
          <p:nvPr/>
        </p:nvGrpSpPr>
        <p:grpSpPr>
          <a:xfrm rot="20107766">
            <a:off x="1949019" y="2324146"/>
            <a:ext cx="2058079" cy="2503613"/>
            <a:chOff x="1856332" y="3037317"/>
            <a:chExt cx="2343150" cy="2406650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18A04083-2212-4BE7-B90A-96E07F5E8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332" y="3037317"/>
              <a:ext cx="2343150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C46496-FC33-42A5-A1D5-543F8D03540D}"/>
                </a:ext>
              </a:extLst>
            </p:cNvPr>
            <p:cNvSpPr/>
            <p:nvPr/>
          </p:nvSpPr>
          <p:spPr>
            <a:xfrm>
              <a:off x="3111335" y="4559614"/>
              <a:ext cx="581891" cy="41883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2" descr="Image result for hat clipart png">
            <a:extLst>
              <a:ext uri="{FF2B5EF4-FFF2-40B4-BE49-F238E27FC236}">
                <a16:creationId xmlns:a16="http://schemas.microsoft.com/office/drawing/2014/main" id="{FF60FADD-E420-4C60-8CC0-917F6DF1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80" y="1397947"/>
            <a:ext cx="1496349" cy="9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4A6158-D145-4BBA-B68A-70E775BF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7"/>
            <a:ext cx="12192000" cy="6858001"/>
          </a:xfrm>
          <a:prstGeom prst="rect">
            <a:avLst/>
          </a:prstGeom>
        </p:spPr>
      </p:pic>
      <p:sp>
        <p:nvSpPr>
          <p:cNvPr id="21" name="TextBox 5"/>
          <p:cNvSpPr txBox="1"/>
          <p:nvPr/>
        </p:nvSpPr>
        <p:spPr>
          <a:xfrm>
            <a:off x="5041206" y="771560"/>
            <a:ext cx="2263482" cy="553357"/>
          </a:xfrm>
          <a:prstGeom prst="rect">
            <a:avLst/>
          </a:prstGeom>
          <a:solidFill>
            <a:srgbClr val="C50607"/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ar-BH" sz="2800" kern="1200" dirty="0">
                <a:solidFill>
                  <a:schemeClr val="bg1"/>
                </a:solidFill>
                <a:effectLst>
                  <a:outerShdw blurRad="50800" dist="38100" dir="33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أهداف الدرس:</a:t>
            </a:r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186" y="6489954"/>
            <a:ext cx="1219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التصميم والتقانة – الصف الثاني الابتدائي -  فحص الحقيبة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8129" y="3369147"/>
            <a:ext cx="1063517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أن يحلل التلميذ  مجموعة من الحقائب وفق المعايير المحددة من خلال فحص النماذج المعروضة.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7742BC-7B70-4B22-A8D4-73DC981346B7}"/>
              </a:ext>
            </a:extLst>
          </p:cNvPr>
          <p:cNvSpPr>
            <a:spLocks/>
          </p:cNvSpPr>
          <p:nvPr/>
        </p:nvSpPr>
        <p:spPr>
          <a:xfrm>
            <a:off x="7999499" y="6499509"/>
            <a:ext cx="4192501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38F344-926B-4E0C-A42D-7ACE8FDBE31C}"/>
              </a:ext>
            </a:extLst>
          </p:cNvPr>
          <p:cNvGrpSpPr/>
          <p:nvPr/>
        </p:nvGrpSpPr>
        <p:grpSpPr>
          <a:xfrm rot="20107766">
            <a:off x="2890435" y="608696"/>
            <a:ext cx="2058079" cy="2503613"/>
            <a:chOff x="1856332" y="3037317"/>
            <a:chExt cx="2343150" cy="240665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5E6057B-AA46-4067-80B1-43818B2C8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332" y="3037317"/>
              <a:ext cx="2343150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05ABC-11DF-4C30-80BE-00D6B8EF73EC}"/>
                </a:ext>
              </a:extLst>
            </p:cNvPr>
            <p:cNvSpPr/>
            <p:nvPr/>
          </p:nvSpPr>
          <p:spPr>
            <a:xfrm>
              <a:off x="3111335" y="4559614"/>
              <a:ext cx="581891" cy="41883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636FD-941A-4133-8D01-3F3049486182}"/>
              </a:ext>
            </a:extLst>
          </p:cNvPr>
          <p:cNvCxnSpPr/>
          <p:nvPr/>
        </p:nvCxnSpPr>
        <p:spPr>
          <a:xfrm>
            <a:off x="627125" y="6441826"/>
            <a:ext cx="109552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81847" y="3030596"/>
            <a:ext cx="2343150" cy="2406650"/>
            <a:chOff x="1856332" y="3037317"/>
            <a:chExt cx="2343150" cy="2406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332" y="3037317"/>
              <a:ext cx="2343150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133271" y="4555428"/>
              <a:ext cx="581891" cy="41883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494850A-965C-4EEF-B427-E98AD780951C}"/>
              </a:ext>
            </a:extLst>
          </p:cNvPr>
          <p:cNvSpPr/>
          <p:nvPr/>
        </p:nvSpPr>
        <p:spPr>
          <a:xfrm>
            <a:off x="-16948" y="-44095"/>
            <a:ext cx="12192000" cy="13234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2A1F3D-5C33-47D0-AF86-529BA9752434}"/>
              </a:ext>
            </a:extLst>
          </p:cNvPr>
          <p:cNvSpPr/>
          <p:nvPr/>
        </p:nvSpPr>
        <p:spPr>
          <a:xfrm>
            <a:off x="106623" y="76206"/>
            <a:ext cx="3139163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الهدف: أن يحلل التلميذ مجموعة من الحقائب وفق المعايير المحددة من خلال فحص النماذج المعروضة.</a:t>
            </a:r>
          </a:p>
        </p:txBody>
      </p:sp>
      <p:pic>
        <p:nvPicPr>
          <p:cNvPr id="46" name="Graphic 43" descr="Research">
            <a:extLst>
              <a:ext uri="{FF2B5EF4-FFF2-40B4-BE49-F238E27FC236}">
                <a16:creationId xmlns:a16="http://schemas.microsoft.com/office/drawing/2014/main" id="{03671741-C559-423B-ADC0-955C4D1E3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435025" y="39699"/>
            <a:ext cx="1107749" cy="10429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703256" y="1489170"/>
            <a:ext cx="10839518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7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مثال1: </a:t>
            </a:r>
          </a:p>
          <a:p>
            <a:pPr algn="r" rtl="1"/>
            <a:r>
              <a:rPr lang="ar-BH" sz="27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لنحلّل الحقيبة التالية من حيث</a:t>
            </a:r>
            <a:r>
              <a:rPr lang="en-GB" sz="27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7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:النّوع/الغرض، الأجزاء، مادة الصّنع، طريقة الاستعمال وطرق وصل الأجزاء </a:t>
            </a:r>
            <a:endParaRPr lang="ar-BH" sz="27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95591" y="5609413"/>
            <a:ext cx="90392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قاعدة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633528" y="2841085"/>
            <a:ext cx="156805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مقبض ( حزام )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212779" y="2993993"/>
            <a:ext cx="178345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النوع / الغرض: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8255098" y="2993992"/>
            <a:ext cx="178345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حقيبة مدرسيّة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987850" y="4236220"/>
            <a:ext cx="973393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الأجزاء: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4999512" y="4284500"/>
            <a:ext cx="582443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مقبض (حزام)، جيوب، قاعدة، جسم الحقيبة، غطاء علوي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569039" y="5072454"/>
            <a:ext cx="142465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مادة الصّنع: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8115761" y="5105220"/>
            <a:ext cx="23192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قماش مشمّع (بوليستر)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038552" y="3572201"/>
            <a:ext cx="1955141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 الاستعمال: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7644267" y="3590847"/>
            <a:ext cx="21959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حمل على الكتف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6562" y="3323513"/>
            <a:ext cx="3932546" cy="2581761"/>
            <a:chOff x="2603" y="7038"/>
            <a:chExt cx="6192" cy="4064"/>
          </a:xfrm>
        </p:grpSpPr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V="1">
              <a:off x="3227" y="10192"/>
              <a:ext cx="1777" cy="91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AutoShape 5"/>
            <p:cNvCxnSpPr>
              <a:cxnSpLocks noChangeShapeType="1"/>
              <a:stCxn id="38" idx="0"/>
            </p:cNvCxnSpPr>
            <p:nvPr/>
          </p:nvCxnSpPr>
          <p:spPr bwMode="auto">
            <a:xfrm flipH="1" flipV="1">
              <a:off x="6908" y="10232"/>
              <a:ext cx="1887" cy="499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2705" y="9383"/>
              <a:ext cx="2397" cy="18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2603" y="9641"/>
              <a:ext cx="2954" cy="32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>
              <a:off x="6908" y="7038"/>
              <a:ext cx="636" cy="78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Rectangle 38"/>
          <p:cNvSpPr/>
          <p:nvPr/>
        </p:nvSpPr>
        <p:spPr>
          <a:xfrm>
            <a:off x="614773" y="5628632"/>
            <a:ext cx="143340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جسم الحقيبة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64425" y="4522027"/>
            <a:ext cx="74090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جيوب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926167-A98B-4E4B-91A8-7493B3D34716}"/>
              </a:ext>
            </a:extLst>
          </p:cNvPr>
          <p:cNvSpPr>
            <a:spLocks/>
          </p:cNvSpPr>
          <p:nvPr/>
        </p:nvSpPr>
        <p:spPr>
          <a:xfrm>
            <a:off x="7525264" y="6477088"/>
            <a:ext cx="4731026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D8E0B7-B15D-45B4-AD3B-ABE3A68E3B4A}"/>
              </a:ext>
            </a:extLst>
          </p:cNvPr>
          <p:cNvSpPr/>
          <p:nvPr/>
        </p:nvSpPr>
        <p:spPr>
          <a:xfrm>
            <a:off x="4031543" y="237282"/>
            <a:ext cx="495360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نشاط 1- فحص الأشياء- حقيبتي</a:t>
            </a:r>
            <a:endParaRPr lang="en-US" sz="4000" b="1" dirty="0">
              <a:solidFill>
                <a:srgbClr val="FFFF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D0F7F-99FF-4E89-AD8E-59F062A17EE2}"/>
              </a:ext>
            </a:extLst>
          </p:cNvPr>
          <p:cNvSpPr/>
          <p:nvPr/>
        </p:nvSpPr>
        <p:spPr>
          <a:xfrm>
            <a:off x="4213558" y="3504750"/>
            <a:ext cx="234315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خياطة-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وصلة دائمة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endParaRPr lang="en-US" sz="2400" dirty="0"/>
          </a:p>
        </p:txBody>
      </p:sp>
      <p:cxnSp>
        <p:nvCxnSpPr>
          <p:cNvPr id="35" name="AutoShape 5">
            <a:extLst>
              <a:ext uri="{FF2B5EF4-FFF2-40B4-BE49-F238E27FC236}">
                <a16:creationId xmlns:a16="http://schemas.microsoft.com/office/drawing/2014/main" id="{58132A20-B34A-4656-AC26-F6027A430261}"/>
              </a:ext>
            </a:extLst>
          </p:cNvPr>
          <p:cNvCxnSpPr>
            <a:cxnSpLocks noChangeShapeType="1"/>
            <a:stCxn id="33" idx="1"/>
          </p:cNvCxnSpPr>
          <p:nvPr/>
        </p:nvCxnSpPr>
        <p:spPr bwMode="auto">
          <a:xfrm flipH="1">
            <a:off x="3711739" y="3735583"/>
            <a:ext cx="501819" cy="908894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DDF6AA5-ECF4-4427-80DF-394A9DC2DC43}"/>
              </a:ext>
            </a:extLst>
          </p:cNvPr>
          <p:cNvSpPr/>
          <p:nvPr/>
        </p:nvSpPr>
        <p:spPr>
          <a:xfrm>
            <a:off x="541904" y="3318988"/>
            <a:ext cx="84358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وصلة مؤقتة</a:t>
            </a:r>
            <a:endParaRPr lang="en-US" sz="2400" dirty="0"/>
          </a:p>
        </p:txBody>
      </p:sp>
      <p:cxnSp>
        <p:nvCxnSpPr>
          <p:cNvPr id="49" name="AutoShape 8">
            <a:extLst>
              <a:ext uri="{FF2B5EF4-FFF2-40B4-BE49-F238E27FC236}">
                <a16:creationId xmlns:a16="http://schemas.microsoft.com/office/drawing/2014/main" id="{552B4286-9BCE-4088-B22F-87DB6CB344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3999" y="3781326"/>
            <a:ext cx="816398" cy="306569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5C0B1D1C-9316-4929-8537-0C9103916849}"/>
              </a:ext>
            </a:extLst>
          </p:cNvPr>
          <p:cNvSpPr/>
          <p:nvPr/>
        </p:nvSpPr>
        <p:spPr>
          <a:xfrm>
            <a:off x="-4186" y="6489954"/>
            <a:ext cx="1219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التصميم والتقانة – الصف الثاني الابتدائي -  فحص الحقيبة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476878-4AA6-4D4D-AB2F-26F2A268B604}"/>
              </a:ext>
            </a:extLst>
          </p:cNvPr>
          <p:cNvSpPr/>
          <p:nvPr/>
        </p:nvSpPr>
        <p:spPr>
          <a:xfrm>
            <a:off x="9577629" y="5744991"/>
            <a:ext cx="2396317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طريقةوصل الأجزاء: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DFE01B-B02A-42A6-B7C8-51325FD2AFC4}"/>
              </a:ext>
            </a:extLst>
          </p:cNvPr>
          <p:cNvSpPr/>
          <p:nvPr/>
        </p:nvSpPr>
        <p:spPr>
          <a:xfrm>
            <a:off x="5456511" y="5760379"/>
            <a:ext cx="39935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الخياطة – وقماش لاصق بشكل مؤقت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3B9C3F-7226-4AFC-B341-BFF953928856}"/>
              </a:ext>
            </a:extLst>
          </p:cNvPr>
          <p:cNvCxnSpPr/>
          <p:nvPr/>
        </p:nvCxnSpPr>
        <p:spPr>
          <a:xfrm>
            <a:off x="627125" y="6441826"/>
            <a:ext cx="109552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7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 animBg="1"/>
      <p:bldP spid="38" grpId="0" animBg="1"/>
      <p:bldP spid="2" grpId="0" animBg="1"/>
      <p:bldP spid="34" grpId="0" animBg="1"/>
      <p:bldP spid="37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39" grpId="0" animBg="1"/>
      <p:bldP spid="40" grpId="0" animBg="1"/>
      <p:bldP spid="4" grpId="0"/>
      <p:bldP spid="33" grpId="0" animBg="1"/>
      <p:bldP spid="48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C614C877-2069-4851-AD5E-53C4DE2F5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31561" y="0"/>
            <a:ext cx="12223561" cy="691401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494850A-965C-4EEF-B427-E98AD780951C}"/>
              </a:ext>
            </a:extLst>
          </p:cNvPr>
          <p:cNvSpPr/>
          <p:nvPr/>
        </p:nvSpPr>
        <p:spPr>
          <a:xfrm>
            <a:off x="0" y="857"/>
            <a:ext cx="12192000" cy="13234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789601" y="1519885"/>
            <a:ext cx="1128477" cy="49244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1: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35972"/>
              </p:ext>
            </p:extLst>
          </p:nvPr>
        </p:nvGraphicFramePr>
        <p:xfrm>
          <a:off x="494310" y="1367160"/>
          <a:ext cx="10107726" cy="513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59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 الحقيبة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\</a:t>
                      </a:r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الغرض منها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4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الأجزاء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طرق وصل الأجزاء 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1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مادة الصنع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844">
                <a:tc>
                  <a:txBody>
                    <a:bodyPr/>
                    <a:lstStyle/>
                    <a:p>
                      <a:pPr algn="ctr" rtl="1"/>
                      <a:r>
                        <a:rPr lang="ar-BH" dirty="0"/>
                        <a:t>................................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dirty="0"/>
                        <a:t>.................................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dirty="0"/>
                        <a:t>............................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مميزات خاصة بهذه الحقيبة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5148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98601" y="1311748"/>
            <a:ext cx="5693900" cy="1583506"/>
            <a:chOff x="980815" y="1994374"/>
            <a:chExt cx="7188881" cy="228101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000" b="71667" l="37292" r="51250"/>
                      </a14:imgEffect>
                    </a14:imgLayer>
                  </a14:imgProps>
                </a:ext>
              </a:extLst>
            </a:blip>
            <a:srcRect l="37661" t="30598" r="49235" b="28574"/>
            <a:stretch/>
          </p:blipFill>
          <p:spPr>
            <a:xfrm>
              <a:off x="6998366" y="1994374"/>
              <a:ext cx="1171330" cy="228101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000" b="68556" l="60278" r="77639"/>
                      </a14:imgEffect>
                    </a14:imgLayer>
                  </a14:imgProps>
                </a:ext>
              </a:extLst>
            </a:blip>
            <a:srcRect l="60345" t="32376" r="22490" b="31577"/>
            <a:stretch/>
          </p:blipFill>
          <p:spPr>
            <a:xfrm>
              <a:off x="3814867" y="2086082"/>
              <a:ext cx="1594274" cy="20924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778" b="64889" l="7639" r="30833">
                          <a14:foregroundMark x1="19722" y1="62333" x2="19722" y2="62333"/>
                          <a14:foregroundMark x1="21458" y1="61778" x2="21458" y2="61778"/>
                          <a14:foregroundMark x1="22778" y1="60444" x2="22778" y2="60444"/>
                          <a14:foregroundMark x1="17708" y1="62000" x2="17708" y2="62000"/>
                          <a14:foregroundMark x1="16875" y1="63778" x2="16875" y2="63778"/>
                          <a14:foregroundMark x1="19583" y1="43667" x2="19583" y2="43667"/>
                          <a14:foregroundMark x1="23750" y1="41889" x2="23750" y2="41889"/>
                          <a14:foregroundMark x1="24583" y1="42444" x2="24583" y2="42444"/>
                          <a14:foregroundMark x1="21597" y1="42222" x2="21597" y2="42222"/>
                          <a14:foregroundMark x1="17222" y1="42333" x2="17222" y2="42333"/>
                          <a14:foregroundMark x1="17500" y1="41667" x2="17500" y2="41667"/>
                          <a14:foregroundMark x1="16736" y1="42333" x2="16736" y2="42333"/>
                          <a14:foregroundMark x1="14583" y1="44111" x2="14583" y2="44111"/>
                          <a14:foregroundMark x1="13611" y1="44333" x2="13611" y2="44333"/>
                          <a14:foregroundMark x1="11528" y1="45222" x2="11528" y2="45222"/>
                          <a14:foregroundMark x1="10347" y1="45778" x2="10347" y2="45778"/>
                          <a14:foregroundMark x1="9931" y1="47333" x2="9931" y2="47333"/>
                          <a14:foregroundMark x1="10417" y1="48889" x2="10417" y2="48889"/>
                          <a14:foregroundMark x1="10417" y1="47444" x2="10417" y2="47444"/>
                          <a14:foregroundMark x1="10833" y1="46111" x2="10833" y2="46111"/>
                          <a14:foregroundMark x1="10903" y1="45667" x2="10903" y2="45667"/>
                          <a14:foregroundMark x1="22917" y1="41889" x2="22917" y2="41889"/>
                          <a14:foregroundMark x1="22014" y1="41111" x2="22014" y2="41111"/>
                          <a14:foregroundMark x1="24861" y1="43222" x2="24861" y2="43222"/>
                          <a14:foregroundMark x1="12708" y1="44111" x2="12708" y2="44111"/>
                          <a14:foregroundMark x1="12361" y1="44778" x2="12361" y2="44778"/>
                          <a14:foregroundMark x1="14792" y1="44333" x2="14792" y2="44333"/>
                          <a14:foregroundMark x1="26458" y1="58889" x2="26458" y2="58889"/>
                          <a14:foregroundMark x1="20208" y1="42667" x2="20208" y2="42667"/>
                          <a14:foregroundMark x1="16319" y1="59889" x2="16319" y2="59889"/>
                          <a14:foregroundMark x1="19097" y1="59000" x2="19097" y2="59000"/>
                          <a14:foregroundMark x1="22361" y1="57667" x2="22361" y2="57667"/>
                          <a14:foregroundMark x1="21458" y1="58222" x2="21458" y2="58222"/>
                          <a14:foregroundMark x1="19514" y1="59000" x2="19514" y2="59000"/>
                          <a14:foregroundMark x1="18333" y1="59556" x2="18333" y2="59556"/>
                          <a14:foregroundMark x1="22292" y1="41889" x2="22292" y2="41889"/>
                          <a14:foregroundMark x1="10000" y1="48333" x2="10000" y2="48333"/>
                          <a14:foregroundMark x1="15417" y1="59667" x2="15417" y2="59667"/>
                          <a14:foregroundMark x1="18472" y1="43444" x2="18472" y2="43444"/>
                          <a14:backgroundMark x1="20625" y1="57556" x2="20625" y2="57556"/>
                          <a14:backgroundMark x1="21111" y1="61111" x2="21111" y2="61111"/>
                          <a14:backgroundMark x1="24167" y1="58778" x2="24167" y2="58778"/>
                          <a14:backgroundMark x1="24931" y1="58778" x2="24931" y2="58778"/>
                          <a14:backgroundMark x1="25972" y1="58000" x2="25972" y2="58000"/>
                          <a14:backgroundMark x1="27083" y1="58000" x2="27083" y2="58000"/>
                          <a14:backgroundMark x1="27708" y1="57778" x2="27708" y2="57778"/>
                          <a14:backgroundMark x1="28403" y1="58111" x2="28403" y2="58111"/>
                          <a14:backgroundMark x1="29028" y1="58444" x2="29028" y2="58444"/>
                          <a14:backgroundMark x1="26389" y1="58889" x2="26389" y2="58889"/>
                          <a14:backgroundMark x1="22778" y1="60444" x2="22778" y2="60444"/>
                          <a14:backgroundMark x1="21319" y1="61889" x2="21319" y2="61889"/>
                        </a14:backgroundRemoval>
                      </a14:imgEffect>
                    </a14:imgLayer>
                  </a14:imgProps>
                </a:ext>
              </a:extLst>
            </a:blip>
            <a:srcRect l="7739" t="40161" r="70664" b="39582"/>
            <a:stretch/>
          </p:blipFill>
          <p:spPr>
            <a:xfrm>
              <a:off x="980815" y="2055482"/>
              <a:ext cx="1824148" cy="1244132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7403130" y="1887758"/>
            <a:ext cx="116570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endParaRPr lang="en-US" sz="2200" b="1" dirty="0"/>
          </a:p>
        </p:txBody>
      </p:sp>
      <p:sp>
        <p:nvSpPr>
          <p:cNvPr id="41" name="Rectangle 40"/>
          <p:cNvSpPr/>
          <p:nvPr/>
        </p:nvSpPr>
        <p:spPr>
          <a:xfrm>
            <a:off x="7717890" y="2999152"/>
            <a:ext cx="111120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2200" b="1" dirty="0"/>
          </a:p>
        </p:txBody>
      </p:sp>
      <p:sp>
        <p:nvSpPr>
          <p:cNvPr id="48" name="Rectangle 47"/>
          <p:cNvSpPr/>
          <p:nvPr/>
        </p:nvSpPr>
        <p:spPr>
          <a:xfrm>
            <a:off x="7712699" y="5043221"/>
            <a:ext cx="67518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sz="2200" b="1" dirty="0"/>
          </a:p>
        </p:txBody>
      </p:sp>
      <p:sp>
        <p:nvSpPr>
          <p:cNvPr id="49" name="Rectangle 48"/>
          <p:cNvSpPr/>
          <p:nvPr/>
        </p:nvSpPr>
        <p:spPr>
          <a:xfrm>
            <a:off x="6317705" y="3480020"/>
            <a:ext cx="116570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64985" y="3472456"/>
            <a:ext cx="80105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</a:t>
            </a:r>
            <a:endParaRPr lang="en-US" sz="2200" b="1" dirty="0"/>
          </a:p>
        </p:txBody>
      </p:sp>
      <p:sp>
        <p:nvSpPr>
          <p:cNvPr id="55" name="Rectangle 54"/>
          <p:cNvSpPr/>
          <p:nvPr/>
        </p:nvSpPr>
        <p:spPr>
          <a:xfrm>
            <a:off x="6471547" y="3010492"/>
            <a:ext cx="6929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sz="2200" b="1" dirty="0"/>
          </a:p>
        </p:txBody>
      </p:sp>
      <p:sp>
        <p:nvSpPr>
          <p:cNvPr id="56" name="Rectangle 55"/>
          <p:cNvSpPr/>
          <p:nvPr/>
        </p:nvSpPr>
        <p:spPr>
          <a:xfrm>
            <a:off x="5047241" y="1667347"/>
            <a:ext cx="92774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2200" b="1" dirty="0"/>
          </a:p>
        </p:txBody>
      </p:sp>
      <p:sp>
        <p:nvSpPr>
          <p:cNvPr id="57" name="Rectangle 56"/>
          <p:cNvSpPr/>
          <p:nvPr/>
        </p:nvSpPr>
        <p:spPr>
          <a:xfrm>
            <a:off x="4600348" y="3036981"/>
            <a:ext cx="10567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2200" b="1" dirty="0"/>
          </a:p>
        </p:txBody>
      </p:sp>
      <p:sp>
        <p:nvSpPr>
          <p:cNvPr id="58" name="Rectangle 57"/>
          <p:cNvSpPr/>
          <p:nvPr/>
        </p:nvSpPr>
        <p:spPr>
          <a:xfrm>
            <a:off x="4334518" y="3594335"/>
            <a:ext cx="116570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561538" y="3043562"/>
            <a:ext cx="6929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sz="2200" b="1" dirty="0"/>
          </a:p>
        </p:txBody>
      </p:sp>
      <p:sp>
        <p:nvSpPr>
          <p:cNvPr id="60" name="Rectangle 59"/>
          <p:cNvSpPr/>
          <p:nvPr/>
        </p:nvSpPr>
        <p:spPr>
          <a:xfrm>
            <a:off x="3439764" y="3608118"/>
            <a:ext cx="6929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sz="2200" b="1" dirty="0"/>
          </a:p>
        </p:txBody>
      </p:sp>
      <p:sp>
        <p:nvSpPr>
          <p:cNvPr id="62" name="Rectangle 61"/>
          <p:cNvSpPr/>
          <p:nvPr/>
        </p:nvSpPr>
        <p:spPr>
          <a:xfrm>
            <a:off x="4084826" y="5066349"/>
            <a:ext cx="1329211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</a:t>
            </a:r>
            <a:endParaRPr lang="en-US" sz="2200" b="1" dirty="0"/>
          </a:p>
        </p:txBody>
      </p:sp>
      <p:sp>
        <p:nvSpPr>
          <p:cNvPr id="63" name="Rectangle 62"/>
          <p:cNvSpPr/>
          <p:nvPr/>
        </p:nvSpPr>
        <p:spPr>
          <a:xfrm>
            <a:off x="1333761" y="2440282"/>
            <a:ext cx="111120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2200" b="1" dirty="0"/>
          </a:p>
        </p:txBody>
      </p:sp>
      <p:sp>
        <p:nvSpPr>
          <p:cNvPr id="64" name="Rectangle 63"/>
          <p:cNvSpPr/>
          <p:nvPr/>
        </p:nvSpPr>
        <p:spPr>
          <a:xfrm>
            <a:off x="1950024" y="3112241"/>
            <a:ext cx="10567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2200" b="1" dirty="0"/>
          </a:p>
        </p:txBody>
      </p:sp>
      <p:sp>
        <p:nvSpPr>
          <p:cNvPr id="65" name="Rectangle 64"/>
          <p:cNvSpPr/>
          <p:nvPr/>
        </p:nvSpPr>
        <p:spPr>
          <a:xfrm>
            <a:off x="1696151" y="3620863"/>
            <a:ext cx="127164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endParaRPr lang="en-US" sz="2200" b="1" dirty="0"/>
          </a:p>
        </p:txBody>
      </p:sp>
      <p:sp>
        <p:nvSpPr>
          <p:cNvPr id="66" name="Rectangle 65"/>
          <p:cNvSpPr/>
          <p:nvPr/>
        </p:nvSpPr>
        <p:spPr>
          <a:xfrm>
            <a:off x="1061576" y="5066348"/>
            <a:ext cx="94769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endParaRPr lang="en-US" sz="2200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720374" y="2134795"/>
            <a:ext cx="1288012" cy="2308324"/>
          </a:xfrm>
          <a:prstGeom prst="rect">
            <a:avLst/>
          </a:prstGeom>
          <a:solidFill>
            <a:srgbClr val="FFFF0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لنفحص ونحلّل الحقائب التالية، كما في المثال السابق</a:t>
            </a:r>
            <a:endPara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7A7F2-8799-4191-AEEA-5B6713FCDC71}"/>
              </a:ext>
            </a:extLst>
          </p:cNvPr>
          <p:cNvSpPr/>
          <p:nvPr/>
        </p:nvSpPr>
        <p:spPr>
          <a:xfrm>
            <a:off x="582834" y="3105503"/>
            <a:ext cx="123617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22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00A0A2-672F-407E-BD6F-90D6B276BBC0}"/>
              </a:ext>
            </a:extLst>
          </p:cNvPr>
          <p:cNvSpPr/>
          <p:nvPr/>
        </p:nvSpPr>
        <p:spPr>
          <a:xfrm>
            <a:off x="121189" y="70711"/>
            <a:ext cx="3151627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الهدف: أن يحلل التلميذ أنواع الحقائب وفق المعايير المحددة من خلال فحص النماذج المعروضة.</a:t>
            </a:r>
          </a:p>
        </p:txBody>
      </p:sp>
      <p:pic>
        <p:nvPicPr>
          <p:cNvPr id="37" name="Graphic 43" descr="Research">
            <a:extLst>
              <a:ext uri="{FF2B5EF4-FFF2-40B4-BE49-F238E27FC236}">
                <a16:creationId xmlns:a16="http://schemas.microsoft.com/office/drawing/2014/main" id="{F58D335A-D330-4209-85B6-E8F0418A21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720374" y="129162"/>
            <a:ext cx="1107749" cy="104296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5302870-AC3C-4821-8D5F-37F397F73FDA}"/>
              </a:ext>
            </a:extLst>
          </p:cNvPr>
          <p:cNvSpPr/>
          <p:nvPr/>
        </p:nvSpPr>
        <p:spPr>
          <a:xfrm>
            <a:off x="3745713" y="287088"/>
            <a:ext cx="495360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نشاط 1- فحص الأشياء- حقيبتي</a:t>
            </a:r>
            <a:endParaRPr lang="en-US" sz="4000" b="1" dirty="0">
              <a:solidFill>
                <a:srgbClr val="FFFF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C057B0-2197-4969-B123-786F75DE637C}"/>
              </a:ext>
            </a:extLst>
          </p:cNvPr>
          <p:cNvSpPr/>
          <p:nvPr/>
        </p:nvSpPr>
        <p:spPr>
          <a:xfrm>
            <a:off x="7984286" y="4235973"/>
            <a:ext cx="78418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</a:t>
            </a:r>
            <a:endParaRPr lang="en-US" sz="22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7AEE49-0894-4519-80CB-47E34A75B92C}"/>
              </a:ext>
            </a:extLst>
          </p:cNvPr>
          <p:cNvSpPr/>
          <p:nvPr/>
        </p:nvSpPr>
        <p:spPr>
          <a:xfrm>
            <a:off x="6839285" y="4271229"/>
            <a:ext cx="10567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2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5ACE1F-AAD6-4892-9961-34EB92F2B11C}"/>
              </a:ext>
            </a:extLst>
          </p:cNvPr>
          <p:cNvSpPr/>
          <p:nvPr/>
        </p:nvSpPr>
        <p:spPr>
          <a:xfrm>
            <a:off x="5354300" y="4293551"/>
            <a:ext cx="62068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2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AA9979-A26A-4E32-887A-81317DB89573}"/>
              </a:ext>
            </a:extLst>
          </p:cNvPr>
          <p:cNvSpPr/>
          <p:nvPr/>
        </p:nvSpPr>
        <p:spPr>
          <a:xfrm>
            <a:off x="3331918" y="4271229"/>
            <a:ext cx="1863498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</a:t>
            </a:r>
            <a:endParaRPr lang="en-US" sz="2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C22C46-6235-4206-8CB8-48085B185B72}"/>
              </a:ext>
            </a:extLst>
          </p:cNvPr>
          <p:cNvSpPr/>
          <p:nvPr/>
        </p:nvSpPr>
        <p:spPr>
          <a:xfrm>
            <a:off x="6718653" y="5043221"/>
            <a:ext cx="94769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endParaRPr lang="en-US" sz="2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DBA555-07D0-491A-A0F9-A21323CCB5A2}"/>
              </a:ext>
            </a:extLst>
          </p:cNvPr>
          <p:cNvSpPr/>
          <p:nvPr/>
        </p:nvSpPr>
        <p:spPr>
          <a:xfrm>
            <a:off x="2187552" y="5066348"/>
            <a:ext cx="72968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22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007B22-B5CD-4E6D-A89E-1EF00385F31B}"/>
              </a:ext>
            </a:extLst>
          </p:cNvPr>
          <p:cNvSpPr/>
          <p:nvPr/>
        </p:nvSpPr>
        <p:spPr>
          <a:xfrm>
            <a:off x="2512895" y="4185428"/>
            <a:ext cx="62068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2200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964E87-6506-4207-93E5-55D802E46E66}"/>
              </a:ext>
            </a:extLst>
          </p:cNvPr>
          <p:cNvSpPr/>
          <p:nvPr/>
        </p:nvSpPr>
        <p:spPr>
          <a:xfrm>
            <a:off x="1764756" y="4178945"/>
            <a:ext cx="55496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 </a:t>
            </a:r>
            <a:endParaRPr lang="en-US" sz="2200" b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75367D-B3B9-4C9C-B83E-31280DAB3DE0}"/>
              </a:ext>
            </a:extLst>
          </p:cNvPr>
          <p:cNvSpPr/>
          <p:nvPr/>
        </p:nvSpPr>
        <p:spPr>
          <a:xfrm>
            <a:off x="923704" y="4167204"/>
            <a:ext cx="62068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22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E36DDC-B828-4261-9423-3B1DAFD3DEC8}"/>
              </a:ext>
            </a:extLst>
          </p:cNvPr>
          <p:cNvSpPr>
            <a:spLocks/>
          </p:cNvSpPr>
          <p:nvPr/>
        </p:nvSpPr>
        <p:spPr>
          <a:xfrm>
            <a:off x="7999499" y="6499509"/>
            <a:ext cx="4192501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2D94DF-087C-42F3-AE62-0E786E165FBF}"/>
              </a:ext>
            </a:extLst>
          </p:cNvPr>
          <p:cNvSpPr/>
          <p:nvPr/>
        </p:nvSpPr>
        <p:spPr>
          <a:xfrm>
            <a:off x="-4186" y="6489954"/>
            <a:ext cx="1219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التصميم والتقانة – الصف الثاني الابتدائي -  فحص الحقيبة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B08788-4F48-40B2-914C-40AA1C7BD7BA}"/>
              </a:ext>
            </a:extLst>
          </p:cNvPr>
          <p:cNvCxnSpPr/>
          <p:nvPr/>
        </p:nvCxnSpPr>
        <p:spPr>
          <a:xfrm>
            <a:off x="629059" y="6556659"/>
            <a:ext cx="109552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8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41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34" grpId="0" animBg="1"/>
      <p:bldP spid="35" grpId="0" animBg="1"/>
      <p:bldP spid="38" grpId="0"/>
      <p:bldP spid="39" grpId="0" animBg="1"/>
      <p:bldP spid="40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C614C877-2069-4851-AD5E-53C4DE2F5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31561" y="0"/>
            <a:ext cx="12223561" cy="691401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494850A-965C-4EEF-B427-E98AD780951C}"/>
              </a:ext>
            </a:extLst>
          </p:cNvPr>
          <p:cNvSpPr/>
          <p:nvPr/>
        </p:nvSpPr>
        <p:spPr>
          <a:xfrm>
            <a:off x="0" y="857"/>
            <a:ext cx="12192000" cy="13234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879909" y="1433443"/>
            <a:ext cx="1128477" cy="49244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1: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98958"/>
              </p:ext>
            </p:extLst>
          </p:nvPr>
        </p:nvGraphicFramePr>
        <p:xfrm>
          <a:off x="228872" y="1368202"/>
          <a:ext cx="10752012" cy="517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87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 الحقيبة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\</a:t>
                      </a:r>
                      <a:r>
                        <a:rPr lang="ar-BH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الغرض منها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4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الأجزاء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طرق وصل الأجزاء 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8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مادة الصنع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844">
                <a:tc>
                  <a:txBody>
                    <a:bodyPr/>
                    <a:lstStyle/>
                    <a:p>
                      <a:pPr algn="ctr" rtl="1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مميزات خاصة بهذه الحقيبة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5148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870912" y="1329471"/>
            <a:ext cx="5685425" cy="1466601"/>
            <a:chOff x="702921" y="1994374"/>
            <a:chExt cx="7466775" cy="228101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000" b="71667" l="37292" r="51250"/>
                      </a14:imgEffect>
                    </a14:imgLayer>
                  </a14:imgProps>
                </a:ext>
              </a:extLst>
            </a:blip>
            <a:srcRect l="37661" t="30598" r="49235" b="28574"/>
            <a:stretch/>
          </p:blipFill>
          <p:spPr>
            <a:xfrm>
              <a:off x="6998366" y="1994374"/>
              <a:ext cx="1171330" cy="228101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000" b="68556" l="60278" r="77639"/>
                      </a14:imgEffect>
                    </a14:imgLayer>
                  </a14:imgProps>
                </a:ext>
              </a:extLst>
            </a:blip>
            <a:srcRect l="60345" t="32376" r="22490" b="31577"/>
            <a:stretch/>
          </p:blipFill>
          <p:spPr>
            <a:xfrm>
              <a:off x="3416873" y="2121259"/>
              <a:ext cx="1319347" cy="17316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778" b="64889" l="7639" r="30833">
                          <a14:foregroundMark x1="19722" y1="62333" x2="19722" y2="62333"/>
                          <a14:foregroundMark x1="21458" y1="61778" x2="21458" y2="61778"/>
                          <a14:foregroundMark x1="22778" y1="60444" x2="22778" y2="60444"/>
                          <a14:foregroundMark x1="17708" y1="62000" x2="17708" y2="62000"/>
                          <a14:foregroundMark x1="16875" y1="63778" x2="16875" y2="63778"/>
                          <a14:foregroundMark x1="19583" y1="43667" x2="19583" y2="43667"/>
                          <a14:foregroundMark x1="23750" y1="41889" x2="23750" y2="41889"/>
                          <a14:foregroundMark x1="24583" y1="42444" x2="24583" y2="42444"/>
                          <a14:foregroundMark x1="21597" y1="42222" x2="21597" y2="42222"/>
                          <a14:foregroundMark x1="17222" y1="42333" x2="17222" y2="42333"/>
                          <a14:foregroundMark x1="17500" y1="41667" x2="17500" y2="41667"/>
                          <a14:foregroundMark x1="16736" y1="42333" x2="16736" y2="42333"/>
                          <a14:foregroundMark x1="14583" y1="44111" x2="14583" y2="44111"/>
                          <a14:foregroundMark x1="13611" y1="44333" x2="13611" y2="44333"/>
                          <a14:foregroundMark x1="11528" y1="45222" x2="11528" y2="45222"/>
                          <a14:foregroundMark x1="10347" y1="45778" x2="10347" y2="45778"/>
                          <a14:foregroundMark x1="9931" y1="47333" x2="9931" y2="47333"/>
                          <a14:foregroundMark x1="10417" y1="48889" x2="10417" y2="48889"/>
                          <a14:foregroundMark x1="10417" y1="47444" x2="10417" y2="47444"/>
                          <a14:foregroundMark x1="10833" y1="46111" x2="10833" y2="46111"/>
                          <a14:foregroundMark x1="10903" y1="45667" x2="10903" y2="45667"/>
                          <a14:foregroundMark x1="22917" y1="41889" x2="22917" y2="41889"/>
                          <a14:foregroundMark x1="22014" y1="41111" x2="22014" y2="41111"/>
                          <a14:foregroundMark x1="24861" y1="43222" x2="24861" y2="43222"/>
                          <a14:foregroundMark x1="12708" y1="44111" x2="12708" y2="44111"/>
                          <a14:foregroundMark x1="12361" y1="44778" x2="12361" y2="44778"/>
                          <a14:foregroundMark x1="14792" y1="44333" x2="14792" y2="44333"/>
                          <a14:foregroundMark x1="26458" y1="58889" x2="26458" y2="58889"/>
                          <a14:foregroundMark x1="20208" y1="42667" x2="20208" y2="42667"/>
                          <a14:foregroundMark x1="16319" y1="59889" x2="16319" y2="59889"/>
                          <a14:foregroundMark x1="19097" y1="59000" x2="19097" y2="59000"/>
                          <a14:foregroundMark x1="22361" y1="57667" x2="22361" y2="57667"/>
                          <a14:foregroundMark x1="21458" y1="58222" x2="21458" y2="58222"/>
                          <a14:foregroundMark x1="19514" y1="59000" x2="19514" y2="59000"/>
                          <a14:foregroundMark x1="18333" y1="59556" x2="18333" y2="59556"/>
                          <a14:foregroundMark x1="22292" y1="41889" x2="22292" y2="41889"/>
                          <a14:foregroundMark x1="10000" y1="48333" x2="10000" y2="48333"/>
                          <a14:foregroundMark x1="15417" y1="59667" x2="15417" y2="59667"/>
                          <a14:foregroundMark x1="18472" y1="43444" x2="18472" y2="43444"/>
                          <a14:backgroundMark x1="20625" y1="57556" x2="20625" y2="57556"/>
                          <a14:backgroundMark x1="21111" y1="61111" x2="21111" y2="61111"/>
                          <a14:backgroundMark x1="24167" y1="58778" x2="24167" y2="58778"/>
                          <a14:backgroundMark x1="24931" y1="58778" x2="24931" y2="58778"/>
                          <a14:backgroundMark x1="25972" y1="58000" x2="25972" y2="58000"/>
                          <a14:backgroundMark x1="27083" y1="58000" x2="27083" y2="58000"/>
                          <a14:backgroundMark x1="27708" y1="57778" x2="27708" y2="57778"/>
                          <a14:backgroundMark x1="28403" y1="58111" x2="28403" y2="58111"/>
                          <a14:backgroundMark x1="29028" y1="58444" x2="29028" y2="58444"/>
                          <a14:backgroundMark x1="26389" y1="58889" x2="26389" y2="58889"/>
                          <a14:backgroundMark x1="22778" y1="60444" x2="22778" y2="60444"/>
                          <a14:backgroundMark x1="21319" y1="61889" x2="21319" y2="61889"/>
                        </a14:backgroundRemoval>
                      </a14:imgEffect>
                    </a14:imgLayer>
                  </a14:imgProps>
                </a:ext>
              </a:extLst>
            </a:blip>
            <a:srcRect l="7739" t="40161" r="70664" b="39582"/>
            <a:stretch/>
          </p:blipFill>
          <p:spPr>
            <a:xfrm>
              <a:off x="702921" y="2060443"/>
              <a:ext cx="1824149" cy="1244133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7505963" y="1865056"/>
            <a:ext cx="115288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حقيبة سفر</a:t>
            </a:r>
            <a:endParaRPr lang="en-US" sz="2200" b="1" dirty="0"/>
          </a:p>
        </p:txBody>
      </p:sp>
      <p:sp>
        <p:nvSpPr>
          <p:cNvPr id="41" name="Rectangle 40"/>
          <p:cNvSpPr/>
          <p:nvPr/>
        </p:nvSpPr>
        <p:spPr>
          <a:xfrm>
            <a:off x="7119257" y="2790922"/>
            <a:ext cx="225800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مقبض بلاسيكي للسحب</a:t>
            </a:r>
            <a:endParaRPr lang="en-US" sz="2200" b="1" dirty="0"/>
          </a:p>
        </p:txBody>
      </p:sp>
      <p:sp>
        <p:nvSpPr>
          <p:cNvPr id="48" name="Rectangle 47"/>
          <p:cNvSpPr/>
          <p:nvPr/>
        </p:nvSpPr>
        <p:spPr>
          <a:xfrm>
            <a:off x="8711095" y="5021521"/>
            <a:ext cx="5229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جلد</a:t>
            </a:r>
            <a:endParaRPr lang="en-US" sz="2200" b="1" dirty="0"/>
          </a:p>
        </p:txBody>
      </p:sp>
      <p:sp>
        <p:nvSpPr>
          <p:cNvPr id="49" name="Rectangle 48"/>
          <p:cNvSpPr/>
          <p:nvPr/>
        </p:nvSpPr>
        <p:spPr>
          <a:xfrm>
            <a:off x="7969936" y="3558829"/>
            <a:ext cx="13308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جسم الحقيبة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38809" y="3501158"/>
            <a:ext cx="80105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عجلات</a:t>
            </a:r>
            <a:endParaRPr lang="en-US" sz="2200" b="1" dirty="0"/>
          </a:p>
        </p:txBody>
      </p:sp>
      <p:sp>
        <p:nvSpPr>
          <p:cNvPr id="55" name="Rectangle 54"/>
          <p:cNvSpPr/>
          <p:nvPr/>
        </p:nvSpPr>
        <p:spPr>
          <a:xfrm>
            <a:off x="6745304" y="3083071"/>
            <a:ext cx="6929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جيوب</a:t>
            </a:r>
            <a:endParaRPr lang="en-US" sz="2200" b="1" dirty="0"/>
          </a:p>
        </p:txBody>
      </p:sp>
      <p:sp>
        <p:nvSpPr>
          <p:cNvPr id="56" name="Rectangle 55"/>
          <p:cNvSpPr/>
          <p:nvPr/>
        </p:nvSpPr>
        <p:spPr>
          <a:xfrm>
            <a:off x="5319486" y="1496125"/>
            <a:ext cx="9277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حقيبة مدرسيّة</a:t>
            </a:r>
            <a:endParaRPr lang="en-US" sz="2200" b="1" dirty="0"/>
          </a:p>
        </p:txBody>
      </p:sp>
      <p:sp>
        <p:nvSpPr>
          <p:cNvPr id="57" name="Rectangle 56"/>
          <p:cNvSpPr/>
          <p:nvPr/>
        </p:nvSpPr>
        <p:spPr>
          <a:xfrm>
            <a:off x="5096927" y="2921123"/>
            <a:ext cx="126829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مقبض تعليق</a:t>
            </a:r>
            <a:endParaRPr lang="en-US" sz="2200" b="1" dirty="0"/>
          </a:p>
        </p:txBody>
      </p:sp>
      <p:sp>
        <p:nvSpPr>
          <p:cNvPr id="58" name="Rectangle 57"/>
          <p:cNvSpPr/>
          <p:nvPr/>
        </p:nvSpPr>
        <p:spPr>
          <a:xfrm>
            <a:off x="5013031" y="3431147"/>
            <a:ext cx="13308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جسم الحقيبة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260023" y="2860796"/>
            <a:ext cx="6929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جيوب</a:t>
            </a:r>
            <a:endParaRPr lang="en-US" sz="2200" b="1" dirty="0"/>
          </a:p>
        </p:txBody>
      </p:sp>
      <p:sp>
        <p:nvSpPr>
          <p:cNvPr id="60" name="Rectangle 59"/>
          <p:cNvSpPr/>
          <p:nvPr/>
        </p:nvSpPr>
        <p:spPr>
          <a:xfrm>
            <a:off x="3455207" y="2863085"/>
            <a:ext cx="69291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قاعدة</a:t>
            </a:r>
            <a:endParaRPr lang="en-US" sz="2200" b="1" dirty="0"/>
          </a:p>
        </p:txBody>
      </p:sp>
      <p:sp>
        <p:nvSpPr>
          <p:cNvPr id="62" name="Rectangle 61"/>
          <p:cNvSpPr/>
          <p:nvPr/>
        </p:nvSpPr>
        <p:spPr>
          <a:xfrm>
            <a:off x="4079371" y="5066349"/>
            <a:ext cx="1386918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قماش النايلون</a:t>
            </a:r>
            <a:endParaRPr lang="en-US" sz="2200" b="1" dirty="0"/>
          </a:p>
        </p:txBody>
      </p:sp>
      <p:sp>
        <p:nvSpPr>
          <p:cNvPr id="63" name="Rectangle 62"/>
          <p:cNvSpPr/>
          <p:nvPr/>
        </p:nvSpPr>
        <p:spPr>
          <a:xfrm>
            <a:off x="503257" y="1568767"/>
            <a:ext cx="131157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حقيبة تسائية</a:t>
            </a:r>
          </a:p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للمناسبات</a:t>
            </a:r>
            <a:endParaRPr lang="en-US" sz="2200" b="1" dirty="0"/>
          </a:p>
        </p:txBody>
      </p:sp>
      <p:sp>
        <p:nvSpPr>
          <p:cNvPr id="64" name="Rectangle 63"/>
          <p:cNvSpPr/>
          <p:nvPr/>
        </p:nvSpPr>
        <p:spPr>
          <a:xfrm>
            <a:off x="1685000" y="2802485"/>
            <a:ext cx="137409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جسم الحقيبة </a:t>
            </a:r>
            <a:endParaRPr lang="en-US" sz="2200" b="1" dirty="0"/>
          </a:p>
        </p:txBody>
      </p:sp>
      <p:sp>
        <p:nvSpPr>
          <p:cNvPr id="65" name="Rectangle 64"/>
          <p:cNvSpPr/>
          <p:nvPr/>
        </p:nvSpPr>
        <p:spPr>
          <a:xfrm>
            <a:off x="280697" y="3587187"/>
            <a:ext cx="127164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سلسلة تعليق</a:t>
            </a:r>
            <a:endParaRPr lang="en-US" sz="2200" b="1" dirty="0"/>
          </a:p>
        </p:txBody>
      </p:sp>
      <p:sp>
        <p:nvSpPr>
          <p:cNvPr id="66" name="Rectangle 65"/>
          <p:cNvSpPr/>
          <p:nvPr/>
        </p:nvSpPr>
        <p:spPr>
          <a:xfrm>
            <a:off x="229057" y="4815831"/>
            <a:ext cx="147668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قماش الشيفون</a:t>
            </a:r>
            <a:endParaRPr lang="en-US" sz="2200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10994571" y="2134795"/>
            <a:ext cx="1013814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لنفحص ونحلّل الحقائب التالية</a:t>
            </a:r>
            <a:endPara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7A7F2-8799-4191-AEEA-5B6713FCDC71}"/>
              </a:ext>
            </a:extLst>
          </p:cNvPr>
          <p:cNvSpPr/>
          <p:nvPr/>
        </p:nvSpPr>
        <p:spPr>
          <a:xfrm>
            <a:off x="273938" y="2752963"/>
            <a:ext cx="126886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إطار معدني علوي </a:t>
            </a:r>
            <a:endParaRPr lang="en-US" sz="22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00A0A2-672F-407E-BD6F-90D6B276BBC0}"/>
              </a:ext>
            </a:extLst>
          </p:cNvPr>
          <p:cNvSpPr/>
          <p:nvPr/>
        </p:nvSpPr>
        <p:spPr>
          <a:xfrm>
            <a:off x="121189" y="70711"/>
            <a:ext cx="3151627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الهدف: أن يحلل التلميذ مجموعة من الحقائب وفق المعايير المحددة من خلال فحص النماذج المعروضة.</a:t>
            </a:r>
          </a:p>
        </p:txBody>
      </p:sp>
      <p:pic>
        <p:nvPicPr>
          <p:cNvPr id="37" name="Graphic 43" descr="Research">
            <a:extLst>
              <a:ext uri="{FF2B5EF4-FFF2-40B4-BE49-F238E27FC236}">
                <a16:creationId xmlns:a16="http://schemas.microsoft.com/office/drawing/2014/main" id="{F58D335A-D330-4209-85B6-E8F0418A21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720374" y="129162"/>
            <a:ext cx="1107749" cy="104296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5302870-AC3C-4821-8D5F-37F397F73FDA}"/>
              </a:ext>
            </a:extLst>
          </p:cNvPr>
          <p:cNvSpPr/>
          <p:nvPr/>
        </p:nvSpPr>
        <p:spPr>
          <a:xfrm>
            <a:off x="3745713" y="287088"/>
            <a:ext cx="495360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نشاط 1- فحص الأشياء- حقيبتي</a:t>
            </a:r>
            <a:endParaRPr lang="en-US" sz="4000" b="1" dirty="0">
              <a:solidFill>
                <a:srgbClr val="FFFF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C057B0-2197-4969-B123-786F75DE637C}"/>
              </a:ext>
            </a:extLst>
          </p:cNvPr>
          <p:cNvSpPr/>
          <p:nvPr/>
        </p:nvSpPr>
        <p:spPr>
          <a:xfrm>
            <a:off x="8637954" y="4018954"/>
            <a:ext cx="73930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خياطة</a:t>
            </a:r>
            <a:endParaRPr lang="en-US" sz="22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7AEE49-0894-4519-80CB-47E34A75B92C}"/>
              </a:ext>
            </a:extLst>
          </p:cNvPr>
          <p:cNvSpPr/>
          <p:nvPr/>
        </p:nvSpPr>
        <p:spPr>
          <a:xfrm>
            <a:off x="8335832" y="4392113"/>
            <a:ext cx="75052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سحاب</a:t>
            </a:r>
            <a:endParaRPr lang="en-US" sz="2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5ACE1F-AAD6-4892-9961-34EB92F2B11C}"/>
              </a:ext>
            </a:extLst>
          </p:cNvPr>
          <p:cNvSpPr/>
          <p:nvPr/>
        </p:nvSpPr>
        <p:spPr>
          <a:xfrm>
            <a:off x="5710566" y="4156973"/>
            <a:ext cx="73930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خياطة</a:t>
            </a:r>
            <a:endParaRPr lang="en-US" sz="2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AA9979-A26A-4E32-887A-81317DB89573}"/>
              </a:ext>
            </a:extLst>
          </p:cNvPr>
          <p:cNvSpPr/>
          <p:nvPr/>
        </p:nvSpPr>
        <p:spPr>
          <a:xfrm>
            <a:off x="3345105" y="4320916"/>
            <a:ext cx="224646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وصلة قماش لاصق مؤقتة</a:t>
            </a:r>
            <a:endParaRPr lang="en-US" sz="2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C22C46-6235-4206-8CB8-48085B185B72}"/>
              </a:ext>
            </a:extLst>
          </p:cNvPr>
          <p:cNvSpPr/>
          <p:nvPr/>
        </p:nvSpPr>
        <p:spPr>
          <a:xfrm>
            <a:off x="7616850" y="5010445"/>
            <a:ext cx="88838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بلاستيك</a:t>
            </a:r>
            <a:endParaRPr lang="en-US" sz="2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DBA555-07D0-491A-A0F9-A21323CCB5A2}"/>
              </a:ext>
            </a:extLst>
          </p:cNvPr>
          <p:cNvSpPr/>
          <p:nvPr/>
        </p:nvSpPr>
        <p:spPr>
          <a:xfrm>
            <a:off x="2284694" y="4784760"/>
            <a:ext cx="67197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معدن</a:t>
            </a:r>
            <a:endParaRPr lang="en-US" sz="22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007B22-B5CD-4E6D-A89E-1EF00385F31B}"/>
              </a:ext>
            </a:extLst>
          </p:cNvPr>
          <p:cNvSpPr/>
          <p:nvPr/>
        </p:nvSpPr>
        <p:spPr>
          <a:xfrm>
            <a:off x="2174086" y="4200251"/>
            <a:ext cx="78258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خياطة </a:t>
            </a:r>
            <a:endParaRPr lang="en-US" sz="2200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964E87-6506-4207-93E5-55D802E46E66}"/>
              </a:ext>
            </a:extLst>
          </p:cNvPr>
          <p:cNvSpPr/>
          <p:nvPr/>
        </p:nvSpPr>
        <p:spPr>
          <a:xfrm>
            <a:off x="1486860" y="4193768"/>
            <a:ext cx="65595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لصق </a:t>
            </a:r>
            <a:endParaRPr lang="en-US" sz="2200" b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75367D-B3B9-4C9C-B83E-31280DAB3DE0}"/>
              </a:ext>
            </a:extLst>
          </p:cNvPr>
          <p:cNvSpPr/>
          <p:nvPr/>
        </p:nvSpPr>
        <p:spPr>
          <a:xfrm>
            <a:off x="621765" y="4182027"/>
            <a:ext cx="74571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تركيب </a:t>
            </a:r>
            <a:endParaRPr lang="en-US" sz="22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E36DDC-B828-4261-9423-3B1DAFD3DEC8}"/>
              </a:ext>
            </a:extLst>
          </p:cNvPr>
          <p:cNvSpPr>
            <a:spLocks/>
          </p:cNvSpPr>
          <p:nvPr/>
        </p:nvSpPr>
        <p:spPr>
          <a:xfrm>
            <a:off x="7999499" y="6499509"/>
            <a:ext cx="4192501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2D94DF-087C-42F3-AE62-0E786E165FBF}"/>
              </a:ext>
            </a:extLst>
          </p:cNvPr>
          <p:cNvSpPr/>
          <p:nvPr/>
        </p:nvSpPr>
        <p:spPr>
          <a:xfrm>
            <a:off x="-4186" y="6489954"/>
            <a:ext cx="1219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التصميم والتقانة – الصف الثاني الابتدائي -  فحص الحقيبة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F26F8F-3661-4B95-A46B-694F29038EAD}"/>
              </a:ext>
            </a:extLst>
          </p:cNvPr>
          <p:cNvSpPr/>
          <p:nvPr/>
        </p:nvSpPr>
        <p:spPr>
          <a:xfrm>
            <a:off x="1671130" y="3370383"/>
            <a:ext cx="164909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كريستالات للزينة</a:t>
            </a:r>
            <a:endParaRPr lang="en-US" sz="2200" b="1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519668-4BFE-496E-A4FE-B76BC43BE0EF}"/>
              </a:ext>
            </a:extLst>
          </p:cNvPr>
          <p:cNvCxnSpPr/>
          <p:nvPr/>
        </p:nvCxnSpPr>
        <p:spPr>
          <a:xfrm>
            <a:off x="616269" y="6537609"/>
            <a:ext cx="109552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0A0AC1-3C0F-474E-AE96-929D9A862A19}"/>
              </a:ext>
            </a:extLst>
          </p:cNvPr>
          <p:cNvSpPr/>
          <p:nvPr/>
        </p:nvSpPr>
        <p:spPr>
          <a:xfrm>
            <a:off x="3555529" y="3429522"/>
            <a:ext cx="136608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حزامين للأيدي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B4301CA-6322-4AC0-B748-E63038FF3D50}"/>
              </a:ext>
            </a:extLst>
          </p:cNvPr>
          <p:cNvSpPr/>
          <p:nvPr/>
        </p:nvSpPr>
        <p:spPr>
          <a:xfrm>
            <a:off x="197909" y="5320566"/>
            <a:ext cx="172355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قماش آخر  للبطانة</a:t>
            </a:r>
            <a:endParaRPr lang="en-US" sz="2200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E686330-5004-4A34-A98F-B8B08AE5A5CA}"/>
              </a:ext>
            </a:extLst>
          </p:cNvPr>
          <p:cNvSpPr/>
          <p:nvPr/>
        </p:nvSpPr>
        <p:spPr>
          <a:xfrm>
            <a:off x="1959749" y="5253747"/>
            <a:ext cx="1409361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كريستال للزينة</a:t>
            </a:r>
            <a:endParaRPr lang="en-US" sz="22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25E825-9D85-4C90-BD47-753D8D4EEC1C}"/>
              </a:ext>
            </a:extLst>
          </p:cNvPr>
          <p:cNvSpPr/>
          <p:nvPr/>
        </p:nvSpPr>
        <p:spPr>
          <a:xfrm>
            <a:off x="7876778" y="4024646"/>
            <a:ext cx="70243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تركيب</a:t>
            </a:r>
            <a:endParaRPr lang="en-US" sz="22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C980C4-1533-4786-8414-BDBCFF1783A3}"/>
              </a:ext>
            </a:extLst>
          </p:cNvPr>
          <p:cNvSpPr/>
          <p:nvPr/>
        </p:nvSpPr>
        <p:spPr>
          <a:xfrm>
            <a:off x="6691148" y="4018074"/>
            <a:ext cx="86518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مسمرة (براغي)</a:t>
            </a:r>
            <a:endParaRPr lang="en-US" sz="22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3EB047-2683-49E9-9239-562B66640721}"/>
              </a:ext>
            </a:extLst>
          </p:cNvPr>
          <p:cNvSpPr/>
          <p:nvPr/>
        </p:nvSpPr>
        <p:spPr>
          <a:xfrm>
            <a:off x="8061043" y="3220600"/>
            <a:ext cx="142621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مقابض يدوية</a:t>
            </a:r>
            <a:endParaRPr lang="en-US" sz="2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922A0-B37B-42DF-B0C7-40AF337DAD43}"/>
              </a:ext>
            </a:extLst>
          </p:cNvPr>
          <p:cNvSpPr/>
          <p:nvPr/>
        </p:nvSpPr>
        <p:spPr>
          <a:xfrm>
            <a:off x="6953401" y="5707932"/>
            <a:ext cx="22580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b="1" dirty="0"/>
              <a:t>لها عجلات ومقبض طويل لتسهيل التنقل بها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E2708-2AEE-430F-9B28-0C1755E39B86}"/>
              </a:ext>
            </a:extLst>
          </p:cNvPr>
          <p:cNvSpPr/>
          <p:nvPr/>
        </p:nvSpPr>
        <p:spPr>
          <a:xfrm>
            <a:off x="3345105" y="5653126"/>
            <a:ext cx="3293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b="1" dirty="0"/>
              <a:t>حقيبة ظهر-بها رسومات جذابة للأطفال – لا تحتوي على أجزاء حادة- خفيفة الوزن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9F79D-6930-4952-B4C4-7D642F0CCF55}"/>
              </a:ext>
            </a:extLst>
          </p:cNvPr>
          <p:cNvSpPr/>
          <p:nvPr/>
        </p:nvSpPr>
        <p:spPr>
          <a:xfrm>
            <a:off x="520897" y="5794134"/>
            <a:ext cx="250961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b="1" dirty="0"/>
              <a:t>شنطة يد نسائية- صغيرة الحجم – جميلة للتزين للمناسبات</a:t>
            </a:r>
            <a:endParaRPr lang="en-US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B7267ED-AAEE-48EB-AD8C-FBC5B053205D}"/>
              </a:ext>
            </a:extLst>
          </p:cNvPr>
          <p:cNvSpPr/>
          <p:nvPr/>
        </p:nvSpPr>
        <p:spPr>
          <a:xfrm>
            <a:off x="11012926" y="5744568"/>
            <a:ext cx="1200593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ممكن إضافة مميزات أخرى:</a:t>
            </a:r>
          </a:p>
        </p:txBody>
      </p:sp>
    </p:spTree>
    <p:extLst>
      <p:ext uri="{BB962C8B-B14F-4D97-AF65-F5344CB8AC3E}">
        <p14:creationId xmlns:p14="http://schemas.microsoft.com/office/powerpoint/2010/main" val="2107721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67" grpId="0" animBg="1"/>
      <p:bldP spid="45" grpId="0" animBg="1"/>
      <p:bldP spid="47" grpId="0" animBg="1"/>
      <p:bldP spid="69" grpId="0" animBg="1"/>
      <p:bldP spid="72" grpId="0" animBg="1"/>
      <p:bldP spid="73" grpId="0" animBg="1"/>
      <p:bldP spid="75" grpId="0" animBg="1"/>
      <p:bldP spid="76" grpId="0" animBg="1"/>
      <p:bldP spid="2" grpId="0" animBg="1"/>
      <p:bldP spid="3" grpId="0" animBg="1"/>
      <p:bldP spid="5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" y="32065"/>
            <a:ext cx="12196186" cy="6857999"/>
          </a:xfrm>
          <a:prstGeom prst="rect">
            <a:avLst/>
          </a:prstGeom>
        </p:spPr>
      </p:pic>
      <p:sp>
        <p:nvSpPr>
          <p:cNvPr id="37" name="Text Box 1674"/>
          <p:cNvSpPr txBox="1">
            <a:spLocks/>
          </p:cNvSpPr>
          <p:nvPr/>
        </p:nvSpPr>
        <p:spPr>
          <a:xfrm>
            <a:off x="2797903" y="2412481"/>
            <a:ext cx="6606652" cy="718118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انتهى الدرس الأول</a:t>
            </a:r>
            <a:endParaRPr lang="en-US" sz="1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4882085" y="3590971"/>
            <a:ext cx="2438287" cy="492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نتمنى لكم التوفيق </a:t>
            </a:r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</a:t>
            </a:r>
            <a:endParaRPr lang="ar-BH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70CC5-BEA7-4105-86FA-96F074A7E718}"/>
              </a:ext>
            </a:extLst>
          </p:cNvPr>
          <p:cNvSpPr>
            <a:spLocks/>
          </p:cNvSpPr>
          <p:nvPr/>
        </p:nvSpPr>
        <p:spPr>
          <a:xfrm>
            <a:off x="7999499" y="6499509"/>
            <a:ext cx="4192501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2FBEC-A019-4EAE-A89C-D0DD2297A42E}"/>
              </a:ext>
            </a:extLst>
          </p:cNvPr>
          <p:cNvSpPr/>
          <p:nvPr/>
        </p:nvSpPr>
        <p:spPr>
          <a:xfrm>
            <a:off x="-4186" y="6489954"/>
            <a:ext cx="1219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التصميم والتقانة – الصف الثاني الابتدائي -  فحص الحقيبة</a:t>
            </a:r>
          </a:p>
        </p:txBody>
      </p:sp>
    </p:spTree>
    <p:extLst>
      <p:ext uri="{BB962C8B-B14F-4D97-AF65-F5344CB8AC3E}">
        <p14:creationId xmlns:p14="http://schemas.microsoft.com/office/powerpoint/2010/main" val="3308247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" grpId="0" animBg="1"/>
    </p:bldLst>
  </p:timing>
</p:sld>
</file>

<file path=ppt/theme/theme1.xml><?xml version="1.0" encoding="utf-8"?>
<a:theme xmlns:a="http://schemas.openxmlformats.org/drawingml/2006/main" name="Theme دروس الوزار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دروس الوزارة" id="{EBA0C943-2F96-496C-BDE1-BEC3329631CF}" vid="{7F12D149-E3A6-41D3-AAF5-CA079D7EB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دروس الوزارة</Template>
  <TotalTime>12770</TotalTime>
  <Words>471</Words>
  <Application>Microsoft Office PowerPoint</Application>
  <PresentationFormat>Widescreen</PresentationFormat>
  <Paragraphs>131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Theme دروس الوزارة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almudshki</dc:creator>
  <cp:lastModifiedBy>Fadheela Abbas Abbas Telaq</cp:lastModifiedBy>
  <cp:revision>2071</cp:revision>
  <cp:lastPrinted>2021-02-04T07:38:16Z</cp:lastPrinted>
  <dcterms:created xsi:type="dcterms:W3CDTF">2020-09-16T17:02:07Z</dcterms:created>
  <dcterms:modified xsi:type="dcterms:W3CDTF">2021-02-08T02:06:35Z</dcterms:modified>
</cp:coreProperties>
</file>