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0">
  <p:sldMasterIdLst>
    <p:sldMasterId id="2147483672" r:id="rId1"/>
  </p:sldMasterIdLst>
  <p:notesMasterIdLst>
    <p:notesMasterId r:id="rId14"/>
  </p:notesMasterIdLst>
  <p:sldIdLst>
    <p:sldId id="326" r:id="rId2"/>
    <p:sldId id="329" r:id="rId3"/>
    <p:sldId id="380" r:id="rId4"/>
    <p:sldId id="381" r:id="rId5"/>
    <p:sldId id="382" r:id="rId6"/>
    <p:sldId id="383" r:id="rId7"/>
    <p:sldId id="376" r:id="rId8"/>
    <p:sldId id="385" r:id="rId9"/>
    <p:sldId id="373" r:id="rId10"/>
    <p:sldId id="384" r:id="rId11"/>
    <p:sldId id="386" r:id="rId12"/>
    <p:sldId id="311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D43"/>
    <a:srgbClr val="FF99FF"/>
    <a:srgbClr val="CC66FF"/>
    <a:srgbClr val="FF3399"/>
    <a:srgbClr val="B14FA5"/>
    <a:srgbClr val="FF0066"/>
    <a:srgbClr val="FFFFCC"/>
    <a:srgbClr val="CC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18/08/1443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241001" y="6423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BH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3" name="مستطيل: زوايا مستديرة 201">
            <a:extLst>
              <a:ext uri="{FF2B5EF4-FFF2-40B4-BE49-F238E27FC236}">
                <a16:creationId xmlns:a16="http://schemas.microsoft.com/office/drawing/2014/main" xmlns="" id="{D772758D-A5C8-47AD-AF96-6072C10D491C}"/>
              </a:ext>
            </a:extLst>
          </p:cNvPr>
          <p:cNvSpPr/>
          <p:nvPr/>
        </p:nvSpPr>
        <p:spPr>
          <a:xfrm>
            <a:off x="2701815" y="5340370"/>
            <a:ext cx="6241171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SA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دْريباتُ 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(أُحلِّلُ وأُركِّبُ </a:t>
            </a:r>
            <a:r>
              <a:rPr lang="ar-BH" sz="4000" b="1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وأَتَدَرّبُ</a:t>
            </a:r>
            <a:r>
              <a:rPr lang="ar-BH" sz="4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A7E7755E-1789-4C6F-AA3E-15902EE9C568}"/>
              </a:ext>
            </a:extLst>
          </p:cNvPr>
          <p:cNvSpPr/>
          <p:nvPr/>
        </p:nvSpPr>
        <p:spPr>
          <a:xfrm>
            <a:off x="129093" y="1990558"/>
            <a:ext cx="1196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وَابْتكاراتٌ</a:t>
            </a: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التاسع: الرَّجُلُ الطّائِرُ 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Picture 34" descr="A picture containing text, yellow, colorful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33" y="2582906"/>
            <a:ext cx="3390283" cy="25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065203" y="349733"/>
            <a:ext cx="836639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أَكْتُبُ </a:t>
            </a:r>
            <a:r>
              <a:rPr lang="ar-BH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كُلِّ فراغٍ اسْمَ الْإِشارَةِ الْـمُناسِبَ كَما في الْـمِثالِ: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9217" name="Picture 2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535" y="2453865"/>
            <a:ext cx="8921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4"/>
          <p:cNvGrpSpPr/>
          <p:nvPr/>
        </p:nvGrpSpPr>
        <p:grpSpPr>
          <a:xfrm>
            <a:off x="9256633" y="2355607"/>
            <a:ext cx="2771775" cy="1676400"/>
            <a:chOff x="0" y="0"/>
            <a:chExt cx="2771775" cy="1676400"/>
          </a:xfrm>
        </p:grpSpPr>
        <p:grpSp>
          <p:nvGrpSpPr>
            <p:cNvPr id="10" name="Group 91"/>
            <p:cNvGrpSpPr/>
            <p:nvPr/>
          </p:nvGrpSpPr>
          <p:grpSpPr>
            <a:xfrm>
              <a:off x="0" y="0"/>
              <a:ext cx="2771775" cy="1676400"/>
              <a:chOff x="0" y="0"/>
              <a:chExt cx="2771775" cy="1676400"/>
            </a:xfrm>
          </p:grpSpPr>
          <p:pic>
            <p:nvPicPr>
              <p:cNvPr id="12" name="Picture 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35900" y="228039"/>
                <a:ext cx="676176" cy="596265"/>
              </a:xfrm>
              <a:prstGeom prst="rect">
                <a:avLst/>
              </a:prstGeom>
            </p:spPr>
          </p:pic>
          <p:sp>
            <p:nvSpPr>
              <p:cNvPr id="14" name="Rounded Rectangle 245"/>
              <p:cNvSpPr/>
              <p:nvPr/>
            </p:nvSpPr>
            <p:spPr>
              <a:xfrm>
                <a:off x="0" y="0"/>
                <a:ext cx="2771775" cy="16764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63F32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</p:grpSp>
        <p:sp>
          <p:nvSpPr>
            <p:cNvPr id="11" name="Rectangle 94"/>
            <p:cNvSpPr/>
            <p:nvPr/>
          </p:nvSpPr>
          <p:spPr>
            <a:xfrm>
              <a:off x="485775" y="1047749"/>
              <a:ext cx="1838325" cy="5619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b="1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هَذا </a:t>
              </a:r>
              <a:r>
                <a:rPr lang="ar-BH" sz="4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كِتابٌ.</a:t>
              </a:r>
              <a:endParaRPr lang="en-US" sz="4000" b="1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6250807" y="2266429"/>
            <a:ext cx="2800350" cy="1676400"/>
            <a:chOff x="0" y="0"/>
            <a:chExt cx="2800350" cy="1676400"/>
          </a:xfrm>
        </p:grpSpPr>
        <p:grpSp>
          <p:nvGrpSpPr>
            <p:cNvPr id="16" name="Group 84"/>
            <p:cNvGrpSpPr/>
            <p:nvPr/>
          </p:nvGrpSpPr>
          <p:grpSpPr>
            <a:xfrm>
              <a:off x="0" y="0"/>
              <a:ext cx="2800350" cy="1676400"/>
              <a:chOff x="47625" y="0"/>
              <a:chExt cx="2800350" cy="1676400"/>
            </a:xfrm>
          </p:grpSpPr>
          <p:grpSp>
            <p:nvGrpSpPr>
              <p:cNvPr id="19" name="Group 85"/>
              <p:cNvGrpSpPr/>
              <p:nvPr/>
            </p:nvGrpSpPr>
            <p:grpSpPr>
              <a:xfrm>
                <a:off x="266089" y="162310"/>
                <a:ext cx="2404710" cy="626631"/>
                <a:chOff x="-63199" y="-2364425"/>
                <a:chExt cx="2405061" cy="626719"/>
              </a:xfrm>
            </p:grpSpPr>
            <p:pic>
              <p:nvPicPr>
                <p:cNvPr id="21" name="Picture 8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65587" y="-2364425"/>
                  <a:ext cx="676275" cy="596350"/>
                </a:xfrm>
                <a:prstGeom prst="rect">
                  <a:avLst/>
                </a:prstGeom>
              </p:spPr>
            </p:pic>
            <p:pic>
              <p:nvPicPr>
                <p:cNvPr id="22" name="Picture 8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3199" y="-2337028"/>
                  <a:ext cx="709842" cy="599322"/>
                </a:xfrm>
                <a:prstGeom prst="rect">
                  <a:avLst/>
                </a:prstGeom>
              </p:spPr>
            </p:pic>
          </p:grpSp>
          <p:sp>
            <p:nvSpPr>
              <p:cNvPr id="20" name="Rounded Rectangle 239"/>
              <p:cNvSpPr/>
              <p:nvPr/>
            </p:nvSpPr>
            <p:spPr>
              <a:xfrm>
                <a:off x="47625" y="0"/>
                <a:ext cx="2800350" cy="1676400"/>
              </a:xfrm>
              <a:prstGeom prst="roundRect">
                <a:avLst/>
              </a:prstGeom>
              <a:noFill/>
              <a:ln w="19050">
                <a:solidFill>
                  <a:srgbClr val="63F32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</p:grpSp>
        <p:sp>
          <p:nvSpPr>
            <p:cNvPr id="18" name="Rectangle 89"/>
            <p:cNvSpPr/>
            <p:nvPr/>
          </p:nvSpPr>
          <p:spPr>
            <a:xfrm>
              <a:off x="419100" y="1043304"/>
              <a:ext cx="1838325" cy="5187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..... </a:t>
              </a:r>
              <a:r>
                <a:rPr lang="ar-BH" sz="4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كِتابٌ.</a:t>
              </a:r>
              <a:endPara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97"/>
          <p:cNvGrpSpPr/>
          <p:nvPr/>
        </p:nvGrpSpPr>
        <p:grpSpPr>
          <a:xfrm>
            <a:off x="9227493" y="4397847"/>
            <a:ext cx="2771775" cy="1707276"/>
            <a:chOff x="0" y="0"/>
            <a:chExt cx="2771775" cy="1707276"/>
          </a:xfrm>
        </p:grpSpPr>
        <p:grpSp>
          <p:nvGrpSpPr>
            <p:cNvPr id="25" name="Group 137"/>
            <p:cNvGrpSpPr/>
            <p:nvPr/>
          </p:nvGrpSpPr>
          <p:grpSpPr>
            <a:xfrm>
              <a:off x="0" y="0"/>
              <a:ext cx="2771775" cy="1707276"/>
              <a:chOff x="-28575" y="0"/>
              <a:chExt cx="2771775" cy="1707276"/>
            </a:xfrm>
          </p:grpSpPr>
          <p:grpSp>
            <p:nvGrpSpPr>
              <p:cNvPr id="27" name="Group 138"/>
              <p:cNvGrpSpPr/>
              <p:nvPr/>
            </p:nvGrpSpPr>
            <p:grpSpPr>
              <a:xfrm>
                <a:off x="-28575" y="0"/>
                <a:ext cx="2771775" cy="1666875"/>
                <a:chOff x="-28575" y="0"/>
                <a:chExt cx="2771775" cy="1666875"/>
              </a:xfrm>
            </p:grpSpPr>
            <p:pic>
              <p:nvPicPr>
                <p:cNvPr id="29" name="Picture 13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511205" y="329882"/>
                  <a:ext cx="676176" cy="596265"/>
                </a:xfrm>
                <a:prstGeom prst="rect">
                  <a:avLst/>
                </a:prstGeom>
              </p:spPr>
            </p:pic>
            <p:sp>
              <p:nvSpPr>
                <p:cNvPr id="30" name="Rounded Rectangle 4934"/>
                <p:cNvSpPr/>
                <p:nvPr/>
              </p:nvSpPr>
              <p:spPr>
                <a:xfrm>
                  <a:off x="-28575" y="0"/>
                  <a:ext cx="2771775" cy="166687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3F32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ar-SA"/>
                </a:p>
              </p:txBody>
            </p:sp>
          </p:grpSp>
          <p:sp>
            <p:nvSpPr>
              <p:cNvPr id="28" name="Rectangle 141"/>
              <p:cNvSpPr/>
              <p:nvPr/>
            </p:nvSpPr>
            <p:spPr>
              <a:xfrm>
                <a:off x="408770" y="1250076"/>
                <a:ext cx="1897083" cy="4572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4000" dirty="0" smtClean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......</a:t>
                </a:r>
                <a:r>
                  <a:rPr lang="ar-BH" sz="4000" dirty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تُفّاحَةٌ.</a:t>
                </a:r>
                <a:endParaRPr lang="en-US" sz="40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26" name="Picture 1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40" y="193066"/>
              <a:ext cx="678644" cy="873537"/>
            </a:xfrm>
            <a:prstGeom prst="rect">
              <a:avLst/>
            </a:prstGeom>
          </p:spPr>
        </p:pic>
      </p:grpSp>
      <p:grpSp>
        <p:nvGrpSpPr>
          <p:cNvPr id="31" name="Group 41"/>
          <p:cNvGrpSpPr/>
          <p:nvPr/>
        </p:nvGrpSpPr>
        <p:grpSpPr>
          <a:xfrm>
            <a:off x="6295233" y="4397847"/>
            <a:ext cx="2800350" cy="1676400"/>
            <a:chOff x="0" y="-38100"/>
            <a:chExt cx="2800350" cy="1676400"/>
          </a:xfrm>
        </p:grpSpPr>
        <p:grpSp>
          <p:nvGrpSpPr>
            <p:cNvPr id="32" name="Group 144"/>
            <p:cNvGrpSpPr/>
            <p:nvPr/>
          </p:nvGrpSpPr>
          <p:grpSpPr>
            <a:xfrm>
              <a:off x="0" y="-38100"/>
              <a:ext cx="2800350" cy="1676400"/>
              <a:chOff x="-38100" y="-57150"/>
              <a:chExt cx="2800350" cy="1676400"/>
            </a:xfrm>
          </p:grpSpPr>
          <p:grpSp>
            <p:nvGrpSpPr>
              <p:cNvPr id="34" name="Group 145"/>
              <p:cNvGrpSpPr/>
              <p:nvPr/>
            </p:nvGrpSpPr>
            <p:grpSpPr>
              <a:xfrm>
                <a:off x="-38100" y="-57150"/>
                <a:ext cx="2800350" cy="1676400"/>
                <a:chOff x="9525" y="-57150"/>
                <a:chExt cx="2800350" cy="1676400"/>
              </a:xfrm>
            </p:grpSpPr>
            <p:pic>
              <p:nvPicPr>
                <p:cNvPr id="36" name="Picture 14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19840" y="227091"/>
                  <a:ext cx="676176" cy="596265"/>
                </a:xfrm>
                <a:prstGeom prst="rect">
                  <a:avLst/>
                </a:prstGeom>
              </p:spPr>
            </p:pic>
            <p:sp>
              <p:nvSpPr>
                <p:cNvPr id="37" name="Rounded Rectangle 4951"/>
                <p:cNvSpPr/>
                <p:nvPr/>
              </p:nvSpPr>
              <p:spPr>
                <a:xfrm>
                  <a:off x="9525" y="-57150"/>
                  <a:ext cx="2800350" cy="1676400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3F32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ar-SA"/>
                </a:p>
              </p:txBody>
            </p:sp>
          </p:grpSp>
          <p:sp>
            <p:nvSpPr>
              <p:cNvPr id="35" name="Rectangle 148"/>
              <p:cNvSpPr/>
              <p:nvPr/>
            </p:nvSpPr>
            <p:spPr>
              <a:xfrm>
                <a:off x="390525" y="1140018"/>
                <a:ext cx="1838325" cy="4572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4000" b="1" dirty="0">
                    <a:solidFill>
                      <a:srgbClr val="0070C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تِلْكَ</a:t>
                </a: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 تُفّاحَةٌ.</a:t>
                </a:r>
                <a:endParaRPr lang="en-US" sz="4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33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37" y="87838"/>
              <a:ext cx="649482" cy="836087"/>
            </a:xfrm>
            <a:prstGeom prst="rect">
              <a:avLst/>
            </a:prstGeom>
          </p:spPr>
        </p:pic>
      </p:grpSp>
      <p:grpSp>
        <p:nvGrpSpPr>
          <p:cNvPr id="38" name="Group 26"/>
          <p:cNvGrpSpPr/>
          <p:nvPr/>
        </p:nvGrpSpPr>
        <p:grpSpPr>
          <a:xfrm>
            <a:off x="3420014" y="4391817"/>
            <a:ext cx="2771775" cy="1662955"/>
            <a:chOff x="-38100" y="0"/>
            <a:chExt cx="2771775" cy="1662955"/>
          </a:xfrm>
        </p:grpSpPr>
        <p:pic>
          <p:nvPicPr>
            <p:cNvPr id="40" name="Picture 1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136" y="106879"/>
              <a:ext cx="1255475" cy="1014853"/>
            </a:xfrm>
            <a:prstGeom prst="rect">
              <a:avLst/>
            </a:prstGeom>
          </p:spPr>
        </p:pic>
        <p:grpSp>
          <p:nvGrpSpPr>
            <p:cNvPr id="39" name="Group 172"/>
            <p:cNvGrpSpPr/>
            <p:nvPr/>
          </p:nvGrpSpPr>
          <p:grpSpPr>
            <a:xfrm>
              <a:off x="-38100" y="0"/>
              <a:ext cx="2771775" cy="1662955"/>
              <a:chOff x="-66675" y="-171450"/>
              <a:chExt cx="2771775" cy="1662955"/>
            </a:xfrm>
          </p:grpSpPr>
          <p:grpSp>
            <p:nvGrpSpPr>
              <p:cNvPr id="41" name="Group 173"/>
              <p:cNvGrpSpPr/>
              <p:nvPr/>
            </p:nvGrpSpPr>
            <p:grpSpPr>
              <a:xfrm>
                <a:off x="-66675" y="-171450"/>
                <a:ext cx="2771775" cy="1628775"/>
                <a:chOff x="-66675" y="-171450"/>
                <a:chExt cx="2771775" cy="1628775"/>
              </a:xfrm>
            </p:grpSpPr>
            <p:sp>
              <p:nvSpPr>
                <p:cNvPr id="44" name="Rounded Rectangle 3962"/>
                <p:cNvSpPr/>
                <p:nvPr/>
              </p:nvSpPr>
              <p:spPr>
                <a:xfrm>
                  <a:off x="-66675" y="-171450"/>
                  <a:ext cx="2771775" cy="162877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3F32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ar-SA"/>
                </a:p>
              </p:txBody>
            </p:sp>
            <p:pic>
              <p:nvPicPr>
                <p:cNvPr id="43" name="Picture 17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450924" y="222871"/>
                  <a:ext cx="676176" cy="596265"/>
                </a:xfrm>
                <a:prstGeom prst="rect">
                  <a:avLst/>
                </a:prstGeom>
              </p:spPr>
            </p:pic>
          </p:grpSp>
          <p:sp>
            <p:nvSpPr>
              <p:cNvPr id="42" name="Rectangle 176"/>
              <p:cNvSpPr/>
              <p:nvPr/>
            </p:nvSpPr>
            <p:spPr>
              <a:xfrm>
                <a:off x="533400" y="895240"/>
                <a:ext cx="1838325" cy="59626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4000" b="1" dirty="0" smtClean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.....</a:t>
                </a: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كُرْسِيٌّ.</a:t>
                </a:r>
                <a:endParaRPr lang="en-US" sz="4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5" name="Rectangle 208"/>
          <p:cNvSpPr/>
          <p:nvPr/>
        </p:nvSpPr>
        <p:spPr>
          <a:xfrm>
            <a:off x="940390" y="5500443"/>
            <a:ext cx="1838325" cy="542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BH" sz="40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كُرْسِيٌّ.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46" name="Group 142"/>
          <p:cNvGrpSpPr/>
          <p:nvPr/>
        </p:nvGrpSpPr>
        <p:grpSpPr>
          <a:xfrm>
            <a:off x="525186" y="4336055"/>
            <a:ext cx="2800350" cy="1728667"/>
            <a:chOff x="0" y="0"/>
            <a:chExt cx="2800350" cy="1609725"/>
          </a:xfrm>
        </p:grpSpPr>
        <p:grpSp>
          <p:nvGrpSpPr>
            <p:cNvPr id="47" name="Group 167"/>
            <p:cNvGrpSpPr/>
            <p:nvPr/>
          </p:nvGrpSpPr>
          <p:grpSpPr>
            <a:xfrm>
              <a:off x="0" y="0"/>
              <a:ext cx="2800350" cy="1609725"/>
              <a:chOff x="28575" y="-209550"/>
              <a:chExt cx="2800350" cy="1609725"/>
            </a:xfrm>
          </p:grpSpPr>
          <p:pic>
            <p:nvPicPr>
              <p:cNvPr id="50" name="Picture 1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114649" y="104773"/>
                <a:ext cx="676176" cy="596265"/>
              </a:xfrm>
              <a:prstGeom prst="rect">
                <a:avLst/>
              </a:prstGeom>
            </p:spPr>
          </p:pic>
          <p:sp>
            <p:nvSpPr>
              <p:cNvPr id="51" name="Rounded Rectangle 135"/>
              <p:cNvSpPr/>
              <p:nvPr/>
            </p:nvSpPr>
            <p:spPr>
              <a:xfrm>
                <a:off x="28575" y="-209550"/>
                <a:ext cx="2800350" cy="1609725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63F32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/>
              </a:p>
            </p:txBody>
          </p:sp>
        </p:grpSp>
        <p:pic>
          <p:nvPicPr>
            <p:cNvPr id="48" name="Picture 17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56" y="158735"/>
              <a:ext cx="1105373" cy="795913"/>
            </a:xfrm>
            <a:prstGeom prst="rect">
              <a:avLst/>
            </a:prstGeom>
          </p:spPr>
        </p:pic>
      </p:grpSp>
      <p:grpSp>
        <p:nvGrpSpPr>
          <p:cNvPr id="52" name="Group 3803"/>
          <p:cNvGrpSpPr/>
          <p:nvPr/>
        </p:nvGrpSpPr>
        <p:grpSpPr>
          <a:xfrm>
            <a:off x="3396657" y="2232444"/>
            <a:ext cx="2771775" cy="1778373"/>
            <a:chOff x="0" y="0"/>
            <a:chExt cx="2771775" cy="1628775"/>
          </a:xfrm>
        </p:grpSpPr>
        <p:grpSp>
          <p:nvGrpSpPr>
            <p:cNvPr id="53" name="Group 61"/>
            <p:cNvGrpSpPr/>
            <p:nvPr/>
          </p:nvGrpSpPr>
          <p:grpSpPr>
            <a:xfrm>
              <a:off x="0" y="0"/>
              <a:ext cx="2771775" cy="1628775"/>
              <a:chOff x="-28575" y="-171450"/>
              <a:chExt cx="2771775" cy="1628775"/>
            </a:xfrm>
          </p:grpSpPr>
          <p:grpSp>
            <p:nvGrpSpPr>
              <p:cNvPr id="55" name="Group 63"/>
              <p:cNvGrpSpPr/>
              <p:nvPr/>
            </p:nvGrpSpPr>
            <p:grpSpPr>
              <a:xfrm>
                <a:off x="-28575" y="-171450"/>
                <a:ext cx="2771775" cy="1628775"/>
                <a:chOff x="-28575" y="-171450"/>
                <a:chExt cx="2771775" cy="1628775"/>
              </a:xfrm>
            </p:grpSpPr>
            <p:pic>
              <p:nvPicPr>
                <p:cNvPr id="57" name="Picture 387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34003" y="234462"/>
                  <a:ext cx="676176" cy="596265"/>
                </a:xfrm>
                <a:prstGeom prst="rect">
                  <a:avLst/>
                </a:prstGeom>
              </p:spPr>
            </p:pic>
            <p:sp>
              <p:nvSpPr>
                <p:cNvPr id="58" name="Rounded Rectangle 3915"/>
                <p:cNvSpPr/>
                <p:nvPr/>
              </p:nvSpPr>
              <p:spPr>
                <a:xfrm>
                  <a:off x="-28575" y="-171450"/>
                  <a:ext cx="2771775" cy="162877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3F32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ar-SA" sz="4000" b="1"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56" name="Rectangle 3916"/>
              <p:cNvSpPr/>
              <p:nvPr/>
            </p:nvSpPr>
            <p:spPr>
              <a:xfrm>
                <a:off x="384450" y="906653"/>
                <a:ext cx="1838325" cy="5238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4000" b="1" dirty="0" smtClean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....</a:t>
                </a: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دَرّاجَةٌ.</a:t>
                </a:r>
                <a:endParaRPr lang="en-US" sz="4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54" name="Picture 3800" descr="C:\Users\HP\Desktop\الملف التجميعي لبراعم العربية\صور الرسامين النهائية\تحديث الرسمات\رسمات براعم العربية حسب الوحدات\صور الوحدة الأولى\الدرس الرابع\دراجة1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7"/>
            <a:stretch/>
          </p:blipFill>
          <p:spPr bwMode="auto">
            <a:xfrm>
              <a:off x="545649" y="102232"/>
              <a:ext cx="1089400" cy="933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roup 25"/>
          <p:cNvGrpSpPr/>
          <p:nvPr/>
        </p:nvGrpSpPr>
        <p:grpSpPr>
          <a:xfrm>
            <a:off x="448986" y="2292744"/>
            <a:ext cx="2800350" cy="1609725"/>
            <a:chOff x="0" y="0"/>
            <a:chExt cx="2800350" cy="1609725"/>
          </a:xfrm>
        </p:grpSpPr>
        <p:grpSp>
          <p:nvGrpSpPr>
            <p:cNvPr id="60" name="Group 160"/>
            <p:cNvGrpSpPr/>
            <p:nvPr/>
          </p:nvGrpSpPr>
          <p:grpSpPr>
            <a:xfrm>
              <a:off x="0" y="0"/>
              <a:ext cx="2800350" cy="1609725"/>
              <a:chOff x="0" y="-28575"/>
              <a:chExt cx="2800350" cy="1609725"/>
            </a:xfrm>
          </p:grpSpPr>
          <p:grpSp>
            <p:nvGrpSpPr>
              <p:cNvPr id="62" name="Group 161"/>
              <p:cNvGrpSpPr/>
              <p:nvPr/>
            </p:nvGrpSpPr>
            <p:grpSpPr>
              <a:xfrm>
                <a:off x="0" y="-28575"/>
                <a:ext cx="2800350" cy="1609725"/>
                <a:chOff x="28575" y="-238125"/>
                <a:chExt cx="2800350" cy="1609725"/>
              </a:xfrm>
            </p:grpSpPr>
            <p:pic>
              <p:nvPicPr>
                <p:cNvPr id="64" name="Picture 16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122894" y="137160"/>
                  <a:ext cx="676176" cy="596265"/>
                </a:xfrm>
                <a:prstGeom prst="rect">
                  <a:avLst/>
                </a:prstGeom>
              </p:spPr>
            </p:pic>
            <p:sp>
              <p:nvSpPr>
                <p:cNvPr id="65" name="Rounded Rectangle 3947"/>
                <p:cNvSpPr/>
                <p:nvPr/>
              </p:nvSpPr>
              <p:spPr>
                <a:xfrm>
                  <a:off x="28575" y="-238125"/>
                  <a:ext cx="2800350" cy="1609725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rgbClr val="63F329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ar-SA"/>
                </a:p>
              </p:txBody>
            </p:sp>
          </p:grpSp>
          <p:sp>
            <p:nvSpPr>
              <p:cNvPr id="63" name="Rectangle 164"/>
              <p:cNvSpPr/>
              <p:nvPr/>
            </p:nvSpPr>
            <p:spPr>
              <a:xfrm>
                <a:off x="361454" y="1085850"/>
                <a:ext cx="1838325" cy="4572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4000" b="1" dirty="0" smtClean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.....</a:t>
                </a:r>
                <a:r>
                  <a:rPr lang="ar-BH" sz="4000" b="1" dirty="0">
                    <a:solidFill>
                      <a:srgbClr val="000000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دَرّاجَةٌ.</a:t>
                </a:r>
                <a:endParaRPr lang="en-US" sz="4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pic>
          <p:nvPicPr>
            <p:cNvPr id="61" name="Picture 165" descr="C:\Users\HP\Desktop\الملف التجميعي لبراعم العربية\صور الرسامين النهائية\تحديث الرسمات\رسمات براعم العربية حسب الوحدات\صور الوحدة الأولى\الدرس الرابع\دراجة1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28741"/>
              <a:ext cx="999323" cy="8521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-494853" y="-25388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-494853" y="-20816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sp>
        <p:nvSpPr>
          <p:cNvPr id="9216" name="مستطيل 9215"/>
          <p:cNvSpPr/>
          <p:nvPr/>
        </p:nvSpPr>
        <p:spPr>
          <a:xfrm>
            <a:off x="3852849" y="1214211"/>
            <a:ext cx="3698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(هَذا - هَذِهِ - ذَلِكَ - تِلْكَ)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43020" y="3273672"/>
            <a:ext cx="89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ذَلِكَ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1509" y="3362985"/>
            <a:ext cx="89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85974" y="3319838"/>
            <a:ext cx="89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تِلْكَ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70956" y="5529581"/>
            <a:ext cx="89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15257" y="5410997"/>
            <a:ext cx="89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هَذا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20291" y="5449532"/>
            <a:ext cx="89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ذَلِكَ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21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53690"/>
              </p:ext>
            </p:extLst>
          </p:nvPr>
        </p:nvGraphicFramePr>
        <p:xfrm>
          <a:off x="546844" y="1568824"/>
          <a:ext cx="10542496" cy="439341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5271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1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8740"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r>
                        <a:rPr lang="ar-BH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............................................................................</a:t>
                      </a:r>
                      <a:endParaRPr lang="en-US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45951" marR="45951" marT="0" marB="0"/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40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تِلْكَ فَراشَةٌ.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45951" marR="4595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4673"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...................................................................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45951" marR="45951" marT="0" marB="0"/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 smtClean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11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...................................................................</a:t>
                      </a:r>
                      <a:endParaRPr lang="en-US" sz="11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45951" marR="4595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56" name="Picture 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23" y="1881677"/>
            <a:ext cx="1064550" cy="9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48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00" y="2116807"/>
            <a:ext cx="1126945" cy="9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4868" descr="هات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4" y="4035805"/>
            <a:ext cx="1320463" cy="132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4880" descr="دي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89" y="1704224"/>
            <a:ext cx="1386869" cy="16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48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79" y="4354612"/>
            <a:ext cx="979547" cy="8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3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24" y="4133327"/>
            <a:ext cx="1064550" cy="10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37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89" y="4215950"/>
            <a:ext cx="1447912" cy="11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3794" descr="butterf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9" y="1653609"/>
            <a:ext cx="1816946" cy="14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275040" y="810471"/>
            <a:ext cx="6058390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226695" algn="ctr" rtl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(هَذا - هَذِهِ - ذَلِكَ - تِلْكَ) </a:t>
            </a:r>
            <a:r>
              <a:rPr lang="ar-BH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كَما في الْـمِثالِ: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49749" y="215165"/>
            <a:ext cx="8270214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أُكَوِّنُ </a:t>
            </a:r>
            <a:r>
              <a:rPr lang="ar-BH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جُمْلَةً بِاسْتِعْمالِ اسْمِ الْإِشارَةِ الْـمُناسِبِ مِمّا يَأْتي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3459" y="3411587"/>
            <a:ext cx="209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هَذا ديكٌ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6542" y="5257557"/>
            <a:ext cx="209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 باخِرَةٌ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8412" y="5217605"/>
            <a:ext cx="209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ذَلِكَ هاتِفٌ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10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182226"/>
            <a:ext cx="1646183" cy="1268068"/>
          </a:xfrm>
          <a:prstGeom prst="rect">
            <a:avLst/>
          </a:prstGeom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64545"/>
            <a:ext cx="1646183" cy="1268068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063" y="304123"/>
            <a:ext cx="27077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ثالِثًا:</a:t>
            </a:r>
            <a:r>
              <a:rPr kumimoji="0" lang="ar-BH" altLang="ar-SA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أُحَلِّلُ وَأُرَكِّبُ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11126" y="499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87855" y="928485"/>
            <a:ext cx="993429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800"/>
              <a:tabLst>
                <a:tab pos="340995" algn="r"/>
              </a:tabLst>
            </a:pPr>
            <a:r>
              <a:rPr lang="ar-BH" sz="4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1-أَقْرَأُ </a:t>
            </a:r>
            <a:r>
              <a:rPr lang="ar-BH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كُلَّ جُمْلَةٍ مِمّا يَأْتي، وَأَكْتُبُ عَدَدَ كَلِماتِها: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Rectangle 3932"/>
          <p:cNvSpPr/>
          <p:nvPr/>
        </p:nvSpPr>
        <p:spPr>
          <a:xfrm>
            <a:off x="4228002" y="1979110"/>
            <a:ext cx="6448926" cy="820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-صَعِدَ إِلى الْـمَكانِ الْـمُرْتَفِعِ.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Rectangle 3933"/>
          <p:cNvSpPr/>
          <p:nvPr/>
        </p:nvSpPr>
        <p:spPr>
          <a:xfrm>
            <a:off x="4228002" y="2927585"/>
            <a:ext cx="6448926" cy="790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-اخْتَرَعَ ساعَةً مائِيَّةً لِقِياسِ الْوَقْتِ.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ectangle 3934"/>
          <p:cNvSpPr/>
          <p:nvPr/>
        </p:nvSpPr>
        <p:spPr>
          <a:xfrm>
            <a:off x="4223657" y="3839568"/>
            <a:ext cx="6462796" cy="775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في الْيَوْمِ الْـمَوْعودِ جاءَ النّاسُ مِنْ كُلِّ صَوْبٍ.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Rectangle 3948"/>
          <p:cNvSpPr/>
          <p:nvPr/>
        </p:nvSpPr>
        <p:spPr>
          <a:xfrm>
            <a:off x="3011742" y="2004005"/>
            <a:ext cx="802329" cy="7958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Rectangle 3948"/>
          <p:cNvSpPr/>
          <p:nvPr/>
        </p:nvSpPr>
        <p:spPr>
          <a:xfrm>
            <a:off x="2990112" y="2927584"/>
            <a:ext cx="823959" cy="736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ectangle 3948"/>
          <p:cNvSpPr/>
          <p:nvPr/>
        </p:nvSpPr>
        <p:spPr>
          <a:xfrm>
            <a:off x="2990111" y="3805459"/>
            <a:ext cx="802329" cy="792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8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64545"/>
            <a:ext cx="1646183" cy="126806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11126" y="499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lowchart: Stored Data 3786"/>
          <p:cNvSpPr/>
          <p:nvPr/>
        </p:nvSpPr>
        <p:spPr>
          <a:xfrm>
            <a:off x="6691973" y="3951666"/>
            <a:ext cx="1186373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الْـ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Rounded Rectangle 150"/>
          <p:cNvSpPr/>
          <p:nvPr/>
        </p:nvSpPr>
        <p:spPr>
          <a:xfrm>
            <a:off x="8187843" y="3774864"/>
            <a:ext cx="2032808" cy="23301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الْأَسْبابُ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" name="Flowchart: Stored Data 151"/>
          <p:cNvSpPr/>
          <p:nvPr/>
        </p:nvSpPr>
        <p:spPr>
          <a:xfrm>
            <a:off x="4109913" y="3947709"/>
            <a:ext cx="1119122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ـبا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Flowchart: Stored Data 152"/>
          <p:cNvSpPr/>
          <p:nvPr/>
        </p:nvSpPr>
        <p:spPr>
          <a:xfrm>
            <a:off x="5328972" y="3933077"/>
            <a:ext cx="1232513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أَسْـ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Flowchart: Stored Data 153"/>
          <p:cNvSpPr/>
          <p:nvPr/>
        </p:nvSpPr>
        <p:spPr>
          <a:xfrm>
            <a:off x="2578460" y="3968256"/>
            <a:ext cx="1474787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بُ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Flowchart: Stored Data 154"/>
          <p:cNvSpPr/>
          <p:nvPr/>
        </p:nvSpPr>
        <p:spPr>
          <a:xfrm>
            <a:off x="6737445" y="5126486"/>
            <a:ext cx="1171508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الْأَ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Flowchart: Stored Data 155"/>
          <p:cNvSpPr/>
          <p:nvPr/>
        </p:nvSpPr>
        <p:spPr>
          <a:xfrm>
            <a:off x="2578461" y="5126484"/>
            <a:ext cx="1474787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ـبا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Flowchart: Stored Data 156"/>
          <p:cNvSpPr/>
          <p:nvPr/>
        </p:nvSpPr>
        <p:spPr>
          <a:xfrm>
            <a:off x="5328972" y="5126485"/>
            <a:ext cx="1348278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سْــ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 158"/>
          <p:cNvSpPr/>
          <p:nvPr/>
        </p:nvSpPr>
        <p:spPr>
          <a:xfrm>
            <a:off x="1259753" y="4102841"/>
            <a:ext cx="772614" cy="715175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</a:p>
        </p:txBody>
      </p:sp>
      <p:sp>
        <p:nvSpPr>
          <p:cNvPr id="18" name="Rectangle 159"/>
          <p:cNvSpPr/>
          <p:nvPr/>
        </p:nvSpPr>
        <p:spPr>
          <a:xfrm>
            <a:off x="1254038" y="5093441"/>
            <a:ext cx="772614" cy="7151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</a:p>
        </p:txBody>
      </p:sp>
      <p:sp>
        <p:nvSpPr>
          <p:cNvPr id="21" name="Flowchart: Stored Data 3884"/>
          <p:cNvSpPr/>
          <p:nvPr/>
        </p:nvSpPr>
        <p:spPr>
          <a:xfrm>
            <a:off x="6710202" y="2383579"/>
            <a:ext cx="1149917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ارْ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ounded Rectangle 3901"/>
          <p:cNvSpPr/>
          <p:nvPr/>
        </p:nvSpPr>
        <p:spPr>
          <a:xfrm>
            <a:off x="8178318" y="1106322"/>
            <a:ext cx="2032808" cy="2330188"/>
          </a:xfrm>
          <a:prstGeom prst="roundRect">
            <a:avLst/>
          </a:prstGeom>
          <a:solidFill>
            <a:srgbClr val="FFF8E5"/>
          </a:solidFill>
          <a:ln w="28575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ارْتِواءٌ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Flowchart: Stored Data 3903"/>
          <p:cNvSpPr/>
          <p:nvPr/>
        </p:nvSpPr>
        <p:spPr>
          <a:xfrm>
            <a:off x="3908846" y="2386929"/>
            <a:ext cx="1370024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ءٌ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Flowchart: Stored Data 3905"/>
          <p:cNvSpPr/>
          <p:nvPr/>
        </p:nvSpPr>
        <p:spPr>
          <a:xfrm>
            <a:off x="5297473" y="2387181"/>
            <a:ext cx="1298256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تِــــــ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Flowchart: Stored Data 3906"/>
          <p:cNvSpPr/>
          <p:nvPr/>
        </p:nvSpPr>
        <p:spPr>
          <a:xfrm>
            <a:off x="2578461" y="2350545"/>
            <a:ext cx="1269287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ـوا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7" name="Flowchart: Stored Data 3907"/>
          <p:cNvSpPr/>
          <p:nvPr/>
        </p:nvSpPr>
        <p:spPr>
          <a:xfrm>
            <a:off x="6710203" y="1136981"/>
            <a:ext cx="1107774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ارْ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8" name="Flowchart: Stored Data 3908"/>
          <p:cNvSpPr/>
          <p:nvPr/>
        </p:nvSpPr>
        <p:spPr>
          <a:xfrm>
            <a:off x="3908846" y="1133550"/>
            <a:ext cx="1270166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</a:t>
            </a:r>
            <a:r>
              <a:rPr lang="ar-BH" sz="4000" b="1" dirty="0" err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Flowchart: Stored Data 3909"/>
          <p:cNvSpPr/>
          <p:nvPr/>
        </p:nvSpPr>
        <p:spPr>
          <a:xfrm>
            <a:off x="5328972" y="1140558"/>
            <a:ext cx="1198724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تِـــــ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Flowchart: Stored Data 3910"/>
          <p:cNvSpPr/>
          <p:nvPr/>
        </p:nvSpPr>
        <p:spPr>
          <a:xfrm>
            <a:off x="2578462" y="1156212"/>
            <a:ext cx="1233978" cy="881289"/>
          </a:xfrm>
          <a:prstGeom prst="flowChartOnlineStorage">
            <a:avLst/>
          </a:prstGeom>
          <a:solidFill>
            <a:srgbClr val="FFF8E5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ءٌ</a:t>
            </a:r>
            <a:endParaRPr lang="en-US" sz="40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2" name="Rectangle 3911"/>
          <p:cNvSpPr/>
          <p:nvPr/>
        </p:nvSpPr>
        <p:spPr>
          <a:xfrm>
            <a:off x="1254038" y="1176887"/>
            <a:ext cx="772614" cy="7151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</a:p>
        </p:txBody>
      </p:sp>
      <p:sp>
        <p:nvSpPr>
          <p:cNvPr id="33" name="Rectangle 3912"/>
          <p:cNvSpPr/>
          <p:nvPr/>
        </p:nvSpPr>
        <p:spPr>
          <a:xfrm>
            <a:off x="1254038" y="2473779"/>
            <a:ext cx="772614" cy="7151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</a:p>
        </p:txBody>
      </p:sp>
      <p:sp>
        <p:nvSpPr>
          <p:cNvPr id="34" name="Flowchart: Stored Data 3954"/>
          <p:cNvSpPr/>
          <p:nvPr/>
        </p:nvSpPr>
        <p:spPr>
          <a:xfrm>
            <a:off x="4113444" y="5126485"/>
            <a:ext cx="1215528" cy="881289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بُ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180139" y="174447"/>
            <a:ext cx="78790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</a:tabLst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أَضَعُ الْعَلامَةَ (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</a:t>
            </a: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بَعْدَ التَّحْليلِ الصَّحيحِ لِكُلِّ كَلِمَةٍ: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1644" y="1292796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4000" b="1" dirty="0"/>
          </a:p>
        </p:txBody>
      </p:sp>
      <p:sp>
        <p:nvSpPr>
          <p:cNvPr id="35" name="Rectangle 34"/>
          <p:cNvSpPr/>
          <p:nvPr/>
        </p:nvSpPr>
        <p:spPr>
          <a:xfrm>
            <a:off x="1382274" y="4139089"/>
            <a:ext cx="577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58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64545"/>
            <a:ext cx="1646183" cy="126806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11126" y="499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5135356" y="548047"/>
            <a:ext cx="4923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أُحَلِّلُ الْكَلِماتِ الْآتِيَةَ: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255"/>
          <p:cNvGrpSpPr/>
          <p:nvPr/>
        </p:nvGrpSpPr>
        <p:grpSpPr>
          <a:xfrm>
            <a:off x="1725549" y="1454938"/>
            <a:ext cx="8577942" cy="4232365"/>
            <a:chOff x="0" y="1"/>
            <a:chExt cx="4924425" cy="3143250"/>
          </a:xfrm>
        </p:grpSpPr>
        <p:sp>
          <p:nvSpPr>
            <p:cNvPr id="10" name="Oval 4928"/>
            <p:cNvSpPr/>
            <p:nvPr/>
          </p:nvSpPr>
          <p:spPr>
            <a:xfrm>
              <a:off x="3352800" y="114300"/>
              <a:ext cx="1226881" cy="9305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b="1" dirty="0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نِداءٌ</a:t>
              </a:r>
              <a:endParaRPr lang="en-US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1" name="Oval 4929"/>
            <p:cNvSpPr/>
            <p:nvPr/>
          </p:nvSpPr>
          <p:spPr>
            <a:xfrm>
              <a:off x="2486025" y="190500"/>
              <a:ext cx="727109" cy="706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2" name="Oval 4931"/>
            <p:cNvSpPr/>
            <p:nvPr/>
          </p:nvSpPr>
          <p:spPr>
            <a:xfrm>
              <a:off x="1647825" y="190500"/>
              <a:ext cx="726511" cy="7058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3" name="Oval 4932"/>
            <p:cNvSpPr/>
            <p:nvPr/>
          </p:nvSpPr>
          <p:spPr>
            <a:xfrm>
              <a:off x="819150" y="190500"/>
              <a:ext cx="726511" cy="7058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4" name="Oval 4933"/>
            <p:cNvSpPr/>
            <p:nvPr/>
          </p:nvSpPr>
          <p:spPr>
            <a:xfrm>
              <a:off x="3381375" y="1104900"/>
              <a:ext cx="1226881" cy="9305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b="1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أَنْتَظِرُ</a:t>
              </a:r>
              <a:endParaRPr lang="en-US" sz="4000" b="1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5" name="Oval 4934"/>
            <p:cNvSpPr/>
            <p:nvPr/>
          </p:nvSpPr>
          <p:spPr>
            <a:xfrm>
              <a:off x="1800225" y="1209675"/>
              <a:ext cx="693517" cy="66911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6" name="Oval 4935"/>
            <p:cNvSpPr/>
            <p:nvPr/>
          </p:nvSpPr>
          <p:spPr>
            <a:xfrm>
              <a:off x="2628900" y="1200150"/>
              <a:ext cx="667176" cy="66172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7" name="Oval 4936"/>
            <p:cNvSpPr/>
            <p:nvPr/>
          </p:nvSpPr>
          <p:spPr>
            <a:xfrm>
              <a:off x="3371850" y="2085975"/>
              <a:ext cx="1226881" cy="9305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b="1">
                  <a:solidFill>
                    <a:srgbClr val="C0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انْتِماءٌ</a:t>
              </a:r>
              <a:endParaRPr lang="en-US" sz="4000" b="1"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8" name="Rounded Rectangle 3961"/>
            <p:cNvSpPr/>
            <p:nvPr/>
          </p:nvSpPr>
          <p:spPr>
            <a:xfrm>
              <a:off x="0" y="1"/>
              <a:ext cx="4924425" cy="3143250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400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Oval 4938"/>
            <p:cNvSpPr/>
            <p:nvPr/>
          </p:nvSpPr>
          <p:spPr>
            <a:xfrm>
              <a:off x="971550" y="1200150"/>
              <a:ext cx="691515" cy="680085"/>
            </a:xfrm>
            <a:prstGeom prst="ellipse">
              <a:avLst/>
            </a:prstGeom>
            <a:solidFill>
              <a:srgbClr val="44546A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3" name="Oval 4939"/>
            <p:cNvSpPr/>
            <p:nvPr/>
          </p:nvSpPr>
          <p:spPr>
            <a:xfrm>
              <a:off x="171450" y="1219200"/>
              <a:ext cx="691515" cy="680085"/>
            </a:xfrm>
            <a:prstGeom prst="ellipse">
              <a:avLst/>
            </a:prstGeom>
            <a:solidFill>
              <a:srgbClr val="44546A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dirty="0" smtClean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</a:t>
              </a: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4" name="Oval 4940"/>
            <p:cNvSpPr/>
            <p:nvPr/>
          </p:nvSpPr>
          <p:spPr>
            <a:xfrm>
              <a:off x="962025" y="2238375"/>
              <a:ext cx="691696" cy="680551"/>
            </a:xfrm>
            <a:prstGeom prst="ellipse">
              <a:avLst/>
            </a:prstGeom>
            <a:solidFill>
              <a:srgbClr val="44546A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5" name="Oval 4947"/>
            <p:cNvSpPr/>
            <p:nvPr/>
          </p:nvSpPr>
          <p:spPr>
            <a:xfrm>
              <a:off x="180975" y="2219325"/>
              <a:ext cx="691696" cy="680551"/>
            </a:xfrm>
            <a:prstGeom prst="ellipse">
              <a:avLst/>
            </a:prstGeom>
            <a:solidFill>
              <a:srgbClr val="44546A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6" name="Oval 4948"/>
            <p:cNvSpPr/>
            <p:nvPr/>
          </p:nvSpPr>
          <p:spPr>
            <a:xfrm>
              <a:off x="1762125" y="2238375"/>
              <a:ext cx="691696" cy="680551"/>
            </a:xfrm>
            <a:prstGeom prst="ellipse">
              <a:avLst/>
            </a:prstGeom>
            <a:solidFill>
              <a:srgbClr val="44546A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7" name="Oval 4949"/>
            <p:cNvSpPr/>
            <p:nvPr/>
          </p:nvSpPr>
          <p:spPr>
            <a:xfrm>
              <a:off x="2562225" y="2276475"/>
              <a:ext cx="691696" cy="680551"/>
            </a:xfrm>
            <a:prstGeom prst="ellipse">
              <a:avLst/>
            </a:prstGeom>
            <a:solidFill>
              <a:srgbClr val="44546A">
                <a:lumMod val="40000"/>
                <a:lumOff val="6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......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Rectangle 3948"/>
          <p:cNvSpPr/>
          <p:nvPr/>
        </p:nvSpPr>
        <p:spPr>
          <a:xfrm>
            <a:off x="6316633" y="1778759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نِـــــ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Rectangle 3948"/>
          <p:cNvSpPr/>
          <p:nvPr/>
        </p:nvSpPr>
        <p:spPr>
          <a:xfrm>
            <a:off x="4787946" y="1788353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ــــــــ</a:t>
            </a:r>
            <a:r>
              <a:rPr lang="ar-BH" sz="4000" b="1" dirty="0" err="1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دا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Rectangle 3948"/>
          <p:cNvSpPr/>
          <p:nvPr/>
        </p:nvSpPr>
        <p:spPr>
          <a:xfrm>
            <a:off x="3375742" y="1769489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ءٌ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2" name="Rectangle 3948"/>
          <p:cNvSpPr/>
          <p:nvPr/>
        </p:nvSpPr>
        <p:spPr>
          <a:xfrm>
            <a:off x="6543893" y="3126879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أَنْـــــــ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3" name="Rectangle 3948"/>
          <p:cNvSpPr/>
          <p:nvPr/>
        </p:nvSpPr>
        <p:spPr>
          <a:xfrm>
            <a:off x="5083055" y="3141355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ـــــتَــــ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4" name="Rectangle 3948"/>
          <p:cNvSpPr/>
          <p:nvPr/>
        </p:nvSpPr>
        <p:spPr>
          <a:xfrm>
            <a:off x="3615634" y="3140380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ــــظِـــــ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5" name="Rectangle 3948"/>
          <p:cNvSpPr/>
          <p:nvPr/>
        </p:nvSpPr>
        <p:spPr>
          <a:xfrm>
            <a:off x="2031723" y="3174211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ــــــرُ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6" name="Rectangle 3948"/>
          <p:cNvSpPr/>
          <p:nvPr/>
        </p:nvSpPr>
        <p:spPr>
          <a:xfrm>
            <a:off x="6433139" y="4599003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انْــــــــــ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7" name="Rectangle 3948"/>
          <p:cNvSpPr/>
          <p:nvPr/>
        </p:nvSpPr>
        <p:spPr>
          <a:xfrm>
            <a:off x="5011941" y="4544156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ـــــتِــــــ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8" name="Rectangle 3948"/>
          <p:cNvSpPr/>
          <p:nvPr/>
        </p:nvSpPr>
        <p:spPr>
          <a:xfrm>
            <a:off x="3588623" y="4541793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ـــــــما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9" name="Rectangle 3948"/>
          <p:cNvSpPr/>
          <p:nvPr/>
        </p:nvSpPr>
        <p:spPr>
          <a:xfrm>
            <a:off x="2249049" y="4503497"/>
            <a:ext cx="802329" cy="79584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b="1" dirty="0" smtClean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ءٌ</a:t>
            </a: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7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64545"/>
            <a:ext cx="1646183" cy="126806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211126" y="4994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2090057" y="642578"/>
            <a:ext cx="74424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0825" algn="r"/>
              </a:tabLst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أُرَكِّبُ ثَلاثَ كَلِماتٍ تَشْتَرِكُ في الْـمَقْطَعِ (</a:t>
            </a: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BH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):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4510866" y="2209907"/>
            <a:ext cx="4500399" cy="3395435"/>
            <a:chOff x="1757155" y="5"/>
            <a:chExt cx="3402530" cy="2625090"/>
          </a:xfrm>
        </p:grpSpPr>
        <p:grpSp>
          <p:nvGrpSpPr>
            <p:cNvPr id="10" name="Group 72"/>
            <p:cNvGrpSpPr/>
            <p:nvPr/>
          </p:nvGrpSpPr>
          <p:grpSpPr>
            <a:xfrm>
              <a:off x="1757155" y="5"/>
              <a:ext cx="3402530" cy="2625090"/>
              <a:chOff x="1743746" y="116958"/>
              <a:chExt cx="3402530" cy="2625090"/>
            </a:xfrm>
          </p:grpSpPr>
          <p:grpSp>
            <p:nvGrpSpPr>
              <p:cNvPr id="13" name="Group 73"/>
              <p:cNvGrpSpPr/>
              <p:nvPr/>
            </p:nvGrpSpPr>
            <p:grpSpPr>
              <a:xfrm>
                <a:off x="2519916" y="116958"/>
                <a:ext cx="2626360" cy="2625090"/>
                <a:chOff x="0" y="0"/>
                <a:chExt cx="2190750" cy="2324016"/>
              </a:xfrm>
            </p:grpSpPr>
            <p:sp>
              <p:nvSpPr>
                <p:cNvPr id="23" name="Hexagon 74"/>
                <p:cNvSpPr/>
                <p:nvPr/>
              </p:nvSpPr>
              <p:spPr>
                <a:xfrm>
                  <a:off x="688960" y="800100"/>
                  <a:ext cx="809625" cy="714375"/>
                </a:xfrm>
                <a:prstGeom prst="hexagon">
                  <a:avLst/>
                </a:prstGeom>
                <a:solidFill>
                  <a:srgbClr val="FF33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b="1" dirty="0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</a:t>
                  </a:r>
                  <a:r>
                    <a:rPr lang="ar-BH" sz="4000" b="1" dirty="0" err="1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وا</a:t>
                  </a:r>
                  <a:endParaRPr lang="en-US" sz="4000" b="1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4" name="Hexagon 75"/>
                <p:cNvSpPr/>
                <p:nvPr/>
              </p:nvSpPr>
              <p:spPr>
                <a:xfrm>
                  <a:off x="9525" y="1219200"/>
                  <a:ext cx="828675" cy="742950"/>
                </a:xfrm>
                <a:prstGeom prst="hexagon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b="1" dirty="0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ءٌ</a:t>
                  </a:r>
                  <a:endParaRPr lang="en-US" sz="4000" b="1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5" name="Hexagon 76"/>
                <p:cNvSpPr/>
                <p:nvPr/>
              </p:nvSpPr>
              <p:spPr>
                <a:xfrm>
                  <a:off x="723811" y="1560729"/>
                  <a:ext cx="809625" cy="763287"/>
                </a:xfrm>
                <a:prstGeom prst="hexagon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b="1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جٌ</a:t>
                  </a:r>
                  <a:endParaRPr lang="en-US" sz="4000" b="1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6" name="Hexagon 77"/>
                <p:cNvSpPr/>
                <p:nvPr/>
              </p:nvSpPr>
              <p:spPr>
                <a:xfrm>
                  <a:off x="1381125" y="1152421"/>
                  <a:ext cx="809625" cy="714375"/>
                </a:xfrm>
                <a:prstGeom prst="hexagon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b="1" dirty="0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نٌ</a:t>
                  </a:r>
                  <a:endParaRPr lang="en-US" sz="4000" b="1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7" name="Hexagon 80"/>
                <p:cNvSpPr/>
                <p:nvPr/>
              </p:nvSpPr>
              <p:spPr>
                <a:xfrm>
                  <a:off x="1362075" y="352425"/>
                  <a:ext cx="809625" cy="752475"/>
                </a:xfrm>
                <a:prstGeom prst="hexagon">
                  <a:avLst/>
                </a:prstGeom>
                <a:solidFill>
                  <a:srgbClr val="92D05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b="1" dirty="0" err="1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أَضْ</a:t>
                  </a:r>
                  <a:r>
                    <a:rPr lang="ar-BH" sz="4000" b="1" dirty="0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</a:t>
                  </a:r>
                  <a:endParaRPr lang="en-US" sz="4000" b="1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8" name="Hexagon 81"/>
                <p:cNvSpPr/>
                <p:nvPr/>
              </p:nvSpPr>
              <p:spPr>
                <a:xfrm>
                  <a:off x="0" y="390524"/>
                  <a:ext cx="809625" cy="790575"/>
                </a:xfrm>
                <a:prstGeom prst="hexagon">
                  <a:avLst/>
                </a:prstGeom>
                <a:solidFill>
                  <a:srgbClr val="02B7C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b="1" dirty="0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أَلْـ</a:t>
                  </a:r>
                  <a:endParaRPr lang="en-US" sz="4000" b="1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30" name="Hexagon 82"/>
                <p:cNvSpPr/>
                <p:nvPr/>
              </p:nvSpPr>
              <p:spPr>
                <a:xfrm>
                  <a:off x="668330" y="0"/>
                  <a:ext cx="809625" cy="752475"/>
                </a:xfrm>
                <a:prstGeom prst="hexagon">
                  <a:avLst/>
                </a:prstGeom>
                <a:solidFill>
                  <a:srgbClr val="BD92D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b="1">
                      <a:solidFill>
                        <a:srgbClr val="FFFFFF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أَمْـــ</a:t>
                  </a:r>
                  <a:endParaRPr lang="en-US" sz="4000" b="1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21" name="Oval 36"/>
              <p:cNvSpPr/>
              <p:nvPr/>
            </p:nvSpPr>
            <p:spPr>
              <a:xfrm>
                <a:off x="1743746" y="213316"/>
                <a:ext cx="316395" cy="2846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 rtl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FFFFFF"/>
                    </a:solidFill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lang="en-US" sz="40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1" name="Oval 41"/>
            <p:cNvSpPr/>
            <p:nvPr/>
          </p:nvSpPr>
          <p:spPr>
            <a:xfrm>
              <a:off x="1762125" y="971550"/>
              <a:ext cx="316376" cy="28463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lang="en-US" sz="4000" b="1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2" name="Oval 43"/>
            <p:cNvSpPr/>
            <p:nvPr/>
          </p:nvSpPr>
          <p:spPr>
            <a:xfrm>
              <a:off x="1781175" y="1819275"/>
              <a:ext cx="316376" cy="28463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  <a:endParaRPr lang="en-US" sz="40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1" name="Rounded Rectangle 4884"/>
          <p:cNvSpPr/>
          <p:nvPr/>
        </p:nvSpPr>
        <p:spPr>
          <a:xfrm>
            <a:off x="2560320" y="3280923"/>
            <a:ext cx="2049197" cy="742647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2" name="Rounded Rectangle 4884"/>
          <p:cNvSpPr/>
          <p:nvPr/>
        </p:nvSpPr>
        <p:spPr>
          <a:xfrm>
            <a:off x="2560320" y="4329087"/>
            <a:ext cx="2048905" cy="742647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3" name="Rounded Rectangle 4884"/>
          <p:cNvSpPr/>
          <p:nvPr/>
        </p:nvSpPr>
        <p:spPr>
          <a:xfrm>
            <a:off x="2474961" y="2209907"/>
            <a:ext cx="2156310" cy="742647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958" y="2268038"/>
            <a:ext cx="818605" cy="591547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err="1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أَضْ</a:t>
            </a:r>
            <a:r>
              <a:rPr lang="ar-BH" sz="4000" b="1" dirty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56282" y="2268185"/>
            <a:ext cx="818605" cy="591547"/>
          </a:xfrm>
          <a:prstGeom prst="rect">
            <a:avLst/>
          </a:pr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</a:t>
            </a:r>
            <a:r>
              <a:rPr lang="ar-BH" sz="4000" b="1" dirty="0" err="1" smtClean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58203" y="2255734"/>
            <a:ext cx="562779" cy="59154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ءٌ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5035" y="3343970"/>
            <a:ext cx="818605" cy="591547"/>
          </a:xfrm>
          <a:prstGeom prst="rect">
            <a:avLst/>
          </a:prstGeom>
          <a:solidFill>
            <a:srgbClr val="BD92D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أَمْــــــ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88744" y="3326750"/>
            <a:ext cx="818605" cy="608767"/>
          </a:xfrm>
          <a:prstGeom prst="rect">
            <a:avLst/>
          </a:pr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lang="ar-BH" sz="4000" b="1" dirty="0" err="1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58203" y="3300717"/>
            <a:ext cx="657425" cy="64737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جٌ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87582" y="4422586"/>
            <a:ext cx="662589" cy="591547"/>
          </a:xfrm>
          <a:prstGeom prst="rect">
            <a:avLst/>
          </a:prstGeom>
          <a:solidFill>
            <a:srgbClr val="02B7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أَلْــــ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88744" y="4404636"/>
            <a:ext cx="818605" cy="591547"/>
          </a:xfrm>
          <a:prstGeom prst="rect">
            <a:avLst/>
          </a:prstGeom>
          <a:solidFill>
            <a:srgbClr val="FF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 smtClean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</a:t>
            </a:r>
            <a:r>
              <a:rPr lang="ar-BH" sz="4000" b="1" dirty="0" err="1" smtClean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58203" y="4406767"/>
            <a:ext cx="635363" cy="59154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FFFF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نٌ</a:t>
            </a:r>
            <a:endParaRPr lang="en-US" sz="4000" b="1" dirty="0">
              <a:solidFill>
                <a:srgbClr val="FFFFFF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61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0002"/>
              </p:ext>
            </p:extLst>
          </p:nvPr>
        </p:nvGraphicFramePr>
        <p:xfrm>
          <a:off x="3610577" y="3658923"/>
          <a:ext cx="5092567" cy="240729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90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0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0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0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6983"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606">
                <a:tc gridSpan="3">
                  <a:txBody>
                    <a:bodyPr/>
                    <a:lstStyle/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6983"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marR="0" indent="-226695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6725">
                <a:tc gridSpan="3">
                  <a:txBody>
                    <a:bodyPr/>
                    <a:lstStyle/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3390" marR="0" indent="-22669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" name="Group 3791"/>
          <p:cNvGrpSpPr/>
          <p:nvPr/>
        </p:nvGrpSpPr>
        <p:grpSpPr>
          <a:xfrm>
            <a:off x="2279006" y="821564"/>
            <a:ext cx="7334872" cy="2574187"/>
            <a:chOff x="-136845" y="-103956"/>
            <a:chExt cx="4605020" cy="2575433"/>
          </a:xfrm>
        </p:grpSpPr>
        <p:pic>
          <p:nvPicPr>
            <p:cNvPr id="15" name="Picture 39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845" y="-103956"/>
              <a:ext cx="4605020" cy="2422418"/>
            </a:xfrm>
            <a:prstGeom prst="rect">
              <a:avLst/>
            </a:prstGeom>
          </p:spPr>
        </p:pic>
        <p:sp>
          <p:nvSpPr>
            <p:cNvPr id="16" name="Rounded Rectangle 3782"/>
            <p:cNvSpPr/>
            <p:nvPr/>
          </p:nvSpPr>
          <p:spPr>
            <a:xfrm rot="4196940">
              <a:off x="3370891" y="1885110"/>
              <a:ext cx="619865" cy="45148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</a:t>
              </a:r>
              <a:r>
                <a:rPr lang="ar-BH" sz="3600" b="1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حا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3783"/>
            <p:cNvSpPr/>
            <p:nvPr/>
          </p:nvSpPr>
          <p:spPr>
            <a:xfrm>
              <a:off x="1603890" y="447981"/>
              <a:ext cx="461177" cy="626058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سَـ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3784"/>
            <p:cNvSpPr/>
            <p:nvPr/>
          </p:nvSpPr>
          <p:spPr>
            <a:xfrm rot="16592001">
              <a:off x="397508" y="1906954"/>
              <a:ext cx="637853" cy="49119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أَكـْ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3785"/>
            <p:cNvSpPr/>
            <p:nvPr/>
          </p:nvSpPr>
          <p:spPr>
            <a:xfrm rot="17897500">
              <a:off x="620991" y="1235990"/>
              <a:ext cx="639484" cy="46217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ـوا</a:t>
              </a:r>
              <a:endPara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3787"/>
            <p:cNvSpPr/>
            <p:nvPr/>
          </p:nvSpPr>
          <p:spPr>
            <a:xfrm rot="1878774">
              <a:off x="2814060" y="780962"/>
              <a:ext cx="458401" cy="583828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بٌ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3788"/>
            <p:cNvSpPr/>
            <p:nvPr/>
          </p:nvSpPr>
          <p:spPr>
            <a:xfrm rot="19182384">
              <a:off x="1131572" y="595565"/>
              <a:ext cx="398169" cy="637798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ـما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3789"/>
            <p:cNvSpPr/>
            <p:nvPr/>
          </p:nvSpPr>
          <p:spPr>
            <a:xfrm rot="3664989">
              <a:off x="3131205" y="1266240"/>
              <a:ext cx="655193" cy="457001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أَبْـ</a:t>
              </a:r>
              <a:endPara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3790"/>
            <p:cNvSpPr/>
            <p:nvPr/>
          </p:nvSpPr>
          <p:spPr>
            <a:xfrm rot="911581">
              <a:off x="2253365" y="472600"/>
              <a:ext cx="445515" cy="551257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ءٌ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1703132" y="106791"/>
            <a:ext cx="84866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5-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أُكَوِّنُ كَلِماتٍ بِالْـمَقاطِعِ مُراعِيًا أَشْكالَ الْ</a:t>
            </a: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أَشْجارِ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وَأَلْوانَــها: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64" name="Picture 2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77" y="3785792"/>
            <a:ext cx="406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2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5" y="3740588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5" name="Picture 2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951" y="3752546"/>
            <a:ext cx="390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2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41" y="3761225"/>
            <a:ext cx="4572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2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18" y="4964452"/>
            <a:ext cx="3492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7" name="Picture 2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98" y="3761225"/>
            <a:ext cx="3571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37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0" y="3789362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49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92" y="4993393"/>
            <a:ext cx="3905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49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43" y="5014451"/>
            <a:ext cx="5524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9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41" y="5016840"/>
            <a:ext cx="3810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9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66" y="4935877"/>
            <a:ext cx="34607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9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29" y="4935877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8731" y="4282413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أَبْـوابٌ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8115" y="4222755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سَحابٌ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6937" y="5471534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أَكْوابٌ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371" y="5485203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سَماءٌ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91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5064173" y="428724"/>
            <a:ext cx="48333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6-أُرَكِّبُ كَلِماتٍ بِالْـمَقاطِعِ الْآتِيَةِ: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17"/>
          <p:cNvGrpSpPr/>
          <p:nvPr/>
        </p:nvGrpSpPr>
        <p:grpSpPr>
          <a:xfrm>
            <a:off x="1828804" y="1788240"/>
            <a:ext cx="8349414" cy="3341109"/>
            <a:chOff x="21265" y="0"/>
            <a:chExt cx="5754045" cy="2477386"/>
          </a:xfrm>
        </p:grpSpPr>
        <p:sp>
          <p:nvSpPr>
            <p:cNvPr id="8" name="Rounded Rectangle 4889"/>
            <p:cNvSpPr/>
            <p:nvPr/>
          </p:nvSpPr>
          <p:spPr>
            <a:xfrm>
              <a:off x="21265" y="0"/>
              <a:ext cx="5754045" cy="2477386"/>
            </a:xfrm>
            <a:prstGeom prst="roundRect">
              <a:avLst/>
            </a:prstGeom>
            <a:solidFill>
              <a:srgbClr val="E2E9F6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4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Rounded Rectangle 4891"/>
            <p:cNvSpPr/>
            <p:nvPr/>
          </p:nvSpPr>
          <p:spPr>
            <a:xfrm>
              <a:off x="4986669" y="946137"/>
              <a:ext cx="542925" cy="627483"/>
            </a:xfrm>
            <a:prstGeom prst="round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اخْـ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0" name="Rounded Rectangle 4898"/>
            <p:cNvSpPr/>
            <p:nvPr/>
          </p:nvSpPr>
          <p:spPr>
            <a:xfrm>
              <a:off x="180753" y="191386"/>
              <a:ext cx="1114425" cy="637954"/>
            </a:xfrm>
            <a:prstGeom prst="roundRect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1" name="Rounded Rectangle 3914"/>
            <p:cNvSpPr/>
            <p:nvPr/>
          </p:nvSpPr>
          <p:spPr>
            <a:xfrm>
              <a:off x="4040372" y="946137"/>
              <a:ext cx="533400" cy="606217"/>
            </a:xfrm>
            <a:prstGeom prst="round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ــتَـــ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12" name="Straight Arrow Connector 50"/>
            <p:cNvCxnSpPr/>
            <p:nvPr/>
          </p:nvCxnSpPr>
          <p:spPr>
            <a:xfrm flipH="1">
              <a:off x="4625162" y="1254642"/>
              <a:ext cx="29908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ounded Rectangle 26"/>
            <p:cNvSpPr/>
            <p:nvPr/>
          </p:nvSpPr>
          <p:spPr>
            <a:xfrm>
              <a:off x="3019646" y="999461"/>
              <a:ext cx="499730" cy="574158"/>
            </a:xfrm>
            <a:prstGeom prst="round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ـرَ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5" name="Rounded Rectangle 54"/>
            <p:cNvSpPr/>
            <p:nvPr/>
          </p:nvSpPr>
          <p:spPr>
            <a:xfrm>
              <a:off x="180753" y="956930"/>
              <a:ext cx="1114425" cy="616689"/>
            </a:xfrm>
            <a:prstGeom prst="roundRect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16" name="Straight Arrow Connector 54"/>
            <p:cNvCxnSpPr/>
            <p:nvPr/>
          </p:nvCxnSpPr>
          <p:spPr>
            <a:xfrm flipH="1">
              <a:off x="3615069" y="1244009"/>
              <a:ext cx="313690" cy="9525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Straight Arrow Connector 55"/>
            <p:cNvCxnSpPr/>
            <p:nvPr/>
          </p:nvCxnSpPr>
          <p:spPr>
            <a:xfrm flipH="1">
              <a:off x="3636548" y="1515361"/>
              <a:ext cx="347102" cy="377234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Rounded Rectangle 4925"/>
            <p:cNvSpPr/>
            <p:nvPr/>
          </p:nvSpPr>
          <p:spPr>
            <a:xfrm>
              <a:off x="2062716" y="265813"/>
              <a:ext cx="523875" cy="542342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ــــأَ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20" name="Straight Arrow Connector 58"/>
            <p:cNvCxnSpPr/>
            <p:nvPr/>
          </p:nvCxnSpPr>
          <p:spPr>
            <a:xfrm flipH="1">
              <a:off x="2662110" y="542255"/>
              <a:ext cx="29908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" name="Rounded Rectangle 192"/>
            <p:cNvSpPr/>
            <p:nvPr/>
          </p:nvSpPr>
          <p:spPr>
            <a:xfrm>
              <a:off x="3019646" y="287079"/>
              <a:ext cx="513080" cy="521077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ـبَـ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22" name="Straight Arrow Connector 60"/>
            <p:cNvCxnSpPr/>
            <p:nvPr/>
          </p:nvCxnSpPr>
          <p:spPr>
            <a:xfrm flipH="1" flipV="1">
              <a:off x="3572539" y="659219"/>
              <a:ext cx="405379" cy="308345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3" name="Straight Arrow Connector 61"/>
            <p:cNvCxnSpPr/>
            <p:nvPr/>
          </p:nvCxnSpPr>
          <p:spPr>
            <a:xfrm flipH="1">
              <a:off x="1437834" y="542255"/>
              <a:ext cx="499730" cy="0"/>
            </a:xfrm>
            <a:prstGeom prst="straightConnector1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62"/>
            <p:cNvCxnSpPr/>
            <p:nvPr/>
          </p:nvCxnSpPr>
          <p:spPr>
            <a:xfrm flipH="1">
              <a:off x="2647507" y="1254642"/>
              <a:ext cx="313690" cy="9525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" name="Rounded Rectangle 13"/>
            <p:cNvSpPr/>
            <p:nvPr/>
          </p:nvSpPr>
          <p:spPr>
            <a:xfrm>
              <a:off x="2052083" y="999461"/>
              <a:ext cx="523875" cy="552893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عَ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6" name="Rounded Rectangle 21"/>
            <p:cNvSpPr/>
            <p:nvPr/>
          </p:nvSpPr>
          <p:spPr>
            <a:xfrm>
              <a:off x="3019647" y="1679945"/>
              <a:ext cx="513080" cy="595652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ـبَـ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27" name="Straight Arrow Connector 65"/>
            <p:cNvCxnSpPr/>
            <p:nvPr/>
          </p:nvCxnSpPr>
          <p:spPr>
            <a:xfrm flipH="1">
              <a:off x="2626238" y="1967029"/>
              <a:ext cx="314324" cy="9525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Rounded Rectangle 29"/>
            <p:cNvSpPr/>
            <p:nvPr/>
          </p:nvSpPr>
          <p:spPr>
            <a:xfrm>
              <a:off x="2062716" y="1669312"/>
              <a:ext cx="513243" cy="60628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ar-BH" sz="40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ــرَ</a:t>
              </a:r>
              <a:endPara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29" name="Straight Arrow Connector 67"/>
            <p:cNvCxnSpPr/>
            <p:nvPr/>
          </p:nvCxnSpPr>
          <p:spPr>
            <a:xfrm flipH="1">
              <a:off x="1424762" y="1254642"/>
              <a:ext cx="49973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Straight Arrow Connector 68"/>
            <p:cNvCxnSpPr/>
            <p:nvPr/>
          </p:nvCxnSpPr>
          <p:spPr>
            <a:xfrm flipH="1">
              <a:off x="1477925" y="1945758"/>
              <a:ext cx="49973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Rounded Rectangle 38"/>
            <p:cNvSpPr/>
            <p:nvPr/>
          </p:nvSpPr>
          <p:spPr>
            <a:xfrm>
              <a:off x="191386" y="1711842"/>
              <a:ext cx="1093159" cy="616570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40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82946" y="2146727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اخْتَبَأَ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6890" y="3162209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اخْتَرَعَ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4338" y="4093540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اخْتَبَرَ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21"/>
          <p:cNvGrpSpPr/>
          <p:nvPr/>
        </p:nvGrpSpPr>
        <p:grpSpPr>
          <a:xfrm>
            <a:off x="1637333" y="991540"/>
            <a:ext cx="3759851" cy="3473250"/>
            <a:chOff x="61839" y="-46550"/>
            <a:chExt cx="2180590" cy="2139945"/>
          </a:xfrm>
        </p:grpSpPr>
        <p:pic>
          <p:nvPicPr>
            <p:cNvPr id="7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9" y="-30045"/>
              <a:ext cx="2180590" cy="2123440"/>
            </a:xfrm>
            <a:prstGeom prst="rect">
              <a:avLst/>
            </a:prstGeom>
          </p:spPr>
        </p:pic>
        <p:grpSp>
          <p:nvGrpSpPr>
            <p:cNvPr id="8" name="Group 72"/>
            <p:cNvGrpSpPr/>
            <p:nvPr/>
          </p:nvGrpSpPr>
          <p:grpSpPr>
            <a:xfrm>
              <a:off x="106314" y="-46550"/>
              <a:ext cx="2128799" cy="1991895"/>
              <a:chOff x="106314" y="-131611"/>
              <a:chExt cx="2128799" cy="1991895"/>
            </a:xfrm>
          </p:grpSpPr>
          <p:sp>
            <p:nvSpPr>
              <p:cNvPr id="9" name="Oval 73"/>
              <p:cNvSpPr/>
              <p:nvPr/>
            </p:nvSpPr>
            <p:spPr>
              <a:xfrm>
                <a:off x="647500" y="458077"/>
                <a:ext cx="1030781" cy="104199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 sz="40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10" name="Group 74"/>
              <p:cNvGrpSpPr/>
              <p:nvPr/>
            </p:nvGrpSpPr>
            <p:grpSpPr>
              <a:xfrm>
                <a:off x="106314" y="-131611"/>
                <a:ext cx="2128799" cy="1991895"/>
                <a:chOff x="106314" y="-131611"/>
                <a:chExt cx="2128799" cy="1991895"/>
              </a:xfrm>
            </p:grpSpPr>
            <p:sp>
              <p:nvSpPr>
                <p:cNvPr id="11" name="Rectangle 75"/>
                <p:cNvSpPr/>
                <p:nvPr/>
              </p:nvSpPr>
              <p:spPr>
                <a:xfrm>
                  <a:off x="917657" y="-131611"/>
                  <a:ext cx="721965" cy="6375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dirty="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الْـ</a:t>
                  </a:r>
                  <a:endParaRPr lang="en-US" sz="40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Rectangle 76"/>
                <p:cNvSpPr/>
                <p:nvPr/>
              </p:nvSpPr>
              <p:spPr>
                <a:xfrm>
                  <a:off x="329609" y="1222744"/>
                  <a:ext cx="721965" cy="63754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ــلَـ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4" name="Rectangle 77"/>
                <p:cNvSpPr/>
                <p:nvPr/>
              </p:nvSpPr>
              <p:spPr>
                <a:xfrm>
                  <a:off x="1513148" y="482293"/>
                  <a:ext cx="721965" cy="63754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dirty="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ءُ</a:t>
                  </a:r>
                  <a:endParaRPr lang="en-US" sz="40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5" name="Rectangle 80"/>
                <p:cNvSpPr/>
                <p:nvPr/>
              </p:nvSpPr>
              <p:spPr>
                <a:xfrm>
                  <a:off x="1321694" y="1178769"/>
                  <a:ext cx="721965" cy="63754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ـما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6" name="Rectangle 81"/>
                <p:cNvSpPr/>
                <p:nvPr/>
              </p:nvSpPr>
              <p:spPr>
                <a:xfrm>
                  <a:off x="106314" y="340205"/>
                  <a:ext cx="721965" cy="71872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ـعُـ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18" name="Group 3896"/>
          <p:cNvGrpSpPr/>
          <p:nvPr/>
        </p:nvGrpSpPr>
        <p:grpSpPr>
          <a:xfrm>
            <a:off x="5970494" y="1096875"/>
            <a:ext cx="3653315" cy="3507041"/>
            <a:chOff x="61838" y="-41185"/>
            <a:chExt cx="2226740" cy="2153993"/>
          </a:xfrm>
        </p:grpSpPr>
        <p:pic>
          <p:nvPicPr>
            <p:cNvPr id="19" name="Picture 39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38" y="-10632"/>
              <a:ext cx="2180590" cy="2123440"/>
            </a:xfrm>
            <a:prstGeom prst="rect">
              <a:avLst/>
            </a:prstGeom>
          </p:spPr>
        </p:pic>
        <p:grpSp>
          <p:nvGrpSpPr>
            <p:cNvPr id="20" name="Group 3923"/>
            <p:cNvGrpSpPr/>
            <p:nvPr/>
          </p:nvGrpSpPr>
          <p:grpSpPr>
            <a:xfrm>
              <a:off x="106326" y="-41185"/>
              <a:ext cx="2182252" cy="2070539"/>
              <a:chOff x="106326" y="-126246"/>
              <a:chExt cx="2182252" cy="2070539"/>
            </a:xfrm>
          </p:grpSpPr>
          <p:sp>
            <p:nvSpPr>
              <p:cNvPr id="21" name="Oval 3928"/>
              <p:cNvSpPr/>
              <p:nvPr/>
            </p:nvSpPr>
            <p:spPr>
              <a:xfrm>
                <a:off x="659219" y="435934"/>
                <a:ext cx="1030782" cy="1041991"/>
              </a:xfrm>
              <a:prstGeom prst="ellipse">
                <a:avLst/>
              </a:prstGeom>
              <a:solidFill>
                <a:srgbClr val="05FB5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SA" sz="400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grpSp>
            <p:nvGrpSpPr>
              <p:cNvPr id="22" name="Group 3929"/>
              <p:cNvGrpSpPr/>
              <p:nvPr/>
            </p:nvGrpSpPr>
            <p:grpSpPr>
              <a:xfrm>
                <a:off x="106326" y="-126246"/>
                <a:ext cx="2182252" cy="2070539"/>
                <a:chOff x="106326" y="-126246"/>
                <a:chExt cx="2182252" cy="2070539"/>
              </a:xfrm>
            </p:grpSpPr>
            <p:sp>
              <p:nvSpPr>
                <p:cNvPr id="23" name="Rectangle 3935"/>
                <p:cNvSpPr/>
                <p:nvPr/>
              </p:nvSpPr>
              <p:spPr>
                <a:xfrm>
                  <a:off x="892440" y="-126246"/>
                  <a:ext cx="721965" cy="63754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 dirty="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اخْـ</a:t>
                  </a:r>
                  <a:endParaRPr lang="en-US" sz="40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4" name="Rectangle 211"/>
                <p:cNvSpPr/>
                <p:nvPr/>
              </p:nvSpPr>
              <p:spPr>
                <a:xfrm>
                  <a:off x="351677" y="1070871"/>
                  <a:ext cx="792646" cy="82623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ـرا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5" name="Rectangle 212"/>
                <p:cNvSpPr/>
                <p:nvPr/>
              </p:nvSpPr>
              <p:spPr>
                <a:xfrm>
                  <a:off x="1476255" y="340195"/>
                  <a:ext cx="812323" cy="70753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تِ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6" name="Rectangle 213"/>
                <p:cNvSpPr/>
                <p:nvPr/>
              </p:nvSpPr>
              <p:spPr>
                <a:xfrm>
                  <a:off x="1302350" y="1163695"/>
                  <a:ext cx="737091" cy="780598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عا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7" name="Rectangle 214"/>
                <p:cNvSpPr/>
                <p:nvPr/>
              </p:nvSpPr>
              <p:spPr>
                <a:xfrm>
                  <a:off x="106326" y="340216"/>
                  <a:ext cx="721965" cy="766499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ar-BH" sz="4000">
                      <a:solidFill>
                        <a:srgbClr val="0070C0"/>
                      </a:solidFill>
                      <a:effectLst/>
                      <a:latin typeface="Sakkal Majalla" panose="02000000000000000000" pitchFamily="2" charset="-78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ـتِـ</a:t>
                  </a:r>
                  <a:endParaRPr lang="en-US" sz="40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sp>
        <p:nvSpPr>
          <p:cNvPr id="28" name="Rounded Rectangle 4866"/>
          <p:cNvSpPr/>
          <p:nvPr/>
        </p:nvSpPr>
        <p:spPr>
          <a:xfrm>
            <a:off x="728396" y="4697225"/>
            <a:ext cx="9667461" cy="89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اسْتَفادَ  </a:t>
            </a:r>
            <a:r>
              <a:rPr lang="ar-BH" sz="4000" dirty="0" smtClean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   </a:t>
            </a:r>
            <a:r>
              <a:rPr lang="ar-BH" sz="40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مِنِ </a:t>
            </a:r>
            <a:r>
              <a:rPr lang="ar-BH" sz="4000" dirty="0" smtClean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 </a:t>
            </a:r>
            <a:r>
              <a:rPr lang="ar-BH" sz="400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ابْنِ فِرْناسٍ</a:t>
            </a:r>
            <a:r>
              <a:rPr lang="ar-BH" sz="4000" dirty="0" smtClean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1544095" y="333328"/>
            <a:ext cx="109584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r"/>
                <a:tab pos="660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r"/>
                <a:tab pos="660400" algn="r"/>
              </a:tabLst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7-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الْـجُمْلَةَ بِكَلِمَتَيْنِ أُكَوِّنُــــــهُمـا مِنَ الْـمَقاطِعِ: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10369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roid Arabic Naskh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4296" y="4790534"/>
            <a:ext cx="1288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العُلَماءُ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04412" y="4835359"/>
            <a:ext cx="184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اخْتِراعاتِ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25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600200" y="2646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9483" y="306714"/>
            <a:ext cx="1863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رابِعًا: أَتَدَرَّبُ</a:t>
            </a:r>
            <a:endParaRPr lang="en-US" sz="4000" dirty="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xmlns="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</a:t>
            </a:r>
            <a:r>
              <a:rPr kumimoji="0" lang="ar-BH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الثاني 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396" y="6364124"/>
            <a:ext cx="8282869" cy="365125"/>
          </a:xfrm>
        </p:spPr>
        <p:txBody>
          <a:bodyPr/>
          <a:lstStyle/>
          <a:p>
            <a:pPr rtl="1"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</a:t>
            </a:r>
            <a:r>
              <a:rPr lang="ar-SA" sz="16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الوَحْدَةُ الثّالِثَةُ/اخْتِراعاتٌ وَابْتكاراتٌ الدرس التاسع: الرَّجُلُ الطّائِرُ /أحلل وأركب وأتدرب.</a:t>
            </a:r>
            <a:endParaRPr lang="en-US" sz="1600" dirty="0">
              <a:solidFill>
                <a:prstClr val="black">
                  <a:tint val="75000"/>
                </a:prst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211" name="Picture 6312" descr="A lion standing on a white background&#10;&#10;Description automatically generated with medium confiden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3972" y="1701128"/>
            <a:ext cx="2514022" cy="14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04"/>
          <p:cNvGrpSpPr/>
          <p:nvPr/>
        </p:nvGrpSpPr>
        <p:grpSpPr>
          <a:xfrm>
            <a:off x="7198659" y="1710686"/>
            <a:ext cx="3215867" cy="2102748"/>
            <a:chOff x="66674" y="0"/>
            <a:chExt cx="2714625" cy="2000250"/>
          </a:xfrm>
        </p:grpSpPr>
        <p:sp>
          <p:nvSpPr>
            <p:cNvPr id="11" name="Rounded Rectangle 194"/>
            <p:cNvSpPr/>
            <p:nvPr/>
          </p:nvSpPr>
          <p:spPr>
            <a:xfrm>
              <a:off x="66674" y="0"/>
              <a:ext cx="2714625" cy="2000250"/>
            </a:xfrm>
            <a:prstGeom prst="roundRect">
              <a:avLst/>
            </a:prstGeom>
            <a:noFill/>
            <a:ln w="19050">
              <a:solidFill>
                <a:srgbClr val="63F3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96"/>
            <p:cNvSpPr/>
            <p:nvPr/>
          </p:nvSpPr>
          <p:spPr>
            <a:xfrm>
              <a:off x="289271" y="1394263"/>
              <a:ext cx="2162175" cy="581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dirty="0">
                  <a:solidFill>
                    <a:srgbClr val="0070C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هَذا </a:t>
              </a:r>
              <a:r>
                <a:rPr lang="ar-BH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Sakkal Majalla" panose="02000000000000000000" pitchFamily="2" charset="-78"/>
                </a:rPr>
                <a:t>أَسَدٌ.</a:t>
              </a:r>
              <a:endParaRPr lang="en-US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205"/>
          <p:cNvGrpSpPr/>
          <p:nvPr/>
        </p:nvGrpSpPr>
        <p:grpSpPr>
          <a:xfrm>
            <a:off x="2619767" y="1710687"/>
            <a:ext cx="4022359" cy="2102748"/>
            <a:chOff x="0" y="0"/>
            <a:chExt cx="2724150" cy="2076450"/>
          </a:xfrm>
        </p:grpSpPr>
        <p:sp>
          <p:nvSpPr>
            <p:cNvPr id="15" name="Rounded Rectangle 195"/>
            <p:cNvSpPr/>
            <p:nvPr/>
          </p:nvSpPr>
          <p:spPr>
            <a:xfrm>
              <a:off x="0" y="0"/>
              <a:ext cx="2724150" cy="2000250"/>
            </a:xfrm>
            <a:prstGeom prst="roundRect">
              <a:avLst/>
            </a:prstGeom>
            <a:noFill/>
            <a:ln w="19050" cap="flat" cmpd="sng" algn="ctr">
              <a:solidFill>
                <a:srgbClr val="63F329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6" name="Rectangle 197"/>
            <p:cNvSpPr/>
            <p:nvPr/>
          </p:nvSpPr>
          <p:spPr>
            <a:xfrm>
              <a:off x="516255" y="1495425"/>
              <a:ext cx="2162175" cy="5810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ذَلِكَ </a:t>
              </a:r>
              <a:r>
                <a:rPr lang="ar-BH" sz="4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فيلٌ.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ounded Rectangle 198"/>
          <p:cNvSpPr/>
          <p:nvPr/>
        </p:nvSpPr>
        <p:spPr>
          <a:xfrm>
            <a:off x="7198659" y="4023580"/>
            <a:ext cx="3215867" cy="2083803"/>
          </a:xfrm>
          <a:prstGeom prst="roundRect">
            <a:avLst/>
          </a:prstGeom>
          <a:noFill/>
          <a:ln w="19050" cap="flat" cmpd="sng" algn="ctr">
            <a:solidFill>
              <a:srgbClr val="63F329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8" name="Rectangle 200"/>
          <p:cNvSpPr/>
          <p:nvPr/>
        </p:nvSpPr>
        <p:spPr>
          <a:xfrm>
            <a:off x="8252351" y="5463628"/>
            <a:ext cx="2162175" cy="581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4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هَذِهِ 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زَهْرَةٌ.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03"/>
          <p:cNvGrpSpPr/>
          <p:nvPr/>
        </p:nvGrpSpPr>
        <p:grpSpPr>
          <a:xfrm>
            <a:off x="2619767" y="4009242"/>
            <a:ext cx="4022359" cy="2177758"/>
            <a:chOff x="0" y="0"/>
            <a:chExt cx="2705100" cy="1832610"/>
          </a:xfrm>
        </p:grpSpPr>
        <p:sp>
          <p:nvSpPr>
            <p:cNvPr id="20" name="Rounded Rectangle 201"/>
            <p:cNvSpPr/>
            <p:nvPr/>
          </p:nvSpPr>
          <p:spPr>
            <a:xfrm>
              <a:off x="0" y="0"/>
              <a:ext cx="2705100" cy="1809750"/>
            </a:xfrm>
            <a:prstGeom prst="roundRect">
              <a:avLst/>
            </a:prstGeom>
            <a:noFill/>
            <a:ln w="19050" cap="flat" cmpd="sng" algn="ctr">
              <a:solidFill>
                <a:srgbClr val="63F329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l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1" name="Rectangle 202"/>
            <p:cNvSpPr/>
            <p:nvPr/>
          </p:nvSpPr>
          <p:spPr>
            <a:xfrm>
              <a:off x="490855" y="1251585"/>
              <a:ext cx="2162175" cy="5810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40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تِلْكَ </a:t>
              </a:r>
              <a:r>
                <a:rPr lang="ar-BH" sz="4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نَخْلَةٌ.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205" name="Picture 6100" descr="Icon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80" y="2245762"/>
            <a:ext cx="62706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6219" descr="Icon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778" y="2389046"/>
            <a:ext cx="627063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6226" descr="Icon&#10;&#10;Description automatically generat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05" y="4832787"/>
            <a:ext cx="62706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6227" descr="A picture containing diagram&#10;&#10;Description automatically generat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65" y="4289119"/>
            <a:ext cx="1639573" cy="15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6229" descr="Icon&#10;&#10;Description automatically generat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00" y="4618609"/>
            <a:ext cx="62706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6225" descr="An elephant with tusks&#10;&#10;Description automatically generate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4" y="1856059"/>
            <a:ext cx="1773133" cy="13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6228" descr="A picture containing plant, tree, leaf&#10;&#10;Description automatically generate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35" y="3951325"/>
            <a:ext cx="1466850" cy="21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425750" y="949062"/>
            <a:ext cx="6960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BH" sz="4000" b="1" dirty="0" smtClean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الْجُمَلَ الْآتِيَةَ، وَأُلاحِظُ الْكَلِماتِ الْـمُلَوَّنَةَ: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599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12747</TotalTime>
  <Words>666</Words>
  <Application>Microsoft Office PowerPoint</Application>
  <PresentationFormat>Widescreen</PresentationFormat>
  <Paragraphs>222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Droid Arabic Naskh</vt:lpstr>
      <vt:lpstr>Sakkal Majalla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Essam Eldin Abdulhaleem Fooly Sherif</cp:lastModifiedBy>
  <cp:revision>1131</cp:revision>
  <dcterms:created xsi:type="dcterms:W3CDTF">2020-09-08T04:24:33Z</dcterms:created>
  <dcterms:modified xsi:type="dcterms:W3CDTF">2022-03-21T05:35:50Z</dcterms:modified>
</cp:coreProperties>
</file>