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323" r:id="rId5"/>
    <p:sldId id="263" r:id="rId6"/>
    <p:sldId id="325" r:id="rId7"/>
    <p:sldId id="273" r:id="rId8"/>
    <p:sldId id="31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96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SA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AE73C5-85B0-48E8-90FC-6A5472E8700E}"/>
              </a:ext>
            </a:extLst>
          </p:cNvPr>
          <p:cNvSpPr/>
          <p:nvPr/>
        </p:nvSpPr>
        <p:spPr>
          <a:xfrm>
            <a:off x="270641" y="143128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الْعَرَبِيَّةُ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الْابْتِدائِيُّ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145444-246B-4B11-B088-044A6240A228}"/>
              </a:ext>
            </a:extLst>
          </p:cNvPr>
          <p:cNvSpPr/>
          <p:nvPr/>
        </p:nvSpPr>
        <p:spPr>
          <a:xfrm>
            <a:off x="132508" y="2154746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الْأولى: (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وَطني الْبَحْرَيْنُ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                     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926" y="5596116"/>
            <a:ext cx="91341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</a:t>
            </a:r>
            <a:r>
              <a:rPr lang="ar-SA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325093-F365-4F53-97FC-A14B03446026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الرّابِعُ(مَعالِمُ مِنْ بِلادي):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50D3C0-2452-47B0-A728-50918464CBB0}"/>
              </a:ext>
            </a:extLst>
          </p:cNvPr>
          <p:cNvSpPr txBox="1"/>
          <p:nvPr/>
        </p:nvSpPr>
        <p:spPr>
          <a:xfrm>
            <a:off x="3528" y="2102990"/>
            <a:ext cx="643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الدَّرْسُ الرّابِعُ: (مَعالِمُ مِنْ بِلادي) </a:t>
            </a:r>
            <a:endParaRPr lang="ar-S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E75DC1-1778-48F2-9943-37AFCD34A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72" y="2701547"/>
            <a:ext cx="5750456" cy="2900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Picture 4341" descr="Table&#10;&#10;Description automatically generated">
            <a:extLst>
              <a:ext uri="{FF2B5EF4-FFF2-40B4-BE49-F238E27FC236}">
                <a16:creationId xmlns:a16="http://schemas.microsoft.com/office/drawing/2014/main" xmlns="" id="{B97ECC82-5BE6-48AB-9206-497891A1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2332794" y="1128755"/>
            <a:ext cx="6814686" cy="51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EEFBEB1-B970-4430-8200-F2FF8615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64" y="3975829"/>
            <a:ext cx="788490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زارَتْ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دانَةُ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الْـمُتْحَفَ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482D76-B4AD-4104-B3A2-834069807E86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3252155-9172-41A3-B9A6-D846958D67F0}"/>
              </a:ext>
            </a:extLst>
          </p:cNvPr>
          <p:cNvSpPr txBox="1"/>
          <p:nvPr/>
        </p:nvSpPr>
        <p:spPr>
          <a:xfrm>
            <a:off x="7913972" y="1244947"/>
            <a:ext cx="112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نافِذَة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08E69F9-650C-4901-98D4-F349498D8E25}"/>
              </a:ext>
            </a:extLst>
          </p:cNvPr>
          <p:cNvSpPr txBox="1"/>
          <p:nvPr/>
        </p:nvSpPr>
        <p:spPr>
          <a:xfrm>
            <a:off x="7815714" y="2253489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ثَلاثَة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4473F8-20E4-496D-91FA-E7C61BA18338}"/>
              </a:ext>
            </a:extLst>
          </p:cNvPr>
          <p:cNvSpPr txBox="1"/>
          <p:nvPr/>
        </p:nvSpPr>
        <p:spPr>
          <a:xfrm>
            <a:off x="7531766" y="3276319"/>
            <a:ext cx="1515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عَنْكَبوت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E6F3F0A-F1BC-448B-AEAD-0AD7D891D1F4}"/>
              </a:ext>
            </a:extLst>
          </p:cNvPr>
          <p:cNvSpPr txBox="1"/>
          <p:nvPr/>
        </p:nvSpPr>
        <p:spPr>
          <a:xfrm>
            <a:off x="6912664" y="12154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131B824-D4CA-4381-893B-D81E3334DBC6}"/>
              </a:ext>
            </a:extLst>
          </p:cNvPr>
          <p:cNvSpPr txBox="1"/>
          <p:nvPr/>
        </p:nvSpPr>
        <p:spPr>
          <a:xfrm>
            <a:off x="5391072" y="120290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8C1C51E-066C-4DC4-A2B0-2533E621C911}"/>
              </a:ext>
            </a:extLst>
          </p:cNvPr>
          <p:cNvSpPr txBox="1"/>
          <p:nvPr/>
        </p:nvSpPr>
        <p:spPr>
          <a:xfrm>
            <a:off x="3881681" y="121209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FEBD9C1-D0EC-40C8-8523-E2A8094F3506}"/>
              </a:ext>
            </a:extLst>
          </p:cNvPr>
          <p:cNvSpPr txBox="1"/>
          <p:nvPr/>
        </p:nvSpPr>
        <p:spPr>
          <a:xfrm>
            <a:off x="6903039" y="223187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25FDECF-8B29-4FB6-82C5-E661332AC9FA}"/>
              </a:ext>
            </a:extLst>
          </p:cNvPr>
          <p:cNvSpPr txBox="1"/>
          <p:nvPr/>
        </p:nvSpPr>
        <p:spPr>
          <a:xfrm>
            <a:off x="5381447" y="221934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4882AF9-8F03-4BCA-B3C4-F5F322639165}"/>
              </a:ext>
            </a:extLst>
          </p:cNvPr>
          <p:cNvSpPr txBox="1"/>
          <p:nvPr/>
        </p:nvSpPr>
        <p:spPr>
          <a:xfrm>
            <a:off x="3891306" y="22285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549E800-5E98-4C27-B48E-09B1E10ED206}"/>
              </a:ext>
            </a:extLst>
          </p:cNvPr>
          <p:cNvSpPr txBox="1"/>
          <p:nvPr/>
        </p:nvSpPr>
        <p:spPr>
          <a:xfrm>
            <a:off x="6903039" y="32463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B197C18-6602-4BC9-8D6E-26F96786ED8C}"/>
              </a:ext>
            </a:extLst>
          </p:cNvPr>
          <p:cNvSpPr txBox="1"/>
          <p:nvPr/>
        </p:nvSpPr>
        <p:spPr>
          <a:xfrm>
            <a:off x="5381447" y="323380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91EADFC-5D3D-4B5E-A7F1-E01D79D63241}"/>
              </a:ext>
            </a:extLst>
          </p:cNvPr>
          <p:cNvSpPr txBox="1"/>
          <p:nvPr/>
        </p:nvSpPr>
        <p:spPr>
          <a:xfrm>
            <a:off x="3891306" y="324298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F59C8D9-32EB-4DBA-8920-9FCD8AA582EA}"/>
              </a:ext>
            </a:extLst>
          </p:cNvPr>
          <p:cNvSpPr txBox="1"/>
          <p:nvPr/>
        </p:nvSpPr>
        <p:spPr>
          <a:xfrm>
            <a:off x="8421595" y="5286439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6FD3402-6F19-4D3F-BBE0-BEF9B64BED32}"/>
              </a:ext>
            </a:extLst>
          </p:cNvPr>
          <p:cNvSpPr txBox="1"/>
          <p:nvPr/>
        </p:nvSpPr>
        <p:spPr>
          <a:xfrm>
            <a:off x="7407236" y="527440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B6C02B4-B0F0-4735-BB29-E32250F6D466}"/>
              </a:ext>
            </a:extLst>
          </p:cNvPr>
          <p:cNvSpPr txBox="1"/>
          <p:nvPr/>
        </p:nvSpPr>
        <p:spPr>
          <a:xfrm>
            <a:off x="6419543" y="528309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6978312-AC9F-4178-82BD-7A35CE8D293B}"/>
              </a:ext>
            </a:extLst>
          </p:cNvPr>
          <p:cNvSpPr txBox="1"/>
          <p:nvPr/>
        </p:nvSpPr>
        <p:spPr>
          <a:xfrm>
            <a:off x="6543319" y="1253282"/>
            <a:ext cx="1006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نافِذَة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7E414E7-F02E-40BC-A297-C3591B9193D1}"/>
              </a:ext>
            </a:extLst>
          </p:cNvPr>
          <p:cNvSpPr txBox="1"/>
          <p:nvPr/>
        </p:nvSpPr>
        <p:spPr>
          <a:xfrm>
            <a:off x="4945995" y="1244947"/>
            <a:ext cx="1078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نافِذَة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17132C4-1CAA-43D8-B9D2-4173F8311942}"/>
              </a:ext>
            </a:extLst>
          </p:cNvPr>
          <p:cNvSpPr txBox="1"/>
          <p:nvPr/>
        </p:nvSpPr>
        <p:spPr>
          <a:xfrm>
            <a:off x="3460608" y="1253282"/>
            <a:ext cx="1078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نافِذَة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2FD6AC2-E958-4AA3-8815-4CED9884C82D}"/>
              </a:ext>
            </a:extLst>
          </p:cNvPr>
          <p:cNvSpPr txBox="1"/>
          <p:nvPr/>
        </p:nvSpPr>
        <p:spPr>
          <a:xfrm>
            <a:off x="6292688" y="2274010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ثَلاثَة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8C74F17-7820-4B86-A2EA-825BBBBAEEA9}"/>
              </a:ext>
            </a:extLst>
          </p:cNvPr>
          <p:cNvSpPr txBox="1"/>
          <p:nvPr/>
        </p:nvSpPr>
        <p:spPr>
          <a:xfrm>
            <a:off x="4796446" y="2250188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ثَلاثَةٌ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63585D4-C46F-4B14-90B0-6503DF6D8875}"/>
              </a:ext>
            </a:extLst>
          </p:cNvPr>
          <p:cNvSpPr txBox="1"/>
          <p:nvPr/>
        </p:nvSpPr>
        <p:spPr>
          <a:xfrm>
            <a:off x="3261536" y="2272269"/>
            <a:ext cx="123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ثَلاثَةٌ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4525E20-BE99-45B6-81FE-BB3B57D8B33C}"/>
              </a:ext>
            </a:extLst>
          </p:cNvPr>
          <p:cNvSpPr txBox="1"/>
          <p:nvPr/>
        </p:nvSpPr>
        <p:spPr>
          <a:xfrm>
            <a:off x="6041625" y="3288464"/>
            <a:ext cx="1499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عَنْكَبوتٌ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948ED45-F8BF-474E-A208-9BDD4A2B3651}"/>
              </a:ext>
            </a:extLst>
          </p:cNvPr>
          <p:cNvSpPr txBox="1"/>
          <p:nvPr/>
        </p:nvSpPr>
        <p:spPr>
          <a:xfrm>
            <a:off x="4510409" y="3287628"/>
            <a:ext cx="1499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عَنْكَبوتٌ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67B39C7-B772-4E0F-A39B-87B16209896E}"/>
              </a:ext>
            </a:extLst>
          </p:cNvPr>
          <p:cNvSpPr txBox="1"/>
          <p:nvPr/>
        </p:nvSpPr>
        <p:spPr>
          <a:xfrm>
            <a:off x="3020268" y="3295743"/>
            <a:ext cx="1499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عَنْكَبوتٌ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xmlns="" id="{CB2C4FB3-0933-473B-A018-E0A03CA9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390" y="4981070"/>
            <a:ext cx="14997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الْـمُتْحَفَ</a:t>
            </a: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B6D7FFF-C4CD-490B-BAAE-D6CD02A47190}"/>
              </a:ext>
            </a:extLst>
          </p:cNvPr>
          <p:cNvSpPr txBox="1"/>
          <p:nvPr/>
        </p:nvSpPr>
        <p:spPr>
          <a:xfrm>
            <a:off x="8113265" y="5301942"/>
            <a:ext cx="944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زارَتْ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CB2AD87-A45C-4431-A34D-686A00A0B36F}"/>
              </a:ext>
            </a:extLst>
          </p:cNvPr>
          <p:cNvSpPr txBox="1"/>
          <p:nvPr/>
        </p:nvSpPr>
        <p:spPr>
          <a:xfrm>
            <a:off x="7050707" y="5280315"/>
            <a:ext cx="998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دانَةُ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376AFB4-11D9-4443-9BE3-C3E15DAB72D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SA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8320FCF-9A55-4295-B61F-B9B3B407F98A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الرّابِعُ(مَعالِمُ مِنْ بِلادي):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60" grpId="0"/>
      <p:bldP spid="61" grpId="0"/>
      <p:bldP spid="62" grpId="0"/>
      <p:bldP spid="66" grpId="0"/>
      <p:bldP spid="67" grpId="0"/>
      <p:bldP spid="68" grpId="0"/>
      <p:bldP spid="71" grpId="0"/>
      <p:bldP spid="72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676" descr="Table&#10;&#10;Description automatically generated">
            <a:extLst>
              <a:ext uri="{FF2B5EF4-FFF2-40B4-BE49-F238E27FC236}">
                <a16:creationId xmlns:a16="http://schemas.microsoft.com/office/drawing/2014/main" xmlns="" id="{1DF9D3D5-EEA4-41C7-B9AE-6FBC4D28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1145256" y="1429132"/>
            <a:ext cx="9901487" cy="12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F8AD47C-097D-458B-AB3E-43BA04C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344" y="31683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6B7886-84AB-42C1-B998-86AE6952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289" y="1647279"/>
            <a:ext cx="6914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  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431FB4-2A93-4800-AF3D-70CBB2F5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30" y="233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148BE71-8250-4BA0-91C3-73F7851833AE}"/>
              </a:ext>
            </a:extLst>
          </p:cNvPr>
          <p:cNvSpPr txBox="1"/>
          <p:nvPr/>
        </p:nvSpPr>
        <p:spPr>
          <a:xfrm>
            <a:off x="6602754" y="1655679"/>
            <a:ext cx="1794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أَسْنانَـــــها  بِـــــــ</a:t>
            </a:r>
            <a:endParaRPr lang="ar-SA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5A9CBA7-BB26-4361-AF2A-F8EC3B5FA86E}"/>
              </a:ext>
            </a:extLst>
          </p:cNvPr>
          <p:cNvSpPr txBox="1"/>
          <p:nvPr/>
        </p:nvSpPr>
        <p:spPr>
          <a:xfrm>
            <a:off x="10043053" y="1699676"/>
            <a:ext cx="49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ECCB087-DE69-46DC-AD74-B441C9061C65}"/>
              </a:ext>
            </a:extLst>
          </p:cNvPr>
          <p:cNvSpPr txBox="1"/>
          <p:nvPr/>
        </p:nvSpPr>
        <p:spPr>
          <a:xfrm>
            <a:off x="9304440" y="1658050"/>
            <a:ext cx="1265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نَظَّفَتْ</a:t>
            </a:r>
            <a:endParaRPr lang="ar-SA" sz="2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897BCCC-22CF-4DCD-8626-40285F21E7A2}"/>
              </a:ext>
            </a:extLst>
          </p:cNvPr>
          <p:cNvSpPr txBox="1"/>
          <p:nvPr/>
        </p:nvSpPr>
        <p:spPr>
          <a:xfrm>
            <a:off x="8095040" y="1665053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فاطِمَةُ </a:t>
            </a: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SA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B39CFCC-6162-45DE-AB18-A773AA2020AD}"/>
              </a:ext>
            </a:extLst>
          </p:cNvPr>
          <p:cNvSpPr txBox="1"/>
          <p:nvPr/>
        </p:nvSpPr>
        <p:spPr>
          <a:xfrm>
            <a:off x="9000939" y="1658050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5E3978-D2CE-4AC5-A7EE-29C0540E6DD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SA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A5B1D53-0293-46E9-8B07-F1420044DF84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الرّابِعُ(مَعالِمُ مِنْ بِلادي):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F498E91B-03FD-4215-AF33-EF3074254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1" y="2803929"/>
            <a:ext cx="3059744" cy="34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552EC26-1A65-441D-BF89-EB0B405D889A}"/>
              </a:ext>
            </a:extLst>
          </p:cNvPr>
          <p:cNvSpPr txBox="1"/>
          <p:nvPr/>
        </p:nvSpPr>
        <p:spPr>
          <a:xfrm>
            <a:off x="6399232" y="1663823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04E3FB-C563-4700-819B-3B68E2D069AF}"/>
              </a:ext>
            </a:extLst>
          </p:cNvPr>
          <p:cNvSpPr txBox="1"/>
          <p:nvPr/>
        </p:nvSpPr>
        <p:spPr>
          <a:xfrm>
            <a:off x="5520546" y="1666859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الْفُرْشاةِ</a:t>
            </a: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61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48A0DB-F54E-4A53-BB68-50C7C7F0EC91}"/>
              </a:ext>
            </a:extLst>
          </p:cNvPr>
          <p:cNvSpPr txBox="1"/>
          <p:nvPr/>
        </p:nvSpPr>
        <p:spPr>
          <a:xfrm>
            <a:off x="6757617" y="4138840"/>
            <a:ext cx="3498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</a:t>
            </a:r>
            <a:endParaRPr lang="ar-S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A41C2EE-8D4A-497E-88FF-4943CBF6123D}"/>
              </a:ext>
            </a:extLst>
          </p:cNvPr>
          <p:cNvSpPr txBox="1"/>
          <p:nvPr/>
        </p:nvSpPr>
        <p:spPr>
          <a:xfrm>
            <a:off x="5695760" y="3191180"/>
            <a:ext cx="1583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</a:t>
            </a:r>
            <a:endParaRPr lang="ar-S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28E59A-5B01-4FF1-9D59-9D4AFC0C736C}"/>
              </a:ext>
            </a:extLst>
          </p:cNvPr>
          <p:cNvSpPr txBox="1"/>
          <p:nvPr/>
        </p:nvSpPr>
        <p:spPr>
          <a:xfrm>
            <a:off x="2900590" y="1537874"/>
            <a:ext cx="7481886" cy="312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69240" algn="l"/>
              </a:tabLst>
            </a:pP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أَمْلَأُ الْفَراغَ مُحاكِيًا التَّرْكيبَ الْآتِيَ: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-</a:t>
            </a:r>
            <a:r>
              <a:rPr lang="ar-SA" sz="3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يَرْتادُ ا</a:t>
            </a: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لطُّلّابُ الْـمَدْرَسَةَ </a:t>
            </a:r>
            <a:r>
              <a:rPr lang="ar-BH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</a:t>
            </a: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ــــــطَلَبِ الْعِلْمِ.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ذَهَبَ جاسِم</a:t>
            </a: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إِلى السّوقِ </a:t>
            </a:r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لِـــــ</a:t>
            </a:r>
            <a:r>
              <a:rPr lang="ar-SA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</a:t>
            </a:r>
            <a:r>
              <a:rPr lang="ar-BH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</a:t>
            </a:r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لِـــــ</a:t>
            </a:r>
            <a:r>
              <a:rPr lang="ar-SA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lang="ar-S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</a:t>
            </a:r>
            <a:r>
              <a:rPr lang="ar-BH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xmlns="" id="{8EF63C0F-C479-4E41-9595-4714E0A8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8782" y="3145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AFBBE45-09AB-4188-B445-8D27F1621233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A8093E5-ADED-4B19-90D0-E9512445A5A3}"/>
              </a:ext>
            </a:extLst>
          </p:cNvPr>
          <p:cNvSpPr txBox="1"/>
          <p:nvPr/>
        </p:nvSpPr>
        <p:spPr>
          <a:xfrm>
            <a:off x="5223696" y="2797993"/>
            <a:ext cx="1875583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شِراءِ بَبَّغاءٍ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0E4A8BB-BA20-4B67-A3D4-3F877D3AB6A8}"/>
              </a:ext>
            </a:extLst>
          </p:cNvPr>
          <p:cNvSpPr txBox="1"/>
          <p:nvPr/>
        </p:nvSpPr>
        <p:spPr>
          <a:xfrm>
            <a:off x="6442707" y="3953699"/>
            <a:ext cx="3813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ذَهَبَ أَحْمَدُ إِلى الْقِرْطاسيّةِ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1CAE241-C163-440E-BB9B-83A1EED22043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SA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65A546D-E6AB-46B9-B480-344CAE104687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الرّابِعُ(مَعالِمُ مِنْ بِلادي):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A0D478-CFFF-42E2-9279-408CC10E656F}"/>
              </a:ext>
            </a:extLst>
          </p:cNvPr>
          <p:cNvSpPr txBox="1"/>
          <p:nvPr/>
        </p:nvSpPr>
        <p:spPr>
          <a:xfrm>
            <a:off x="5025340" y="4138840"/>
            <a:ext cx="1583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ar-S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190E2F-4EBB-4CD4-A333-019A4410DFE0}"/>
              </a:ext>
            </a:extLst>
          </p:cNvPr>
          <p:cNvSpPr txBox="1"/>
          <p:nvPr/>
        </p:nvSpPr>
        <p:spPr>
          <a:xfrm>
            <a:off x="4791624" y="3765828"/>
            <a:ext cx="1875583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شِراءِ دَفْتَرٍ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9" grpId="0"/>
      <p:bldP spid="47" grpId="0"/>
      <p:bldP spid="53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04008C9-0300-4597-9898-22E2081155D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SA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50B2D5D-1153-423B-B1C7-478FBFB8B303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الرّابِعُ(مَعالِمُ مِنْ بِلادي):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D6C05E0E-25B1-4D9B-979C-571DF145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521" y="400235"/>
            <a:ext cx="800738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أَضَعُ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الْعَلامَةَ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( </a:t>
            </a:r>
            <a:r>
              <a:rPr kumimoji="0" lang="en-US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) أَمامَ الْـجُمْلَةِ الْـمُناسِبَةِ لِلْمَشْهَدِ: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00E210D6-90C6-4033-891D-8C38F8EA0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194" y="2585586"/>
            <a:ext cx="73995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وَجَدَ السّائِحُ في سوقِ الْـمَنامَةِ الْـمَنْتوجاتِ التُّراثِيَّةَ.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ED9F1532-1AF7-42B9-A1BC-1FB90B3E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1598" y="3826151"/>
            <a:ext cx="33329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وَزَنَ التّاجِرُ حَبّاتِ الْلُّؤْلُؤِ.</a:t>
            </a:r>
            <a:endParaRPr kumimoji="0" lang="ar-BH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1BC078D-010F-4DBE-8F4E-9E317ED0A253}"/>
              </a:ext>
            </a:extLst>
          </p:cNvPr>
          <p:cNvSpPr/>
          <p:nvPr/>
        </p:nvSpPr>
        <p:spPr>
          <a:xfrm>
            <a:off x="11344739" y="4025036"/>
            <a:ext cx="412001" cy="401464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8B3BAB0-1D19-4E11-88A1-2C8920A194B5}"/>
              </a:ext>
            </a:extLst>
          </p:cNvPr>
          <p:cNvSpPr txBox="1"/>
          <p:nvPr/>
        </p:nvSpPr>
        <p:spPr>
          <a:xfrm>
            <a:off x="11100602" y="3916052"/>
            <a:ext cx="730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ar-SA" dirty="0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991A5C0F-D6E3-4B76-AFF8-3F005585F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" y="1139871"/>
            <a:ext cx="5080116" cy="50801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E4633C9-513F-4F48-A577-1B4DA3DD87EB}"/>
              </a:ext>
            </a:extLst>
          </p:cNvPr>
          <p:cNvSpPr/>
          <p:nvPr/>
        </p:nvSpPr>
        <p:spPr>
          <a:xfrm>
            <a:off x="11374563" y="1637569"/>
            <a:ext cx="412001" cy="401464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1A49BC38-69BA-447F-B860-EC20315E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524" y="1506347"/>
            <a:ext cx="39202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زارَ السّائِحُ قَلْعَةَ الْبَحْرَيْنِ.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0DF38C-0B37-48DC-BC9F-589FD3B32713}"/>
              </a:ext>
            </a:extLst>
          </p:cNvPr>
          <p:cNvSpPr/>
          <p:nvPr/>
        </p:nvSpPr>
        <p:spPr>
          <a:xfrm>
            <a:off x="11374560" y="2741216"/>
            <a:ext cx="412001" cy="401464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46757D-C305-4129-849C-15655DDC1C7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SA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223C0D-ED90-47FF-A0E1-B72F4CCD8BDB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الرّابِعُ(مَعالِمُ مِنْ بِلادي):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14EAA4-2B7B-4FD2-ADFB-D380AA281E4F}"/>
              </a:ext>
            </a:extLst>
          </p:cNvPr>
          <p:cNvSpPr/>
          <p:nvPr/>
        </p:nvSpPr>
        <p:spPr>
          <a:xfrm>
            <a:off x="6200775" y="6960870"/>
            <a:ext cx="295275" cy="409575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Rectangle 5291">
            <a:extLst>
              <a:ext uri="{FF2B5EF4-FFF2-40B4-BE49-F238E27FC236}">
                <a16:creationId xmlns:a16="http://schemas.microsoft.com/office/drawing/2014/main" xmlns="" id="{F4422159-2E9F-4FD9-BA38-E09D013B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1512" y="3365708"/>
            <a:ext cx="467588" cy="419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endParaRPr kumimoji="0" lang="ar-BH" altLang="ar-SA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8F64F3-736E-479A-A905-8EAD45A698FC}"/>
              </a:ext>
            </a:extLst>
          </p:cNvPr>
          <p:cNvSpPr/>
          <p:nvPr/>
        </p:nvSpPr>
        <p:spPr>
          <a:xfrm>
            <a:off x="6200775" y="8888730"/>
            <a:ext cx="295275" cy="409575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6D1088D-402B-423C-80B0-4F4A1DF99A06}"/>
              </a:ext>
            </a:extLst>
          </p:cNvPr>
          <p:cNvSpPr/>
          <p:nvPr/>
        </p:nvSpPr>
        <p:spPr>
          <a:xfrm>
            <a:off x="6200775" y="9817100"/>
            <a:ext cx="295275" cy="40005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4DCAC0-D553-4532-B157-125A074CE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F42CA689-95CE-4718-8808-246237D5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738" y="1275045"/>
            <a:ext cx="1012334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3- أُكْمِلُ تَرْتيبَ الْجُمَلِ؛ لِأَحْصُلَ عَلى فِقْرَةٍ</a:t>
            </a:r>
            <a:r>
              <a:rPr kumimoji="0" lang="en-US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فَقالَ لِعَبْدِ اللهِ:" انْظُرْ إِلى تِلْكَ السّفينَةِ! ما أَجْمَلَها! لَقَدْ بَرَعَ أَجْدادُنا في صُنْعِها". 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65299D54-C1BE-4858-A160-4637BA0C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990" y="2698095"/>
            <a:ext cx="98941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kumimoji="0" lang="ar-SA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رَأى أَحْمَدُ سَفينَةً شِراعيَّةً جَميلَةً تَرْفَعُ عَلَمَ الْبَحْرَيْنِ، وَهِيَ تَقْتَرِبُ مِنَ الشّاطِئِ</a:t>
            </a:r>
            <a:r>
              <a:rPr kumimoji="0" lang="en-US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572AEAD0-EBE4-470A-8B60-F183EFEB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27" y="3761910"/>
            <a:ext cx="98555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فَقالَ عَبْدُ اللهِ:" حَقًّا يا أَحْمَدُ، إِنَّها </a:t>
            </a:r>
            <a:r>
              <a:rPr kumimoji="0" lang="ar-SA" alt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جَميلَ</a:t>
            </a:r>
            <a:r>
              <a:rPr kumimoji="0" lang="ar-BH" alt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r>
              <a:rPr kumimoji="0" lang="ar-SA" alt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kumimoji="0" lang="ar-SA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وَيَزيدُها عَلَمُ مَمْلَكَتِنا جَمالًا وَبَهاءً</a:t>
            </a:r>
            <a:r>
              <a:rPr kumimoji="0" lang="en-US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".</a:t>
            </a:r>
            <a:endParaRPr lang="en-US" alt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E30FA4-E559-4075-833D-DF745A89321C}"/>
              </a:ext>
            </a:extLst>
          </p:cNvPr>
          <p:cNvSpPr txBox="1"/>
          <p:nvPr/>
        </p:nvSpPr>
        <p:spPr>
          <a:xfrm>
            <a:off x="2578894" y="4761768"/>
            <a:ext cx="886421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en-US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مَساءِ يَومٍ جميلٍ ذَهَبَ أَحْمدُ وعَبْدُ اللهِ إِلى الشّاطِئِ</a:t>
            </a:r>
            <a:r>
              <a:rPr kumimoji="0" lang="en-US" alt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en-US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alt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5291">
            <a:extLst>
              <a:ext uri="{FF2B5EF4-FFF2-40B4-BE49-F238E27FC236}">
                <a16:creationId xmlns:a16="http://schemas.microsoft.com/office/drawing/2014/main" xmlns="" id="{6818C5A0-BE2C-4EF8-8B18-8C6D5DC6A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5345" y="2435100"/>
            <a:ext cx="467588" cy="419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ar-SA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291">
            <a:extLst>
              <a:ext uri="{FF2B5EF4-FFF2-40B4-BE49-F238E27FC236}">
                <a16:creationId xmlns:a16="http://schemas.microsoft.com/office/drawing/2014/main" xmlns="" id="{41F42E3F-99C6-4A00-B8B2-10914676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4011" y="4296316"/>
            <a:ext cx="467588" cy="419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ar-SA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5291">
            <a:extLst>
              <a:ext uri="{FF2B5EF4-FFF2-40B4-BE49-F238E27FC236}">
                <a16:creationId xmlns:a16="http://schemas.microsoft.com/office/drawing/2014/main" xmlns="" id="{AD45FF1B-E1FD-471F-95FC-0F056BE2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419" y="5269284"/>
            <a:ext cx="467588" cy="419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ar-SA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5291">
            <a:extLst>
              <a:ext uri="{FF2B5EF4-FFF2-40B4-BE49-F238E27FC236}">
                <a16:creationId xmlns:a16="http://schemas.microsoft.com/office/drawing/2014/main" xmlns="" id="{507CB82A-B516-4174-BED2-4B0F4A68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419" y="5296006"/>
            <a:ext cx="467588" cy="419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</a:t>
            </a:r>
            <a:endParaRPr kumimoji="0" lang="ar-BH" altLang="ar-SA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5291">
            <a:extLst>
              <a:ext uri="{FF2B5EF4-FFF2-40B4-BE49-F238E27FC236}">
                <a16:creationId xmlns:a16="http://schemas.microsoft.com/office/drawing/2014/main" xmlns="" id="{958D26D4-87F1-436C-92A7-4D395D02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9457" y="2477142"/>
            <a:ext cx="467588" cy="419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endParaRPr kumimoji="0" lang="ar-BH" altLang="ar-SA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5291">
            <a:extLst>
              <a:ext uri="{FF2B5EF4-FFF2-40B4-BE49-F238E27FC236}">
                <a16:creationId xmlns:a16="http://schemas.microsoft.com/office/drawing/2014/main" xmlns="" id="{A8A8629F-CA34-48A1-854F-19E0A9718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0308" y="4342055"/>
            <a:ext cx="467588" cy="419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endParaRPr kumimoji="0" lang="ar-BH" altLang="ar-SA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DAB7B5D-FAE8-4CFE-A9F2-45FEED89EA61}"/>
              </a:ext>
            </a:extLst>
          </p:cNvPr>
          <p:cNvSpPr txBox="1"/>
          <p:nvPr/>
        </p:nvSpPr>
        <p:spPr>
          <a:xfrm>
            <a:off x="-350695" y="974467"/>
            <a:ext cx="12602729" cy="509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يَوْمٍ مِنْ أَيّامِ عُطْلَةِ الرَّبيعِ ذَهَبَ جاسِم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وَأَبوهُ إِلى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الْـمُتْحَفِ. فَتَجَوَّلا في أَرْجائِهِ، وَشاهَدَا مَصْنوعاتٍ تُراثِيَّةً جَميلَةً.   وشَدَّتْ جَرَّة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كَبيرَة</a:t>
            </a:r>
            <a:r>
              <a:rPr lang="ar-SA" altLang="ar-SA" sz="3600" dirty="0">
                <a:solidFill>
                  <a:prstClr val="black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انْتِباهَ جاسِمٍ، فَسَأَلَ أَباهُ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فَقالَ الْأَبُ: "صَنَعَ أَجْدادُنا هَذِهِ الْجَرَّةَ مِنَ الْفَخّارِ".</a:t>
            </a:r>
            <a:endParaRPr kumimoji="0" lang="en-US" alt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-قالَ جاسِم</a:t>
            </a:r>
            <a:r>
              <a:rPr lang="ar-SA" altLang="ar-SA" sz="3600" dirty="0">
                <a:solidFill>
                  <a:prstClr val="black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 لِـماذا صَنَعَ أَجْدادُنا هَذِهِ الْجَرَّةَ "؟</a:t>
            </a:r>
            <a:endParaRPr kumimoji="0" lang="en-US" alt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رَدَّ الْأَبُ:</a:t>
            </a:r>
            <a:endParaRPr lang="ar-SA" altLang="ar-SA" sz="1100" dirty="0">
              <a:solidFill>
                <a:prstClr val="black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SA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فَقالَ جاسِم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:" أَنا فَخور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بِتُـراثِ مَمْلَكَتِنا الْحَبيبَةِ".</a:t>
            </a:r>
            <a:endParaRPr kumimoji="0" lang="en-US" altLang="ar-SA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-فَقالَ الْأَبُ:</a:t>
            </a:r>
            <a:endParaRPr kumimoji="0" lang="en-US" altLang="ar-SA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D97448-C176-4418-ACC2-BA2D310869C8}"/>
              </a:ext>
            </a:extLst>
          </p:cNvPr>
          <p:cNvSpPr txBox="1"/>
          <p:nvPr/>
        </p:nvSpPr>
        <p:spPr>
          <a:xfrm>
            <a:off x="3667125" y="5224608"/>
            <a:ext cx="7048818" cy="77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kumimoji="0" lang="ar-BH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</a:t>
            </a: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BH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en-US" alt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6" y="43934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70C6BDB2-B07F-4C0F-97D1-9107B4DA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653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B4ECC19A-3115-46C1-8724-C671F9F5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6051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7DC3B9A-5FA2-4BD5-893F-6ED31592F84B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SA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74A8B70-3E48-48CC-876D-814682AF2914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الرّابِعُ(مَعالِمُ مِنْ بِلادي):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083" descr="Diagram&#10;&#10;Description automatically generated">
            <a:extLst>
              <a:ext uri="{FF2B5EF4-FFF2-40B4-BE49-F238E27FC236}">
                <a16:creationId xmlns:a16="http://schemas.microsoft.com/office/drawing/2014/main" xmlns="" id="{0477D61F-936B-4E16-A3B8-752362223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866"/>
            <a:ext cx="4171951" cy="30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E6705DFD-38B8-44F9-BA59-3B794480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108223"/>
            <a:ext cx="65598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ar-SA" alt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 النَّصَّ، وَأُكْمِلُ الْحِوارَ بِجُمَلٍ مُناسِبَةٍ: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E18A65DF-5FCD-4CC2-8419-665C492B2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C097A85D-A11B-490A-8019-85266A4A4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5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3367A4-E6B2-4C1F-84CC-B870C583EC2C}"/>
              </a:ext>
            </a:extLst>
          </p:cNvPr>
          <p:cNvSpPr txBox="1"/>
          <p:nvPr/>
        </p:nvSpPr>
        <p:spPr>
          <a:xfrm>
            <a:off x="882000" y="1811679"/>
            <a:ext cx="4171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"مِمَّ 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صَنَعَ أَجْدادُنا هَذِهِ الْجَرَّةَ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"؟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2CACF1-519F-4251-929D-04658AE95B3A}"/>
              </a:ext>
            </a:extLst>
          </p:cNvPr>
          <p:cNvSpPr txBox="1"/>
          <p:nvPr/>
        </p:nvSpPr>
        <p:spPr>
          <a:xfrm>
            <a:off x="-163367" y="1698376"/>
            <a:ext cx="5217318" cy="77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kumimoji="0" lang="ar-BH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</a:t>
            </a: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BH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"؟</a:t>
            </a:r>
            <a:endParaRPr kumimoji="0" lang="en-US" alt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58C1EEB-E481-4B2A-B2EA-1A497B83321C}"/>
              </a:ext>
            </a:extLst>
          </p:cNvPr>
          <p:cNvSpPr txBox="1"/>
          <p:nvPr/>
        </p:nvSpPr>
        <p:spPr>
          <a:xfrm>
            <a:off x="5569741" y="3971985"/>
            <a:ext cx="566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"صَنَعَ أَجْدادُنا هَذِهِ الْجَرَّةَ لِحِفْظِ الطَّعامِ".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A4AEEE-0AC6-41A0-9E37-4199CFEDC017}"/>
              </a:ext>
            </a:extLst>
          </p:cNvPr>
          <p:cNvSpPr txBox="1"/>
          <p:nvPr/>
        </p:nvSpPr>
        <p:spPr>
          <a:xfrm>
            <a:off x="5823125" y="3841444"/>
            <a:ext cx="5413992" cy="77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kumimoji="0" lang="ar-BH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</a:t>
            </a: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BH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en-US" alt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0C5D53-274C-4B33-9573-78E63E2CA78D}"/>
              </a:ext>
            </a:extLst>
          </p:cNvPr>
          <p:cNvSpPr txBox="1"/>
          <p:nvPr/>
        </p:nvSpPr>
        <p:spPr>
          <a:xfrm>
            <a:off x="3667125" y="5343656"/>
            <a:ext cx="7048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"أَحْسَنْتَ يا جاسِمُ، نَحْنُ جَميعًا نَفْتَخِرُ بِتُراثِنا الْجَميلِ</a:t>
            </a:r>
            <a:r>
              <a:rPr kumimoji="0" lang="ar-SA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9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19" grpId="0"/>
      <p:bldP spid="21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4A501C-6340-49EF-B5E2-B77BFFD979C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SA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A23689D-D76A-4FC8-96B7-DE0BB1B21245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الرّابِعُ(مَعالِمُ مِنْ بِلادي):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7171</TotalTime>
  <Words>673</Words>
  <Application>Microsoft Office PowerPoint</Application>
  <PresentationFormat>Widescreen</PresentationFormat>
  <Paragraphs>108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Essam Eldin Abdulhaleem Fooly Sherif</cp:lastModifiedBy>
  <cp:revision>312</cp:revision>
  <cp:lastPrinted>2021-01-17T11:49:49Z</cp:lastPrinted>
  <dcterms:created xsi:type="dcterms:W3CDTF">2020-03-04T10:47:58Z</dcterms:created>
  <dcterms:modified xsi:type="dcterms:W3CDTF">2022-02-16T06:33:21Z</dcterms:modified>
</cp:coreProperties>
</file>