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6" r:id="rId4"/>
    <p:sldId id="267" r:id="rId5"/>
    <p:sldId id="259" r:id="rId6"/>
    <p:sldId id="260" r:id="rId7"/>
    <p:sldId id="261" r:id="rId8"/>
    <p:sldId id="262" r:id="rId9"/>
    <p:sldId id="264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F594-2721-4F3D-9B91-5C29CD92BBEE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CEA47-4AFF-4126-B534-50D483BA1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CEA47-4AFF-4126-B534-50D483BA1C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EB54-0F91-4A18-BEA7-2210AC623A7F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CA55-8316-49B1-8B55-41DDBB91F0E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66D5-A586-4F9D-8600-711905BAD661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A5CE-1DF5-4D6F-ABD5-8CC8502700F7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DA058-AF30-42CA-92CE-5667A4E2C819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D079-04E4-4F51-A2F9-9D8B94796D94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6399-490B-412C-85C5-3710C67FC3A7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A39A-F0FE-4E0F-8D04-A17246DED1C0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CA13-5EE8-4B31-83B1-20AC8242FEE3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03FDE-F799-4EEC-83B1-2FA24ED744D3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26CF-1CC5-43FA-A159-95BF8473D2F6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9F32D-5090-41F1-85E6-F2140A90EC4F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الثاني/ الوحدة الأولى/ أولا الاستماع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710949" y="1408102"/>
            <a:ext cx="1148105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الحَلْقَةُ الأولى/ اللُّغَةُ العَرَبيّةُ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           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cs typeface="Sakkal Majalla" pitchFamily="2" charset="-78"/>
              </a:rPr>
              <a:t> الصَّفُّ الثّاني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الابْتِدائيّ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/</a:t>
            </a:r>
            <a:r>
              <a:rPr lang="ar-SA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32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الدِّراسيُّ الثّانيّ</a:t>
            </a:r>
            <a:endParaRPr lang="ar-SA" sz="32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34A91-4753-4EB9-B082-97A455650390}"/>
              </a:ext>
            </a:extLst>
          </p:cNvPr>
          <p:cNvSpPr/>
          <p:nvPr/>
        </p:nvSpPr>
        <p:spPr>
          <a:xfrm>
            <a:off x="236012" y="2268889"/>
            <a:ext cx="118102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الوَحْدَةُ الثّانيةُ: البيئةُ في </a:t>
            </a:r>
            <a:r>
              <a:rPr lang="ar-BH" sz="3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بلادي                                                           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نَصُّ الاسْتِماعِ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BH" sz="28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نِعْمَةُ الْـماءِ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9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4632627" y="5305926"/>
            <a:ext cx="2864513" cy="84556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 </a:t>
            </a: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الاسْتِماعُ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862" t="31471" r="47401" b="36309"/>
          <a:stretch/>
        </p:blipFill>
        <p:spPr>
          <a:xfrm>
            <a:off x="4332335" y="2398666"/>
            <a:ext cx="3465095" cy="28509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الأول 2021-2022م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5B6280-D650-46E4-AD53-354C0C65B33D}"/>
              </a:ext>
            </a:extLst>
          </p:cNvPr>
          <p:cNvSpPr/>
          <p:nvPr/>
        </p:nvSpPr>
        <p:spPr>
          <a:xfrm>
            <a:off x="7632103" y="277071"/>
            <a:ext cx="2956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أَوَّلًا</a:t>
            </a:r>
            <a:r>
              <a:rPr lang="en-US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أَتَهَيَّأُ لِلْاسْتِماعِ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913EE-06CB-44CD-8E34-19F1A8A4CC27}"/>
              </a:ext>
            </a:extLst>
          </p:cNvPr>
          <p:cNvSpPr txBox="1"/>
          <p:nvPr/>
        </p:nvSpPr>
        <p:spPr>
          <a:xfrm>
            <a:off x="133832" y="484508"/>
            <a:ext cx="725149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1- تُمَثِّلُ الصُّوَرُ مَصادِرَ الْـمِياهِ في الْبَحْرَيْنِ. أُلاحِظُ كُلَّ صورَةٍ، وَأُسَمّي مَصْدَرَ الْـماءِ.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863EC-9DE0-4E14-839D-974E2676FC21}"/>
              </a:ext>
            </a:extLst>
          </p:cNvPr>
          <p:cNvSpPr txBox="1"/>
          <p:nvPr/>
        </p:nvSpPr>
        <p:spPr>
          <a:xfrm>
            <a:off x="363291" y="1370199"/>
            <a:ext cx="6985359" cy="1185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مَصْدَرُ الْــماءِ كَما أُلاحِظُ من الصّورِ: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1- الْبَحْرُ                        2- </a:t>
            </a:r>
            <a:r>
              <a:rPr lang="ar-BH" sz="2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الأَمْطارُ                  </a:t>
            </a:r>
            <a:r>
              <a:rPr lang="ar-BH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العيونُ والآبارُ</a:t>
            </a:r>
            <a:endParaRPr lang="en-US" sz="2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84861C-A1DF-420C-8028-509174020914}"/>
              </a:ext>
            </a:extLst>
          </p:cNvPr>
          <p:cNvSpPr txBox="1"/>
          <p:nvPr/>
        </p:nvSpPr>
        <p:spPr>
          <a:xfrm>
            <a:off x="430578" y="2463380"/>
            <a:ext cx="6985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BH" sz="2800" b="1" dirty="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أَذْكُرُ ثَلاثَ اسْتِعْمالاتٍ مُفيدَةٍ لِلْماءِ</a:t>
            </a:r>
            <a:r>
              <a:rPr lang="ar-BH" sz="3600" dirty="0"/>
              <a:t>.</a:t>
            </a:r>
            <a:endParaRPr lang="en-US" sz="36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DAE045-1688-4C12-9084-05F0BD80A339}"/>
              </a:ext>
            </a:extLst>
          </p:cNvPr>
          <p:cNvSpPr txBox="1"/>
          <p:nvPr/>
        </p:nvSpPr>
        <p:spPr>
          <a:xfrm>
            <a:off x="904311" y="3069832"/>
            <a:ext cx="6468827" cy="1784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سَقْي الْزَرْعِ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الشُّرْبُ والاسْتِحْمامُ</a:t>
            </a:r>
          </a:p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3- الطَّبْخُ.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8AA2CB-2226-4C30-A5E7-64045F1B5A11}"/>
              </a:ext>
            </a:extLst>
          </p:cNvPr>
          <p:cNvSpPr txBox="1"/>
          <p:nvPr/>
        </p:nvSpPr>
        <p:spPr>
          <a:xfrm>
            <a:off x="375585" y="4742184"/>
            <a:ext cx="7009746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3-أَتَوَقَّعُ مَوضوعَ النَّصِّ الَّذي سَأَسْتَمِعُ إِلَيْهِ.	</a:t>
            </a:r>
            <a:endParaRPr lang="en-US" sz="28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EEFDF-C45C-4592-A6BF-5FE80C7E6CFE}"/>
              </a:ext>
            </a:extLst>
          </p:cNvPr>
          <p:cNvSpPr txBox="1"/>
          <p:nvPr/>
        </p:nvSpPr>
        <p:spPr>
          <a:xfrm>
            <a:off x="1043736" y="5195769"/>
            <a:ext cx="6329402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800"/>
              </a:spcAft>
            </a:pP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مَوضوعُ النَّصِّ الَّذي سَأَسْتَمِعُ إِلَيْهِ عَنْ أَهَميةِ الْــماءِ في حَياتِنا.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739" y="1310110"/>
            <a:ext cx="1731829" cy="179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29"/>
          <a:stretch/>
        </p:blipFill>
        <p:spPr bwMode="auto">
          <a:xfrm>
            <a:off x="8153401" y="1310110"/>
            <a:ext cx="1678244" cy="1799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181" y="3190141"/>
            <a:ext cx="2063115" cy="209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D32A61-8529-473E-870F-0354366D59D2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E5200E1-0688-40A5-8535-825D0A13A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B7DBC2-06A8-4C0B-AED8-76163220801F}"/>
              </a:ext>
            </a:extLst>
          </p:cNvPr>
          <p:cNvSpPr/>
          <p:nvPr/>
        </p:nvSpPr>
        <p:spPr>
          <a:xfrm>
            <a:off x="5952316" y="359992"/>
            <a:ext cx="4402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</a:t>
            </a:r>
            <a:r>
              <a:rPr lang="en-US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سْتَمِعُ إِلى النَّصِّ بِانْتِباهٍ.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9F54F-9FD5-4AE1-8142-32C2659C5CAE}"/>
              </a:ext>
            </a:extLst>
          </p:cNvPr>
          <p:cNvSpPr/>
          <p:nvPr/>
        </p:nvSpPr>
        <p:spPr>
          <a:xfrm>
            <a:off x="6854503" y="1036112"/>
            <a:ext cx="35413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ثالِثًا: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أَ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سْتَمِعُ، ثُمَّ أُجيبُ.</a:t>
            </a:r>
            <a:endParaRPr lang="ar-SA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400800" y="1967435"/>
            <a:ext cx="40229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69875" algn="l"/>
              </a:tabLst>
            </a:pPr>
            <a:r>
              <a:rPr kumimoji="0" lang="ar-BH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1- أُلَوِّنُ الْعِبارَةَ الْـمُناسِبَةَ: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380"/>
          <p:cNvSpPr>
            <a:spLocks noChangeArrowheads="1"/>
          </p:cNvSpPr>
          <p:nvPr/>
        </p:nvSpPr>
        <p:spPr bwMode="auto">
          <a:xfrm>
            <a:off x="4331369" y="3550566"/>
            <a:ext cx="2353342" cy="51117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2F5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بِصُحْبَةِ أُمِّهِما</a:t>
            </a:r>
            <a:endParaRPr kumimoji="0" lang="ar-BH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684711" y="2740065"/>
            <a:ext cx="37390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BH" altLang="en-US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كانَتْ فاطِمَةُ وَمُنيرَةُ تَتَجَوَّلانِ:</a:t>
            </a:r>
            <a:endParaRPr kumimoji="0" lang="ar-BH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1" name="AutoShape 380"/>
          <p:cNvSpPr>
            <a:spLocks noChangeArrowheads="1"/>
          </p:cNvSpPr>
          <p:nvPr/>
        </p:nvSpPr>
        <p:spPr bwMode="auto">
          <a:xfrm>
            <a:off x="8519333" y="3580068"/>
            <a:ext cx="1816735" cy="5105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4472C4">
                <a:lumMod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بِصُحْبَةِ أَبيهِما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utoShape 380"/>
          <p:cNvSpPr>
            <a:spLocks noChangeArrowheads="1"/>
          </p:cNvSpPr>
          <p:nvPr/>
        </p:nvSpPr>
        <p:spPr bwMode="auto">
          <a:xfrm>
            <a:off x="4331369" y="4652096"/>
            <a:ext cx="2420335" cy="5105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4472C4">
                <a:lumMod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عَلى ساحِلِ الْبَحْرِ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380"/>
          <p:cNvSpPr>
            <a:spLocks noChangeArrowheads="1"/>
          </p:cNvSpPr>
          <p:nvPr/>
        </p:nvSpPr>
        <p:spPr bwMode="auto">
          <a:xfrm>
            <a:off x="8510125" y="4638223"/>
            <a:ext cx="1835150" cy="510540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4472C4">
                <a:lumMod val="75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في الْحَديقَةِ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2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996317-093F-482B-A54C-7A40EA98F5C1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45A14F-A109-4F97-9999-CBD5480F71E8}"/>
              </a:ext>
            </a:extLst>
          </p:cNvPr>
          <p:cNvSpPr/>
          <p:nvPr/>
        </p:nvSpPr>
        <p:spPr>
          <a:xfrm>
            <a:off x="9647290" y="3816030"/>
            <a:ext cx="629587" cy="55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E7141C-53EC-4002-8A87-1A8DC02F86D1}"/>
              </a:ext>
            </a:extLst>
          </p:cNvPr>
          <p:cNvSpPr txBox="1"/>
          <p:nvPr/>
        </p:nvSpPr>
        <p:spPr>
          <a:xfrm>
            <a:off x="120316" y="918720"/>
            <a:ext cx="10088973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tabLst>
                <a:tab pos="269240" algn="l"/>
              </a:tabLst>
            </a:pPr>
            <a:r>
              <a:rPr lang="ar-BH" sz="4400" b="1" dirty="0"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السَّبَبَ بِالنَّتيجةِ الْـمُناسِبَةِ كَما وَرَدَ في النَّصِّ:</a:t>
            </a:r>
            <a:endParaRPr lang="en-US" sz="3600" b="1" dirty="0">
              <a:solidFill>
                <a:srgbClr val="FF000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utoShape 380"/>
          <p:cNvSpPr>
            <a:spLocks noChangeArrowheads="1"/>
          </p:cNvSpPr>
          <p:nvPr/>
        </p:nvSpPr>
        <p:spPr bwMode="auto">
          <a:xfrm>
            <a:off x="6833937" y="2180721"/>
            <a:ext cx="3225283" cy="1064330"/>
          </a:xfrm>
          <a:prstGeom prst="roundRect">
            <a:avLst>
              <a:gd name="adj" fmla="val 0"/>
            </a:avLst>
          </a:prstGeom>
          <a:solidFill>
            <a:srgbClr val="70AD47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نَسيَ عامِلُ الْحَديقَةِ أَنْ يُغْلِقَ صُنْبورَ الْـماءِ.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80"/>
          <p:cNvSpPr>
            <a:spLocks noChangeArrowheads="1"/>
          </p:cNvSpPr>
          <p:nvPr/>
        </p:nvSpPr>
        <p:spPr bwMode="auto">
          <a:xfrm>
            <a:off x="2273968" y="2077950"/>
            <a:ext cx="3745831" cy="659614"/>
          </a:xfrm>
          <a:prstGeom prst="roundRect">
            <a:avLst>
              <a:gd name="adj" fmla="val 0"/>
            </a:avLst>
          </a:prstGeom>
          <a:solidFill>
            <a:srgbClr val="ED7D31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نَعْتَمِدُ عَلى تَحْلِيَةِ مِياهِ الْبَحْرِ.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80"/>
          <p:cNvSpPr>
            <a:spLocks noChangeArrowheads="1"/>
          </p:cNvSpPr>
          <p:nvPr/>
        </p:nvSpPr>
        <p:spPr bwMode="auto">
          <a:xfrm>
            <a:off x="7002380" y="3521433"/>
            <a:ext cx="3206910" cy="1122755"/>
          </a:xfrm>
          <a:prstGeom prst="roundRect">
            <a:avLst>
              <a:gd name="adj" fmla="val 0"/>
            </a:avLst>
          </a:prstGeom>
          <a:solidFill>
            <a:srgbClr val="70AD47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الْأَمْطارُ قَليلَةٌ وَعُيونُ الْـماءِ الطَّبيعِيَّةُ قدْ نَضَبَتْ.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380"/>
          <p:cNvSpPr>
            <a:spLocks noChangeArrowheads="1"/>
          </p:cNvSpPr>
          <p:nvPr/>
        </p:nvSpPr>
        <p:spPr bwMode="auto">
          <a:xfrm>
            <a:off x="2442411" y="3044956"/>
            <a:ext cx="3577388" cy="572425"/>
          </a:xfrm>
          <a:prstGeom prst="roundRect">
            <a:avLst>
              <a:gd name="adj" fmla="val 0"/>
            </a:avLst>
          </a:prstGeom>
          <a:solidFill>
            <a:srgbClr val="ED7D31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أَغْلَقَ الْأَبُ صُنْبورَ الْـماءِ.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380"/>
          <p:cNvSpPr>
            <a:spLocks noChangeArrowheads="1"/>
          </p:cNvSpPr>
          <p:nvPr/>
        </p:nvSpPr>
        <p:spPr bwMode="auto">
          <a:xfrm>
            <a:off x="2165684" y="3924774"/>
            <a:ext cx="3854115" cy="599399"/>
          </a:xfrm>
          <a:prstGeom prst="roundRect">
            <a:avLst>
              <a:gd name="adj" fmla="val 0"/>
            </a:avLst>
          </a:prstGeom>
          <a:solidFill>
            <a:srgbClr val="ED7D31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فاضَ الْـماءُ سَيْلًا بَيْنَ النَّباتاتِ.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endCxn id="21" idx="3"/>
          </p:cNvCxnSpPr>
          <p:nvPr/>
        </p:nvCxnSpPr>
        <p:spPr>
          <a:xfrm flipH="1">
            <a:off x="6019799" y="3044956"/>
            <a:ext cx="1800727" cy="11795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546575" y="2593179"/>
            <a:ext cx="2124889" cy="1805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48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4399F3-8D74-442D-9F45-4F04CB695EAE}"/>
              </a:ext>
            </a:extLst>
          </p:cNvPr>
          <p:cNvSpPr txBox="1"/>
          <p:nvPr/>
        </p:nvSpPr>
        <p:spPr>
          <a:xfrm>
            <a:off x="469233" y="1249078"/>
            <a:ext cx="1066357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3-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أَضَعُ الْعَلامَةَ (</a:t>
            </a:r>
            <a:r>
              <a:rPr 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أَمامَ الْعِبارَةِ الَّتي اسْتَمَعْتُ إِلَيْها في النَّصِّ: 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/>
            <a:endParaRPr lang="en-US" sz="3600" dirty="0">
              <a:solidFill>
                <a:srgbClr val="FF0000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996317-093F-482B-A54C-7A40EA98F5C1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AutoShape 380"/>
          <p:cNvSpPr>
            <a:spLocks noChangeArrowheads="1"/>
          </p:cNvSpPr>
          <p:nvPr/>
        </p:nvSpPr>
        <p:spPr bwMode="auto">
          <a:xfrm>
            <a:off x="4391527" y="2587052"/>
            <a:ext cx="3761874" cy="657999"/>
          </a:xfrm>
          <a:prstGeom prst="roundRect">
            <a:avLst>
              <a:gd name="adj" fmla="val 0"/>
            </a:avLst>
          </a:prstGeom>
          <a:solidFill>
            <a:srgbClr val="FFC000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يَجِبُ تَرْشيدُ اسْتِهْلاكِ الْـكَهْرَباءِ.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380"/>
          <p:cNvSpPr>
            <a:spLocks noChangeArrowheads="1"/>
          </p:cNvSpPr>
          <p:nvPr/>
        </p:nvSpPr>
        <p:spPr bwMode="auto">
          <a:xfrm>
            <a:off x="4469533" y="3486294"/>
            <a:ext cx="3683867" cy="656480"/>
          </a:xfrm>
          <a:prstGeom prst="roundRect">
            <a:avLst>
              <a:gd name="adj" fmla="val 0"/>
            </a:avLst>
          </a:prstGeom>
          <a:solidFill>
            <a:srgbClr val="FFC000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يَجِبُ تَرْشيدُ اسْتِهْلاكِ الْـمِياهِ.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utoShape 380"/>
          <p:cNvSpPr>
            <a:spLocks noChangeArrowheads="1"/>
          </p:cNvSpPr>
          <p:nvPr/>
        </p:nvSpPr>
        <p:spPr bwMode="auto">
          <a:xfrm>
            <a:off x="4503440" y="4400467"/>
            <a:ext cx="3649960" cy="708282"/>
          </a:xfrm>
          <a:prstGeom prst="roundRect">
            <a:avLst>
              <a:gd name="adj" fmla="val 0"/>
            </a:avLst>
          </a:prstGeom>
          <a:solidFill>
            <a:srgbClr val="FFC000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يَجِبُ تَرْشيدُ اسْتِهْلاكِ الدّواءِ.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380"/>
          <p:cNvSpPr>
            <a:spLocks noChangeArrowheads="1"/>
          </p:cNvSpPr>
          <p:nvPr/>
        </p:nvSpPr>
        <p:spPr bwMode="auto">
          <a:xfrm>
            <a:off x="8648199" y="2697315"/>
            <a:ext cx="459706" cy="3704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7" name="AutoShape 380"/>
          <p:cNvSpPr>
            <a:spLocks noChangeArrowheads="1"/>
          </p:cNvSpPr>
          <p:nvPr/>
        </p:nvSpPr>
        <p:spPr bwMode="auto">
          <a:xfrm>
            <a:off x="8648199" y="3560002"/>
            <a:ext cx="459706" cy="3704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 2" panose="05020102010507070707" pitchFamily="18" charset="2"/>
              </a:rPr>
              <a:t>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AutoShape 380"/>
          <p:cNvSpPr>
            <a:spLocks noChangeArrowheads="1"/>
          </p:cNvSpPr>
          <p:nvPr/>
        </p:nvSpPr>
        <p:spPr bwMode="auto">
          <a:xfrm>
            <a:off x="8648199" y="4434046"/>
            <a:ext cx="459706" cy="370432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79646">
                <a:lumMod val="100000"/>
                <a:lumOff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>
                    <a:lumMod val="100000"/>
                    <a:lumOff val="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9474805-233A-470B-9449-088C929EC24D}"/>
              </a:ext>
            </a:extLst>
          </p:cNvPr>
          <p:cNvSpPr txBox="1"/>
          <p:nvPr/>
        </p:nvSpPr>
        <p:spPr>
          <a:xfrm>
            <a:off x="3814011" y="952720"/>
            <a:ext cx="5951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4-أَصِلُ الْقَوْلَ بِصاحِبِهِ: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31E4FE-A7BA-452C-B36B-E5BB30A4E5F2}"/>
              </a:ext>
            </a:extLst>
          </p:cNvPr>
          <p:cNvSpPr txBox="1"/>
          <p:nvPr/>
        </p:nvSpPr>
        <p:spPr>
          <a:xfrm>
            <a:off x="8528565" y="4736334"/>
            <a:ext cx="615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88084" y="1108675"/>
            <a:ext cx="1107385" cy="444500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"/>
          <p:cNvSpPr>
            <a:spLocks noChangeArrowheads="1"/>
          </p:cNvSpPr>
          <p:nvPr/>
        </p:nvSpPr>
        <p:spPr bwMode="auto">
          <a:xfrm>
            <a:off x="2953586" y="1420679"/>
            <a:ext cx="860425" cy="439738"/>
          </a:xfrm>
          <a:prstGeom prst="roundRect">
            <a:avLst>
              <a:gd name="adj" fmla="val 0"/>
            </a:avLst>
          </a:prstGeom>
          <a:solidFill>
            <a:srgbClr val="E7E6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BH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0852" y="24102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8080" y="1723896"/>
            <a:ext cx="8177713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ar-SA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r" rtl="1"/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هَذا تَبْذيرٌ لِلْماءِ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".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   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الأبُ</a:t>
            </a:r>
            <a:endParaRPr lang="ar-BH" altLang="en-US" sz="3600" dirty="0"/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                   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r" rtl="1"/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أَحْسَنْتِ يا فاطِمَةُ</a:t>
            </a: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".</a:t>
            </a:r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                                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مُنيرَةُ</a:t>
            </a:r>
            <a:endParaRPr lang="ar-BH" altLang="en-US" sz="3600" dirty="0"/>
          </a:p>
          <a:p>
            <a:pPr algn="r" rtl="1"/>
            <a:r>
              <a:rPr kumimoji="0" lang="ar-BH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endParaRPr kumimoji="0" lang="ar-BH" altLang="en-US" sz="3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Times New Roman" panose="02020603050405020304" pitchFamily="18" charset="0"/>
              <a:cs typeface="Sakkal Majalla" panose="02000000000000000000" pitchFamily="2" charset="-78"/>
            </a:endParaRPr>
          </a:p>
          <a:p>
            <a:pPr algn="r" rtl="1"/>
            <a:r>
              <a:rPr lang="ar-SA" altLang="en-US" sz="36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"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إِنَّ الْـماءَ ثَرْوَةٌ كَبيرَة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”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                                   </a:t>
            </a:r>
            <a:r>
              <a:rPr lang="ar-BH" altLang="en-US" sz="3600" dirty="0">
                <a:solidFill>
                  <a:srgbClr val="0070C0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فاطِمَةُ</a:t>
            </a:r>
            <a:endParaRPr lang="ar-BH" altLang="en-US" sz="3600" dirty="0"/>
          </a:p>
          <a:p>
            <a:pPr lvl="0" algn="r" rtl="1"/>
            <a:r>
              <a:rPr kumimoji="0" lang="ar-BH" alt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                 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39653" y="2550695"/>
            <a:ext cx="2767263" cy="2076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439653" y="2638809"/>
            <a:ext cx="2555396" cy="933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399238" y="3632155"/>
            <a:ext cx="2390664" cy="995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106674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BC05E23-8BF3-439C-8199-F0C9C3904070}"/>
              </a:ext>
            </a:extLst>
          </p:cNvPr>
          <p:cNvSpPr txBox="1"/>
          <p:nvPr/>
        </p:nvSpPr>
        <p:spPr>
          <a:xfrm>
            <a:off x="388811" y="1188121"/>
            <a:ext cx="10302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5-أُرَتِّبُ الْجُمَلَ كَمَا وَرَدَتْ في النَّصِّ الَّذي اسْتَمَعْتُ إِلَيْهِ: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2672" y="2463168"/>
            <a:ext cx="353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000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"ما مَعْنى تَحْلِيَةِ مِياهِ الْبَحْرِ"؟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102043" y="3288155"/>
            <a:ext cx="5365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000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فَشاهَدوا سَيْلًا مِنَ الْـماءِ يَفيضُ بَيْنَ النَّباتاتِ</a:t>
            </a:r>
            <a:r>
              <a:rPr lang="ar-SA" sz="3200" b="1" dirty="0"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250067" y="4068196"/>
            <a:ext cx="3217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0000"/>
                </a:solidFill>
                <a:ea typeface="Times New Roman" panose="02020603050405020304" pitchFamily="18" charset="0"/>
                <a:cs typeface="Sakkal Majalla" panose="02000000000000000000" pitchFamily="2" charset="-78"/>
              </a:rPr>
              <a:t>فَبادَرَتْ فاطِمَةُ إِلى إِغْلاقِهِ</a:t>
            </a:r>
            <a:r>
              <a:rPr lang="ar-SA" sz="3200" b="1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3200" b="1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10626664" y="4189147"/>
            <a:ext cx="484552" cy="53377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/>
            <a:r>
              <a:rPr lang="ar-BH" sz="2800" dirty="0"/>
              <a:t>2</a:t>
            </a:r>
            <a:endParaRPr lang="en-US" sz="2800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0626664" y="3384306"/>
            <a:ext cx="484552" cy="53377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/>
            <a:r>
              <a:rPr lang="ar-BH" sz="2800" dirty="0"/>
              <a:t>1</a:t>
            </a:r>
            <a:endParaRPr lang="en-US" sz="2800" dirty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0626664" y="2558985"/>
            <a:ext cx="484552" cy="533770"/>
          </a:xfrm>
          <a:prstGeom prst="ellips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1"/>
            <a:r>
              <a:rPr lang="ar-BH" sz="28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7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290B07C-BE72-4052-A3A1-1B2CDB340BD0}"/>
              </a:ext>
            </a:extLst>
          </p:cNvPr>
          <p:cNvSpPr txBox="1"/>
          <p:nvPr/>
        </p:nvSpPr>
        <p:spPr>
          <a:xfrm>
            <a:off x="3129338" y="1006235"/>
            <a:ext cx="69708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6- </a:t>
            </a:r>
            <a:r>
              <a:rPr lang="ar-BH" sz="4000" b="1" dirty="0"/>
              <a:t> </a:t>
            </a:r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بِـ (أُوافِقُ) أَوْ (لا أُوافِقُ)، وَأُعَلِّلُ مَوْقِفي:</a:t>
            </a:r>
            <a:endParaRPr lang="en-US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AutoShape 380"/>
          <p:cNvSpPr>
            <a:spLocks noChangeArrowheads="1"/>
          </p:cNvSpPr>
          <p:nvPr/>
        </p:nvSpPr>
        <p:spPr bwMode="auto">
          <a:xfrm>
            <a:off x="6280309" y="2477298"/>
            <a:ext cx="3664922" cy="833897"/>
          </a:xfrm>
          <a:prstGeom prst="roundRect">
            <a:avLst>
              <a:gd name="adj" fmla="val 0"/>
            </a:avLst>
          </a:prstGeom>
          <a:solidFill>
            <a:srgbClr val="FFC000">
              <a:lumMod val="20000"/>
              <a:lumOff val="80000"/>
            </a:srgbClr>
          </a:solidFill>
          <a:ln w="12700">
            <a:noFill/>
            <a:round/>
            <a:headEnd/>
            <a:tailEnd/>
          </a:ln>
          <a:effec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يَجِبُ أَنْ نُحافِظَ عَلى الْـمِياهِ.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7285" y="1877144"/>
            <a:ext cx="1268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أُوافِقُ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7285" y="2912037"/>
            <a:ext cx="12688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akkal Majalla" panose="02000000000000000000" pitchFamily="2" charset="-78"/>
              </a:rPr>
              <a:t>لا أُوافِقُ</a:t>
            </a:r>
            <a:endParaRPr lang="en-US" sz="36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4758" y="4126439"/>
            <a:ext cx="7411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موقفي: لأنَّنا لا نَسْتَطيعْ الْعيشَ بدون ماءٍ</a:t>
            </a: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3" name="Straight Arrow Connector 12"/>
          <p:cNvCxnSpPr>
            <a:stCxn id="15" idx="1"/>
          </p:cNvCxnSpPr>
          <p:nvPr/>
        </p:nvCxnSpPr>
        <p:spPr>
          <a:xfrm flipH="1" flipV="1">
            <a:off x="4644189" y="2382253"/>
            <a:ext cx="1636120" cy="5119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25175F-A4D9-4F61-9439-91FBB9F66024}"/>
              </a:ext>
            </a:extLst>
          </p:cNvPr>
          <p:cNvSpPr/>
          <p:nvPr/>
        </p:nvSpPr>
        <p:spPr>
          <a:xfrm>
            <a:off x="3686092" y="2375462"/>
            <a:ext cx="4915525" cy="150835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6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6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A611B4-C4F6-4384-A269-BCF977DCB100}"/>
              </a:ext>
            </a:extLst>
          </p:cNvPr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AA8CB0-39B7-4DCD-9A49-15AC7B363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</a:t>
            </a:r>
            <a:r>
              <a:rPr lang="ar-BH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2021- 2022م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6D60DD6-3CCB-4B5C-9A92-BD6469F1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7875" y="6356350"/>
            <a:ext cx="4915525" cy="365125"/>
          </a:xfrm>
        </p:spPr>
        <p:txBody>
          <a:bodyPr/>
          <a:lstStyle/>
          <a:p>
            <a:pPr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اللغة العربية / الصف الثاني/ الوحدة الثانية  : البيئة في بلادي / أولا الاستماع</a:t>
            </a:r>
            <a:endParaRPr lang="en-US" sz="1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0288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2764</TotalTime>
  <Words>504</Words>
  <Application>Microsoft Office PowerPoint</Application>
  <PresentationFormat>Widescreen</PresentationFormat>
  <Paragraphs>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Hiba Saleh Ali Mohammed</cp:lastModifiedBy>
  <cp:revision>134</cp:revision>
  <cp:lastPrinted>2021-01-17T11:49:49Z</cp:lastPrinted>
  <dcterms:created xsi:type="dcterms:W3CDTF">2020-03-04T10:47:58Z</dcterms:created>
  <dcterms:modified xsi:type="dcterms:W3CDTF">2022-02-24T10:53:18Z</dcterms:modified>
</cp:coreProperties>
</file>