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316" r:id="rId4"/>
    <p:sldId id="317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22" r:id="rId13"/>
    <p:sldId id="262" r:id="rId14"/>
    <p:sldId id="263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15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4F0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3" autoAdjust="0"/>
    <p:restoredTop sz="94651" autoAdjust="0"/>
  </p:normalViewPr>
  <p:slideViewPr>
    <p:cSldViewPr snapToGrid="0">
      <p:cViewPr varScale="1">
        <p:scale>
          <a:sx n="72" d="100"/>
          <a:sy n="72" d="100"/>
        </p:scale>
        <p:origin x="72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AE73C5-85B0-48E8-90FC-6A5472E8700E}"/>
              </a:ext>
            </a:extLst>
          </p:cNvPr>
          <p:cNvSpPr/>
          <p:nvPr/>
        </p:nvSpPr>
        <p:spPr>
          <a:xfrm>
            <a:off x="270641" y="1425855"/>
            <a:ext cx="11680721" cy="74463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الحَلْقَةُ الأُولى -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                                 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الثّاني الابْتِدائيّ/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الثّاني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234A91-4753-4EB9-B082-97A455650390}"/>
              </a:ext>
            </a:extLst>
          </p:cNvPr>
          <p:cNvSpPr/>
          <p:nvPr/>
        </p:nvSpPr>
        <p:spPr>
          <a:xfrm>
            <a:off x="-249448" y="2193416"/>
            <a:ext cx="12018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َحْ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د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ة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 الثّانيةُ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: 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الْبيئَةُ في بِلادي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                                            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الدّ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ر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ْ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س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الْخَامِسُ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: </a:t>
            </a:r>
            <a:r>
              <a:rPr lang="ar-BH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نادِرٌ في الْمَزْرَعَةِ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0" name="مستطيل: زوايا مستديرة 201">
            <a:extLst>
              <a:ext uri="{FF2B5EF4-FFF2-40B4-BE49-F238E27FC236}">
                <a16:creationId xmlns:a16="http://schemas.microsoft.com/office/drawing/2014/main" id="{9EC790F6-68D6-4360-8C40-BCD81E025602}"/>
              </a:ext>
            </a:extLst>
          </p:cNvPr>
          <p:cNvSpPr/>
          <p:nvPr/>
        </p:nvSpPr>
        <p:spPr>
          <a:xfrm>
            <a:off x="4285626" y="5432146"/>
            <a:ext cx="3650747" cy="809092"/>
          </a:xfrm>
          <a:prstGeom prst="roundRect">
            <a:avLst/>
          </a:prstGeom>
          <a:solidFill>
            <a:srgbClr val="70AD47"/>
          </a:solidFill>
          <a:ln w="190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1- ا</a:t>
            </a:r>
            <a:r>
              <a:rPr lang="ar-SA" sz="4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لتَّحَدُّثُ وَالقِراءَةُ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2766196-2C92-4ABC-92B8-9AB50C3A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الثّانية/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الْخَامِسُ: نادِرٌ في الْمَزْرَعَةِ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93547255-663B-482A-9E9C-9F722259A0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729" y="2193416"/>
            <a:ext cx="3139507" cy="323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A6F3E42-7A57-4BA7-A3D4-1539FF0B27A1}"/>
              </a:ext>
            </a:extLst>
          </p:cNvPr>
          <p:cNvSpPr/>
          <p:nvPr/>
        </p:nvSpPr>
        <p:spPr>
          <a:xfrm>
            <a:off x="8191778" y="115859"/>
            <a:ext cx="2178802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altLang="ar-SA" sz="36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أوَّلًا: أَقْرَأُ النَّصَّ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A3DBECD-4DD1-43FD-A074-64A625A9C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الثّانية/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الْخَامِسُ: نادِرٌ في الْمَزْرَعَةِ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Picture 16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DCED96C3-329E-49EF-9695-2291EDD812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30" y="905880"/>
            <a:ext cx="9739980" cy="5112662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86E78959-D92A-4244-9B88-60B36A681EF2}"/>
              </a:ext>
            </a:extLst>
          </p:cNvPr>
          <p:cNvSpPr/>
          <p:nvPr/>
        </p:nvSpPr>
        <p:spPr>
          <a:xfrm>
            <a:off x="10229126" y="865844"/>
            <a:ext cx="401217" cy="4198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130">
            <a:extLst>
              <a:ext uri="{FF2B5EF4-FFF2-40B4-BE49-F238E27FC236}">
                <a16:creationId xmlns:a16="http://schemas.microsoft.com/office/drawing/2014/main" id="{AFD0B2B5-3007-43E7-9A6C-A037CCF43C77}"/>
              </a:ext>
            </a:extLst>
          </p:cNvPr>
          <p:cNvSpPr txBox="1"/>
          <p:nvPr/>
        </p:nvSpPr>
        <p:spPr>
          <a:xfrm>
            <a:off x="10349432" y="756579"/>
            <a:ext cx="272576" cy="4267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7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10052B81-C968-4AD6-8A56-F5E95A0CE48D}"/>
              </a:ext>
            </a:extLst>
          </p:cNvPr>
          <p:cNvSpPr/>
          <p:nvPr/>
        </p:nvSpPr>
        <p:spPr>
          <a:xfrm flipH="1">
            <a:off x="5961340" y="905880"/>
            <a:ext cx="2685631" cy="1849958"/>
          </a:xfrm>
          <a:prstGeom prst="wedgeRoundRectCallout">
            <a:avLst>
              <a:gd name="adj1" fmla="val -51060"/>
              <a:gd name="adj2" fmla="val 130493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0EBE894-686C-4CA3-A17E-76EE8DF9B8E8}"/>
              </a:ext>
            </a:extLst>
          </p:cNvPr>
          <p:cNvSpPr txBox="1"/>
          <p:nvPr/>
        </p:nvSpPr>
        <p:spPr>
          <a:xfrm>
            <a:off x="6103342" y="792914"/>
            <a:ext cx="2575469" cy="2075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اصْعَدْ إِلى سَعَفي يا </a:t>
            </a: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نادِرُ، وَتَذَوَّقْ تَمْري</a:t>
            </a: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الْحُلْوَ.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1458CA9F-9047-4EA9-8E0F-74913421B5AE}"/>
              </a:ext>
            </a:extLst>
          </p:cNvPr>
          <p:cNvSpPr/>
          <p:nvPr/>
        </p:nvSpPr>
        <p:spPr>
          <a:xfrm flipH="1">
            <a:off x="5884388" y="2778765"/>
            <a:ext cx="2402430" cy="1394168"/>
          </a:xfrm>
          <a:prstGeom prst="wedgeRoundRectCallout">
            <a:avLst>
              <a:gd name="adj1" fmla="val 175126"/>
              <a:gd name="adj2" fmla="val 12951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7E9A49-8660-4C85-BEED-E1832F3FCDCA}"/>
              </a:ext>
            </a:extLst>
          </p:cNvPr>
          <p:cNvSpPr txBox="1"/>
          <p:nvPr/>
        </p:nvSpPr>
        <p:spPr>
          <a:xfrm>
            <a:off x="5824502" y="2762587"/>
            <a:ext cx="2575469" cy="1380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بَلْ تَعالَ يا نادِرُ،</a:t>
            </a: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وَارْتَحْ قَليلًا في ظِلّي.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58E3317B-C12E-4E98-9593-76BC16CE3356}"/>
              </a:ext>
            </a:extLst>
          </p:cNvPr>
          <p:cNvSpPr/>
          <p:nvPr/>
        </p:nvSpPr>
        <p:spPr>
          <a:xfrm flipH="1">
            <a:off x="2796466" y="3844317"/>
            <a:ext cx="3147068" cy="1267682"/>
          </a:xfrm>
          <a:prstGeom prst="wedgeRoundRectCallout">
            <a:avLst>
              <a:gd name="adj1" fmla="val 71521"/>
              <a:gd name="adj2" fmla="val -26499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F6B5781-E278-4857-8F14-18583C5AF8ED}"/>
              </a:ext>
            </a:extLst>
          </p:cNvPr>
          <p:cNvSpPr txBox="1"/>
          <p:nvPr/>
        </p:nvSpPr>
        <p:spPr>
          <a:xfrm>
            <a:off x="2481932" y="3753419"/>
            <a:ext cx="3736999" cy="1380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solidFill>
                  <a:srgbClr val="F884F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اقْتَرِبْ يا نادِرُ، </a:t>
            </a: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884F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وَاسْتَنْشِقْ عِطْري</a:t>
            </a:r>
            <a:r>
              <a:rPr lang="ar-BH" sz="3600" dirty="0">
                <a:solidFill>
                  <a:srgbClr val="F884F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الْفَوّاحَ.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884F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83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A6F3E42-7A57-4BA7-A3D4-1539FF0B27A1}"/>
              </a:ext>
            </a:extLst>
          </p:cNvPr>
          <p:cNvSpPr/>
          <p:nvPr/>
        </p:nvSpPr>
        <p:spPr>
          <a:xfrm>
            <a:off x="8191778" y="115859"/>
            <a:ext cx="2178802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altLang="ar-SA" sz="36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أوَّلًا: أَقْرَأُ النَّصَّ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A3DBECD-4DD1-43FD-A074-64A625A9C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الثّانية/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الْخَامِسُ: نادِرٌ في الْمَزْرَعَةِ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" name="Picture 19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D8E11FF9-DDF4-4EE0-BA24-E8054AB84D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31" y="879080"/>
            <a:ext cx="9739980" cy="516183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07874FB-8B7A-4539-A449-F455AE737392}"/>
              </a:ext>
            </a:extLst>
          </p:cNvPr>
          <p:cNvSpPr/>
          <p:nvPr/>
        </p:nvSpPr>
        <p:spPr>
          <a:xfrm>
            <a:off x="860731" y="882952"/>
            <a:ext cx="401217" cy="4198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130">
            <a:extLst>
              <a:ext uri="{FF2B5EF4-FFF2-40B4-BE49-F238E27FC236}">
                <a16:creationId xmlns:a16="http://schemas.microsoft.com/office/drawing/2014/main" id="{CC849729-63BE-4FDD-9770-80699EEBC8C5}"/>
              </a:ext>
            </a:extLst>
          </p:cNvPr>
          <p:cNvSpPr txBox="1"/>
          <p:nvPr/>
        </p:nvSpPr>
        <p:spPr>
          <a:xfrm>
            <a:off x="981037" y="773687"/>
            <a:ext cx="272576" cy="4267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8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1B1C3A31-454A-4D35-BF90-DAFD9F5A70D9}"/>
              </a:ext>
            </a:extLst>
          </p:cNvPr>
          <p:cNvSpPr/>
          <p:nvPr/>
        </p:nvSpPr>
        <p:spPr>
          <a:xfrm flipH="1">
            <a:off x="7316058" y="954367"/>
            <a:ext cx="3066007" cy="1398981"/>
          </a:xfrm>
          <a:prstGeom prst="wedgeRoundRectCallout">
            <a:avLst>
              <a:gd name="adj1" fmla="val -16015"/>
              <a:gd name="adj2" fmla="val 186440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8F7B97-8FDE-4C80-92F7-A1C650FBED56}"/>
              </a:ext>
            </a:extLst>
          </p:cNvPr>
          <p:cNvSpPr txBox="1"/>
          <p:nvPr/>
        </p:nvSpPr>
        <p:spPr>
          <a:xfrm>
            <a:off x="7260720" y="955277"/>
            <a:ext cx="3099343" cy="1380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شُكْرًا لَكُمْ يا أَصْدِقائِي،</a:t>
            </a: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ما أَجْمَلَ مَزْرَعَتَكُمْ!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7CC1A9D2-7995-4CF5-84B5-E2CAC55D07EB}"/>
              </a:ext>
            </a:extLst>
          </p:cNvPr>
          <p:cNvSpPr/>
          <p:nvPr/>
        </p:nvSpPr>
        <p:spPr>
          <a:xfrm flipH="1">
            <a:off x="3944165" y="1596913"/>
            <a:ext cx="2672509" cy="1808560"/>
          </a:xfrm>
          <a:prstGeom prst="wedgeRoundRectCallout">
            <a:avLst>
              <a:gd name="adj1" fmla="val -26535"/>
              <a:gd name="adj2" fmla="val 73491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1AEF0C-5DF1-4ABC-94CF-85A3081F7563}"/>
              </a:ext>
            </a:extLst>
          </p:cNvPr>
          <p:cNvSpPr txBox="1"/>
          <p:nvPr/>
        </p:nvSpPr>
        <p:spPr>
          <a:xfrm>
            <a:off x="3687397" y="1525890"/>
            <a:ext cx="3099343" cy="187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تعالَ مَعَنا، </a:t>
            </a:r>
            <a:r>
              <a:rPr lang="ar-BH" sz="36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نَسْتَمْتِعْ بمَناظرِ الطَّبيعَةِ الرّائِعَةِ في الْمزْرَعَةِ</a:t>
            </a:r>
            <a:r>
              <a:rPr lang="ar-BH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49802C59-E8EA-4990-AB18-309F9CC11686}"/>
              </a:ext>
            </a:extLst>
          </p:cNvPr>
          <p:cNvSpPr/>
          <p:nvPr/>
        </p:nvSpPr>
        <p:spPr>
          <a:xfrm flipH="1">
            <a:off x="4663283" y="4764711"/>
            <a:ext cx="2123455" cy="1279229"/>
          </a:xfrm>
          <a:prstGeom prst="wedgeRoundRectCallout">
            <a:avLst>
              <a:gd name="adj1" fmla="val -50379"/>
              <a:gd name="adj2" fmla="val -70095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6892B6-F4F3-4582-BC2F-1C728FD42CD3}"/>
              </a:ext>
            </a:extLst>
          </p:cNvPr>
          <p:cNvSpPr txBox="1"/>
          <p:nvPr/>
        </p:nvSpPr>
        <p:spPr>
          <a:xfrm>
            <a:off x="4663285" y="4773589"/>
            <a:ext cx="2062169" cy="1380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حَسَنًا، فَأَنا </a:t>
            </a: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أُحِ</a:t>
            </a:r>
            <a:r>
              <a:rPr lang="ar-BH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بُّ الطَّبيعَةَ.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97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A6F3E42-7A57-4BA7-A3D4-1539FF0B27A1}"/>
              </a:ext>
            </a:extLst>
          </p:cNvPr>
          <p:cNvSpPr/>
          <p:nvPr/>
        </p:nvSpPr>
        <p:spPr>
          <a:xfrm>
            <a:off x="8363015" y="-51702"/>
            <a:ext cx="2178802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altLang="ar-SA" sz="36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أوَّلًا: أَقْرَأُ النَّصَّ</a:t>
            </a:r>
          </a:p>
        </p:txBody>
      </p:sp>
      <p:sp>
        <p:nvSpPr>
          <p:cNvPr id="2" name="Rectangle 1"/>
          <p:cNvSpPr/>
          <p:nvPr/>
        </p:nvSpPr>
        <p:spPr>
          <a:xfrm>
            <a:off x="3728621" y="1167914"/>
            <a:ext cx="7212315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BH" sz="36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طارَ الْأَصْدِقاءُ الثَّلاثَةُ، وَأَخَذُوا يَتَنَقَّلُونَ مِنْ شَـجَرَةٍ إِلـى </a:t>
            </a:r>
            <a:endParaRPr lang="ar-BH" sz="3600" dirty="0">
              <a:effectLst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ar-SA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أُخْرى، وَيسيـرونَ بَيْـنَ النَّباتاتِ الصَّغيـرَةِ، وَيقْفِزونَ فـي</a:t>
            </a:r>
            <a:endParaRPr lang="ar-BH" sz="3600" dirty="0">
              <a:effectLst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ar-SA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الجَدْوَلِ. وَقَضَوْا يَوْمًا جَميلًا فـي الطَّبيعَةِ الْخَلّابَةِ.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B8FC128-89EB-466C-B772-781330121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الثّانية/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الْخَامِسُ: نادِرٌ في الْمَزْرَعَةِ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37F79EC-46FF-42A0-AE90-D58996EE32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1" y="1129029"/>
            <a:ext cx="3572039" cy="489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23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697C82AC-37D4-41BA-B0CB-82B554C18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6655" y="181119"/>
            <a:ext cx="28268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ثانِيًا: أَفْهَمُ النَّصَّ 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36372" y="889005"/>
            <a:ext cx="9297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spcAft>
                <a:spcPts val="0"/>
              </a:spcAft>
              <a:buSzPts val="2600"/>
              <a:tabLst>
                <a:tab pos="269240" algn="l"/>
              </a:tabLst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1. أَضَعُ الْعَلامَةَ (</a:t>
            </a:r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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) بَعْدَ الْكَلِمَةِ الْمُناسِبَةِ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1F724F80-9DEF-4BCE-88C1-F49B46229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الثّانية/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الْخَامِسُ: نادِرٌ في الْمَزْرَعَةِ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0F4F91B-91CB-493D-9A0F-5C07856A9385}"/>
              </a:ext>
            </a:extLst>
          </p:cNvPr>
          <p:cNvSpPr txBox="1"/>
          <p:nvPr/>
        </p:nvSpPr>
        <p:spPr>
          <a:xfrm>
            <a:off x="8325808" y="1971356"/>
            <a:ext cx="2208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- يَعيشُ نادِرٌ في</a:t>
            </a:r>
            <a:endParaRPr lang="en-US" sz="36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9DA4F2-1384-4148-8488-CFD4F110E897}"/>
              </a:ext>
            </a:extLst>
          </p:cNvPr>
          <p:cNvSpPr txBox="1"/>
          <p:nvPr/>
        </p:nvSpPr>
        <p:spPr>
          <a:xfrm>
            <a:off x="6670088" y="3195162"/>
            <a:ext cx="3864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- يَعيشُ فَرْحانُ وَمَسْرورٌ في:</a:t>
            </a:r>
            <a:endParaRPr lang="en-US" sz="3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AFF7E0-5D96-42BF-BFBA-19C5A7DE7D10}"/>
              </a:ext>
            </a:extLst>
          </p:cNvPr>
          <p:cNvSpPr txBox="1"/>
          <p:nvPr/>
        </p:nvSpPr>
        <p:spPr>
          <a:xfrm>
            <a:off x="5776405" y="4559916"/>
            <a:ext cx="47813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- كانَ فَرْحانُ وَمَسْرورٌ يَمْرَحانِ قُرْبَ:</a:t>
            </a:r>
            <a:endParaRPr lang="en-US" sz="36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50E12CB-6031-4F6E-8ED2-A5D9268BF4C8}"/>
              </a:ext>
            </a:extLst>
          </p:cNvPr>
          <p:cNvGrpSpPr/>
          <p:nvPr/>
        </p:nvGrpSpPr>
        <p:grpSpPr>
          <a:xfrm>
            <a:off x="3741905" y="1961800"/>
            <a:ext cx="1682593" cy="811424"/>
            <a:chOff x="0" y="0"/>
            <a:chExt cx="1313815" cy="5842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08EDBB9-A260-4F1D-B009-A761D69F3CCD}"/>
                </a:ext>
              </a:extLst>
            </p:cNvPr>
            <p:cNvSpPr/>
            <p:nvPr/>
          </p:nvSpPr>
          <p:spPr>
            <a:xfrm>
              <a:off x="0" y="0"/>
              <a:ext cx="1313815" cy="584200"/>
            </a:xfrm>
            <a:prstGeom prst="ellipse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31A42C7-98A6-4AD3-A572-88BD42B0A315}"/>
                </a:ext>
              </a:extLst>
            </p:cNvPr>
            <p:cNvSpPr/>
            <p:nvPr/>
          </p:nvSpPr>
          <p:spPr>
            <a:xfrm>
              <a:off x="0" y="90152"/>
              <a:ext cx="479175" cy="412750"/>
            </a:xfrm>
            <a:prstGeom prst="ellipse">
              <a:avLst/>
            </a:prstGeom>
            <a:solidFill>
              <a:sysClr val="window" lastClr="FFFFFF">
                <a:alpha val="0"/>
              </a:sysClr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D859149-8D4A-4B11-88A4-BB4C6ED6EA94}"/>
              </a:ext>
            </a:extLst>
          </p:cNvPr>
          <p:cNvGrpSpPr/>
          <p:nvPr/>
        </p:nvGrpSpPr>
        <p:grpSpPr>
          <a:xfrm>
            <a:off x="1464958" y="1966216"/>
            <a:ext cx="1794869" cy="811424"/>
            <a:chOff x="0" y="0"/>
            <a:chExt cx="1313815" cy="58420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AEA1E34-1FE8-4297-A833-B6A269382040}"/>
                </a:ext>
              </a:extLst>
            </p:cNvPr>
            <p:cNvSpPr/>
            <p:nvPr/>
          </p:nvSpPr>
          <p:spPr>
            <a:xfrm>
              <a:off x="0" y="0"/>
              <a:ext cx="1313815" cy="584200"/>
            </a:xfrm>
            <a:prstGeom prst="ellipse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B99A5BB-A90E-41A9-B7A5-C455555C4ADB}"/>
                </a:ext>
              </a:extLst>
            </p:cNvPr>
            <p:cNvSpPr/>
            <p:nvPr/>
          </p:nvSpPr>
          <p:spPr>
            <a:xfrm>
              <a:off x="0" y="90152"/>
              <a:ext cx="479175" cy="412750"/>
            </a:xfrm>
            <a:prstGeom prst="ellipse">
              <a:avLst/>
            </a:prstGeom>
            <a:solidFill>
              <a:sysClr val="window" lastClr="FFFFFF">
                <a:alpha val="0"/>
              </a:sysClr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3B196E0-1A19-4628-B390-A1A03D4C0ED3}"/>
              </a:ext>
            </a:extLst>
          </p:cNvPr>
          <p:cNvGrpSpPr/>
          <p:nvPr/>
        </p:nvGrpSpPr>
        <p:grpSpPr>
          <a:xfrm>
            <a:off x="3741905" y="3147578"/>
            <a:ext cx="1682593" cy="811424"/>
            <a:chOff x="0" y="0"/>
            <a:chExt cx="1313815" cy="5842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83263F5-ECE4-4B6F-85EC-850B1758CE9F}"/>
                </a:ext>
              </a:extLst>
            </p:cNvPr>
            <p:cNvSpPr/>
            <p:nvPr/>
          </p:nvSpPr>
          <p:spPr>
            <a:xfrm>
              <a:off x="0" y="0"/>
              <a:ext cx="1313815" cy="584200"/>
            </a:xfrm>
            <a:prstGeom prst="ellipse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73FE3C4-96E2-4773-BCAF-01FD7F216555}"/>
                </a:ext>
              </a:extLst>
            </p:cNvPr>
            <p:cNvSpPr/>
            <p:nvPr/>
          </p:nvSpPr>
          <p:spPr>
            <a:xfrm>
              <a:off x="0" y="90152"/>
              <a:ext cx="479175" cy="412750"/>
            </a:xfrm>
            <a:prstGeom prst="ellipse">
              <a:avLst/>
            </a:prstGeom>
            <a:solidFill>
              <a:sysClr val="window" lastClr="FFFFFF">
                <a:alpha val="0"/>
              </a:sysClr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57D7F78-0BF1-4B76-86EC-4F8D78457223}"/>
              </a:ext>
            </a:extLst>
          </p:cNvPr>
          <p:cNvGrpSpPr/>
          <p:nvPr/>
        </p:nvGrpSpPr>
        <p:grpSpPr>
          <a:xfrm>
            <a:off x="1454151" y="3212616"/>
            <a:ext cx="1862640" cy="811424"/>
            <a:chOff x="0" y="0"/>
            <a:chExt cx="1313815" cy="58420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D00EFAC-8AC3-4205-8D3B-F8C2F89538B0}"/>
                </a:ext>
              </a:extLst>
            </p:cNvPr>
            <p:cNvSpPr/>
            <p:nvPr/>
          </p:nvSpPr>
          <p:spPr>
            <a:xfrm>
              <a:off x="0" y="0"/>
              <a:ext cx="1313815" cy="584200"/>
            </a:xfrm>
            <a:prstGeom prst="ellipse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F8D7798-FB5F-47A6-BAD2-7A052300277F}"/>
                </a:ext>
              </a:extLst>
            </p:cNvPr>
            <p:cNvSpPr/>
            <p:nvPr/>
          </p:nvSpPr>
          <p:spPr>
            <a:xfrm>
              <a:off x="0" y="90152"/>
              <a:ext cx="479175" cy="412750"/>
            </a:xfrm>
            <a:prstGeom prst="ellipse">
              <a:avLst/>
            </a:prstGeom>
            <a:solidFill>
              <a:sysClr val="window" lastClr="FFFFFF">
                <a:alpha val="0"/>
              </a:sysClr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036399C-14A0-4C27-AEC2-C03149ABF0F9}"/>
              </a:ext>
            </a:extLst>
          </p:cNvPr>
          <p:cNvGrpSpPr/>
          <p:nvPr/>
        </p:nvGrpSpPr>
        <p:grpSpPr>
          <a:xfrm>
            <a:off x="3814406" y="4439133"/>
            <a:ext cx="1682593" cy="811424"/>
            <a:chOff x="0" y="0"/>
            <a:chExt cx="1313815" cy="5842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54741A5-4517-461A-B27F-05AF24EA1589}"/>
                </a:ext>
              </a:extLst>
            </p:cNvPr>
            <p:cNvSpPr/>
            <p:nvPr/>
          </p:nvSpPr>
          <p:spPr>
            <a:xfrm>
              <a:off x="0" y="0"/>
              <a:ext cx="1313815" cy="584200"/>
            </a:xfrm>
            <a:prstGeom prst="ellipse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B6864A13-BA4C-4DA6-A836-6B3FBA7E783D}"/>
                </a:ext>
              </a:extLst>
            </p:cNvPr>
            <p:cNvSpPr/>
            <p:nvPr/>
          </p:nvSpPr>
          <p:spPr>
            <a:xfrm>
              <a:off x="0" y="90152"/>
              <a:ext cx="479175" cy="412750"/>
            </a:xfrm>
            <a:prstGeom prst="ellipse">
              <a:avLst/>
            </a:prstGeom>
            <a:solidFill>
              <a:sysClr val="window" lastClr="FFFFFF">
                <a:alpha val="0"/>
              </a:sysClr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2ADCBEA-391A-46D1-AF18-F569D60CD01A}"/>
              </a:ext>
            </a:extLst>
          </p:cNvPr>
          <p:cNvGrpSpPr/>
          <p:nvPr/>
        </p:nvGrpSpPr>
        <p:grpSpPr>
          <a:xfrm>
            <a:off x="1553593" y="4540226"/>
            <a:ext cx="1786872" cy="811424"/>
            <a:chOff x="0" y="0"/>
            <a:chExt cx="1313815" cy="5842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1750C16-9EA1-4210-B27E-BC2A37C6A3CC}"/>
                </a:ext>
              </a:extLst>
            </p:cNvPr>
            <p:cNvSpPr/>
            <p:nvPr/>
          </p:nvSpPr>
          <p:spPr>
            <a:xfrm>
              <a:off x="0" y="0"/>
              <a:ext cx="1313815" cy="584200"/>
            </a:xfrm>
            <a:prstGeom prst="ellipse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B5BE814-9074-4EE3-B39E-8647B4E16EAE}"/>
                </a:ext>
              </a:extLst>
            </p:cNvPr>
            <p:cNvSpPr/>
            <p:nvPr/>
          </p:nvSpPr>
          <p:spPr>
            <a:xfrm>
              <a:off x="0" y="90152"/>
              <a:ext cx="479175" cy="412750"/>
            </a:xfrm>
            <a:prstGeom prst="ellipse">
              <a:avLst/>
            </a:prstGeom>
            <a:solidFill>
              <a:sysClr val="window" lastClr="FFFFFF">
                <a:alpha val="0"/>
              </a:sysClr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5EE0D541-3955-4945-8FA4-13D3222DE772}"/>
              </a:ext>
            </a:extLst>
          </p:cNvPr>
          <p:cNvSpPr txBox="1"/>
          <p:nvPr/>
        </p:nvSpPr>
        <p:spPr>
          <a:xfrm>
            <a:off x="3975549" y="2035828"/>
            <a:ext cx="13603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الْمَزْرَعَةِ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8048A7C-5618-4F1C-A875-E99CB81B748F}"/>
              </a:ext>
            </a:extLst>
          </p:cNvPr>
          <p:cNvSpPr txBox="1"/>
          <p:nvPr/>
        </p:nvSpPr>
        <p:spPr>
          <a:xfrm>
            <a:off x="3973487" y="3221796"/>
            <a:ext cx="13603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الْمَزْرَعَةِ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96162E0-2ED3-4234-BF84-8FFC98420EAF}"/>
              </a:ext>
            </a:extLst>
          </p:cNvPr>
          <p:cNvSpPr txBox="1"/>
          <p:nvPr/>
        </p:nvSpPr>
        <p:spPr>
          <a:xfrm>
            <a:off x="1923279" y="2036783"/>
            <a:ext cx="13603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الشّاطئِ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D7AD329-E2B6-4885-BD73-9EF4724A4B20}"/>
              </a:ext>
            </a:extLst>
          </p:cNvPr>
          <p:cNvSpPr txBox="1"/>
          <p:nvPr/>
        </p:nvSpPr>
        <p:spPr>
          <a:xfrm>
            <a:off x="1994680" y="3309265"/>
            <a:ext cx="13603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الصَّحْراءِ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1DE6304-7D7D-45DF-B90E-77C965153C9A}"/>
              </a:ext>
            </a:extLst>
          </p:cNvPr>
          <p:cNvSpPr txBox="1"/>
          <p:nvPr/>
        </p:nvSpPr>
        <p:spPr>
          <a:xfrm>
            <a:off x="4136694" y="4536526"/>
            <a:ext cx="13603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الْجَدْوَلِ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8A1E74E-0EDC-411A-941E-99DCE312319B}"/>
              </a:ext>
            </a:extLst>
          </p:cNvPr>
          <p:cNvSpPr txBox="1"/>
          <p:nvPr/>
        </p:nvSpPr>
        <p:spPr>
          <a:xfrm>
            <a:off x="1957661" y="4620721"/>
            <a:ext cx="13603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الشّاطئِ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ED1EC5B-891F-4393-815B-BFDED7F2A8F9}"/>
              </a:ext>
            </a:extLst>
          </p:cNvPr>
          <p:cNvSpPr txBox="1"/>
          <p:nvPr/>
        </p:nvSpPr>
        <p:spPr>
          <a:xfrm>
            <a:off x="1553593" y="2107350"/>
            <a:ext cx="3873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</a:t>
            </a:r>
            <a:endParaRPr lang="en-US" sz="36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4AE198E-B75D-46A7-B8EE-FD9EA6D065FD}"/>
              </a:ext>
            </a:extLst>
          </p:cNvPr>
          <p:cNvSpPr txBox="1"/>
          <p:nvPr/>
        </p:nvSpPr>
        <p:spPr>
          <a:xfrm>
            <a:off x="3780099" y="3271508"/>
            <a:ext cx="3873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</a:t>
            </a:r>
            <a:endParaRPr lang="en-US" sz="36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518160E-F1D5-40DC-A349-F2C07F863E25}"/>
              </a:ext>
            </a:extLst>
          </p:cNvPr>
          <p:cNvSpPr txBox="1"/>
          <p:nvPr/>
        </p:nvSpPr>
        <p:spPr>
          <a:xfrm>
            <a:off x="3839532" y="4563710"/>
            <a:ext cx="3873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</a:t>
            </a:r>
            <a:endParaRPr lang="en-US" sz="3600" dirty="0"/>
          </a:p>
        </p:txBody>
      </p:sp>
      <p:grpSp>
        <p:nvGrpSpPr>
          <p:cNvPr id="3085" name="Group 103"/>
          <p:cNvGrpSpPr>
            <a:grpSpLocks/>
          </p:cNvGrpSpPr>
          <p:nvPr/>
        </p:nvGrpSpPr>
        <p:grpSpPr bwMode="auto">
          <a:xfrm>
            <a:off x="139700" y="-76200"/>
            <a:ext cx="1314450" cy="584200"/>
            <a:chOff x="0" y="0"/>
            <a:chExt cx="13138" cy="5842"/>
          </a:xfrm>
        </p:grpSpPr>
      </p:grpSp>
      <p:grpSp>
        <p:nvGrpSpPr>
          <p:cNvPr id="3079" name="Group 109"/>
          <p:cNvGrpSpPr>
            <a:grpSpLocks/>
          </p:cNvGrpSpPr>
          <p:nvPr/>
        </p:nvGrpSpPr>
        <p:grpSpPr bwMode="auto">
          <a:xfrm>
            <a:off x="-428625" y="-74613"/>
            <a:ext cx="1314450" cy="584201"/>
            <a:chOff x="0" y="0"/>
            <a:chExt cx="13138" cy="5842"/>
          </a:xfrm>
        </p:grpSpPr>
      </p:grpSp>
      <p:grpSp>
        <p:nvGrpSpPr>
          <p:cNvPr id="3082" name="Group 106"/>
          <p:cNvGrpSpPr>
            <a:grpSpLocks/>
          </p:cNvGrpSpPr>
          <p:nvPr/>
        </p:nvGrpSpPr>
        <p:grpSpPr bwMode="auto">
          <a:xfrm>
            <a:off x="139700" y="641350"/>
            <a:ext cx="1314450" cy="584200"/>
            <a:chOff x="0" y="0"/>
            <a:chExt cx="13138" cy="5842"/>
          </a:xfrm>
        </p:grpSpPr>
      </p:grpSp>
      <p:grpSp>
        <p:nvGrpSpPr>
          <p:cNvPr id="3076" name="Group 112"/>
          <p:cNvGrpSpPr>
            <a:grpSpLocks/>
          </p:cNvGrpSpPr>
          <p:nvPr/>
        </p:nvGrpSpPr>
        <p:grpSpPr bwMode="auto">
          <a:xfrm>
            <a:off x="-428625" y="636588"/>
            <a:ext cx="1314450" cy="584200"/>
            <a:chOff x="0" y="0"/>
            <a:chExt cx="13138" cy="5842"/>
          </a:xfrm>
        </p:grpSpPr>
      </p:grpSp>
      <p:grpSp>
        <p:nvGrpSpPr>
          <p:cNvPr id="3073" name="Group 116"/>
          <p:cNvGrpSpPr>
            <a:grpSpLocks/>
          </p:cNvGrpSpPr>
          <p:nvPr/>
        </p:nvGrpSpPr>
        <p:grpSpPr bwMode="auto">
          <a:xfrm>
            <a:off x="139700" y="625475"/>
            <a:ext cx="1314450" cy="584200"/>
            <a:chOff x="0" y="0"/>
            <a:chExt cx="13138" cy="5842"/>
          </a:xfrm>
        </p:grpSpPr>
      </p:grpSp>
    </p:spTree>
    <p:extLst>
      <p:ext uri="{BB962C8B-B14F-4D97-AF65-F5344CB8AC3E}">
        <p14:creationId xmlns:p14="http://schemas.microsoft.com/office/powerpoint/2010/main" val="356097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25" y="268091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7ADA025-9027-414F-BB07-16565CD7E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399" y="65606"/>
            <a:ext cx="37167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ثانِيًا: أَفْهَمُ النَّصَّ. 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50358" y="8310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rtl="1">
              <a:spcAft>
                <a:spcPts val="0"/>
              </a:spcAft>
              <a:buSzPts val="2600"/>
              <a:tabLst>
                <a:tab pos="269240" algn="l"/>
              </a:tabLst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أَكْتُبُ اسْمَ صاحِبِ الْقَوْلِ: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1486" y="3813974"/>
            <a:ext cx="9362941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  <a:tabLst>
                <a:tab pos="2033270" algn="l"/>
              </a:tabLst>
            </a:pPr>
            <a:r>
              <a:rPr lang="ar-BH" sz="36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3. أَسْتَنْتِجُ سَبَبَ خَوْفِ فَرْحانَ وَمَسْرورٍ مِنْ نادِرٍ لَمّا حَطَّ قُرْبَهُمَا.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473EACA0-6745-4060-8219-45C0A6A7C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الثّانية/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الْخَامِسُ: نادِرٌ في الْمَزْرَعَةِ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7FF1310-84B8-4145-A83E-B29129E1B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170990"/>
              </p:ext>
            </p:extLst>
          </p:nvPr>
        </p:nvGraphicFramePr>
        <p:xfrm>
          <a:off x="1860201" y="1667953"/>
          <a:ext cx="8319196" cy="1892808"/>
        </p:xfrm>
        <a:graphic>
          <a:graphicData uri="http://schemas.openxmlformats.org/drawingml/2006/table">
            <a:tbl>
              <a:tblPr rtl="1" firstRow="1" firstCol="1" bandRow="1"/>
              <a:tblGrid>
                <a:gridCol w="6314732">
                  <a:extLst>
                    <a:ext uri="{9D8B030D-6E8A-4147-A177-3AD203B41FA5}">
                      <a16:colId xmlns:a16="http://schemas.microsoft.com/office/drawing/2014/main" val="2581212022"/>
                    </a:ext>
                  </a:extLst>
                </a:gridCol>
                <a:gridCol w="2004464">
                  <a:extLst>
                    <a:ext uri="{9D8B030D-6E8A-4147-A177-3AD203B41FA5}">
                      <a16:colId xmlns:a16="http://schemas.microsoft.com/office/drawing/2014/main" val="1570567140"/>
                    </a:ext>
                  </a:extLst>
                </a:gridCol>
              </a:tblGrid>
              <a:tr h="431165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269240" algn="l"/>
                        </a:tabLs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"أَنا سَعيد</a:t>
                      </a: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ٌ </a:t>
                      </a: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بِالتَّعَرُّفِ إِلَيْكُما".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36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759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269240" algn="l"/>
                        </a:tabLs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- "</a:t>
                      </a: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نَحْنُ نُريدُ أَنْ تُصْبِحَ صَديقًا لَنا".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269240" algn="l"/>
                        </a:tabLst>
                      </a:pPr>
                      <a:endParaRPr lang="en-US" sz="36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307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269240" algn="l"/>
                        </a:tabLs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- "مَنْ أَنْتَ أَيُّـها الطّائِرُ الْغَريبُ"؟ 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269240" algn="l"/>
                        </a:tabLst>
                      </a:pPr>
                      <a:endParaRPr lang="en-US" sz="36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94208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A74F02C-F095-4434-9BC9-9953F1A6551E}"/>
              </a:ext>
            </a:extLst>
          </p:cNvPr>
          <p:cNvSpPr txBox="1"/>
          <p:nvPr/>
        </p:nvSpPr>
        <p:spPr>
          <a:xfrm>
            <a:off x="1860201" y="1632441"/>
            <a:ext cx="1890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FECE7C-6D08-49B1-8941-6104D7AF1DF4}"/>
              </a:ext>
            </a:extLst>
          </p:cNvPr>
          <p:cNvSpPr txBox="1"/>
          <p:nvPr/>
        </p:nvSpPr>
        <p:spPr>
          <a:xfrm>
            <a:off x="1861676" y="2264236"/>
            <a:ext cx="1890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C80060-7A3E-4A66-A247-086BA08452E3}"/>
              </a:ext>
            </a:extLst>
          </p:cNvPr>
          <p:cNvSpPr txBox="1"/>
          <p:nvPr/>
        </p:nvSpPr>
        <p:spPr>
          <a:xfrm>
            <a:off x="1860201" y="2859013"/>
            <a:ext cx="1890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72EA06-5CE0-4A1D-927D-789B44848F38}"/>
              </a:ext>
            </a:extLst>
          </p:cNvPr>
          <p:cNvSpPr txBox="1"/>
          <p:nvPr/>
        </p:nvSpPr>
        <p:spPr>
          <a:xfrm>
            <a:off x="1574260" y="4659010"/>
            <a:ext cx="869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E31B7F-9929-45AB-97BE-7765C9B2A21D}"/>
              </a:ext>
            </a:extLst>
          </p:cNvPr>
          <p:cNvSpPr txBox="1"/>
          <p:nvPr/>
        </p:nvSpPr>
        <p:spPr>
          <a:xfrm>
            <a:off x="1660124" y="1506187"/>
            <a:ext cx="20910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النَّوْرَسُ نادِرٌ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9F5655-CE7E-413F-8622-4BDD506B5D80}"/>
              </a:ext>
            </a:extLst>
          </p:cNvPr>
          <p:cNvSpPr txBox="1"/>
          <p:nvPr/>
        </p:nvSpPr>
        <p:spPr>
          <a:xfrm>
            <a:off x="1860201" y="2175445"/>
            <a:ext cx="2011121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البُلْبُلُ فَرْحانُ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9E2AAB-03B6-4A20-A6E0-023FF31C819A}"/>
              </a:ext>
            </a:extLst>
          </p:cNvPr>
          <p:cNvSpPr txBox="1"/>
          <p:nvPr/>
        </p:nvSpPr>
        <p:spPr>
          <a:xfrm>
            <a:off x="1525514" y="2733813"/>
            <a:ext cx="2541230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الْغَرابُ مَسْرورٌ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7E5B2E-1A99-4130-BC9A-77F578029ECF}"/>
              </a:ext>
            </a:extLst>
          </p:cNvPr>
          <p:cNvSpPr txBox="1"/>
          <p:nvPr/>
        </p:nvSpPr>
        <p:spPr>
          <a:xfrm>
            <a:off x="1155032" y="4585287"/>
            <a:ext cx="911639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خَوْفُ فَرْحانَ وَمَسْرورٍ مِنْ نادِرٍ لَمّا حَطَّ قُرْبَهُمَا</a:t>
            </a:r>
            <a:r>
              <a:rPr lang="ar-BH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؛ لأنهَّ </a:t>
            </a:r>
            <a:r>
              <a:rPr lang="ar-BH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طائِرٌ كَبيرُ الحَجْمِ.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42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/>
      <p:bldP spid="26" grpId="0"/>
      <p:bldP spid="30" grpId="0"/>
      <p:bldP spid="30" grpId="1"/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25" y="268091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7ADA025-9027-414F-BB07-16565CD7E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399" y="65606"/>
            <a:ext cx="37167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ثانِيًا: أَفْهَمُ النَّصَّ. 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50358" y="8310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rtl="1">
              <a:spcAft>
                <a:spcPts val="0"/>
              </a:spcAft>
              <a:buSzPts val="2600"/>
              <a:tabLst>
                <a:tab pos="269240" algn="l"/>
              </a:tabLst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4. أَضَعُ       حَوْلَ الْكَلِمَةِ الْمُناسِبَةِ: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473EACA0-6745-4060-8219-45C0A6A7C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الثّانية/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الْخَامِسُ: نادِرٌ في الْمَزْرَعَةِ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E31B7F-9929-45AB-97BE-7765C9B2A21D}"/>
              </a:ext>
            </a:extLst>
          </p:cNvPr>
          <p:cNvSpPr txBox="1"/>
          <p:nvPr/>
        </p:nvSpPr>
        <p:spPr>
          <a:xfrm>
            <a:off x="8813871" y="2617895"/>
            <a:ext cx="929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الْأَكْلِ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9F5655-CE7E-413F-8622-4BDD506B5D80}"/>
              </a:ext>
            </a:extLst>
          </p:cNvPr>
          <p:cNvSpPr txBox="1"/>
          <p:nvPr/>
        </p:nvSpPr>
        <p:spPr>
          <a:xfrm>
            <a:off x="6518666" y="2579102"/>
            <a:ext cx="2011121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الظِّلِّ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9E2AAB-03B6-4A20-A6E0-023FF31C819A}"/>
              </a:ext>
            </a:extLst>
          </p:cNvPr>
          <p:cNvSpPr txBox="1"/>
          <p:nvPr/>
        </p:nvSpPr>
        <p:spPr>
          <a:xfrm>
            <a:off x="4356388" y="2565346"/>
            <a:ext cx="2541230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الْماءِ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7492E65-E4EB-470A-9AC9-81DFDEB115D0}"/>
              </a:ext>
            </a:extLst>
          </p:cNvPr>
          <p:cNvSpPr/>
          <p:nvPr/>
        </p:nvSpPr>
        <p:spPr>
          <a:xfrm>
            <a:off x="8434137" y="945755"/>
            <a:ext cx="379734" cy="415717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48DBEF-DCFC-464C-8394-E3E249641EDB}"/>
              </a:ext>
            </a:extLst>
          </p:cNvPr>
          <p:cNvSpPr txBox="1"/>
          <p:nvPr/>
        </p:nvSpPr>
        <p:spPr>
          <a:xfrm>
            <a:off x="3850358" y="1723370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جاءَ النَّوْرَسُ نادِرٌ إِلى الْمَزْرَعَةِ بَحْثًا عَنِ:</a:t>
            </a:r>
            <a:endParaRPr lang="en-US" sz="36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8F46FC2-8873-4415-8448-0379FE2F9390}"/>
              </a:ext>
            </a:extLst>
          </p:cNvPr>
          <p:cNvSpPr/>
          <p:nvPr/>
        </p:nvSpPr>
        <p:spPr>
          <a:xfrm>
            <a:off x="5202316" y="2518013"/>
            <a:ext cx="822527" cy="828869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3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25" y="268091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7ADA025-9027-414F-BB07-16565CD7E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399" y="65606"/>
            <a:ext cx="37167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ثانِيًا: أَفْهَمُ النَّصَّ. 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13717" y="831060"/>
            <a:ext cx="6732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spcAft>
                <a:spcPts val="0"/>
              </a:spcAft>
              <a:buSzPts val="2600"/>
              <a:tabLst>
                <a:tab pos="269240" algn="l"/>
              </a:tabLst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5. أَكْتُبُ تَحْتَ كُلِّ جُمْلَةٍ الْحاسَّةَ الَّتي تَدُلُّ عَلَيْها.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473EACA0-6745-4060-8219-45C0A6A7C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الثّانية/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الْخَامِسُ: نادِرٌ في الْمَزْرَعَةِ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48DBEF-DCFC-464C-8394-E3E249641EDB}"/>
              </a:ext>
            </a:extLst>
          </p:cNvPr>
          <p:cNvSpPr txBox="1"/>
          <p:nvPr/>
        </p:nvSpPr>
        <p:spPr>
          <a:xfrm>
            <a:off x="3850358" y="1723370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 استَمِع إِلى خَريرِها الْعَذْبِ.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CD6D6C-B89D-460D-98F0-B50EB8582BED}"/>
              </a:ext>
            </a:extLst>
          </p:cNvPr>
          <p:cNvSpPr txBox="1"/>
          <p:nvPr/>
        </p:nvSpPr>
        <p:spPr>
          <a:xfrm>
            <a:off x="3964700" y="3128344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 تَذَوَّقْ تَمْري الْحُلْوَ.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17" name="Picture 16" descr="Diagram, venn diagram&#10;&#10;Description automatically generated">
            <a:extLst>
              <a:ext uri="{FF2B5EF4-FFF2-40B4-BE49-F238E27FC236}">
                <a16:creationId xmlns:a16="http://schemas.microsoft.com/office/drawing/2014/main" id="{52AD8AAC-4642-45E1-9960-17A7B5B32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08" y="1745470"/>
            <a:ext cx="5772092" cy="4239428"/>
          </a:xfrm>
          <a:prstGeom prst="rect">
            <a:avLst/>
          </a:prstGeom>
        </p:spPr>
      </p:pic>
      <p:sp>
        <p:nvSpPr>
          <p:cNvPr id="18" name="Text Box 120">
            <a:extLst>
              <a:ext uri="{FF2B5EF4-FFF2-40B4-BE49-F238E27FC236}">
                <a16:creationId xmlns:a16="http://schemas.microsoft.com/office/drawing/2014/main" id="{3AB9B72B-4C99-4740-9ED3-A16E9662F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385" y="3128344"/>
            <a:ext cx="1474470" cy="127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الْـحَواسُّ الْـخَمْسُ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EB94070-8A59-4C8A-9005-CC414A3774F2}"/>
              </a:ext>
            </a:extLst>
          </p:cNvPr>
          <p:cNvSpPr/>
          <p:nvPr/>
        </p:nvSpPr>
        <p:spPr>
          <a:xfrm>
            <a:off x="8043734" y="2461615"/>
            <a:ext cx="1297743" cy="52104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1D2231-9ECD-4AF7-B971-0FE242DA505C}"/>
              </a:ext>
            </a:extLst>
          </p:cNvPr>
          <p:cNvSpPr txBox="1"/>
          <p:nvPr/>
        </p:nvSpPr>
        <p:spPr>
          <a:xfrm>
            <a:off x="8001601" y="2325802"/>
            <a:ext cx="1382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</a:t>
            </a:r>
            <a:endParaRPr lang="en-US" sz="36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D091CF9-4F66-446D-8D4B-4759DAF09FD9}"/>
              </a:ext>
            </a:extLst>
          </p:cNvPr>
          <p:cNvSpPr/>
          <p:nvPr/>
        </p:nvSpPr>
        <p:spPr>
          <a:xfrm>
            <a:off x="8043734" y="3833301"/>
            <a:ext cx="1297743" cy="52104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1D60E1-C198-4774-997B-E5CE274510F3}"/>
              </a:ext>
            </a:extLst>
          </p:cNvPr>
          <p:cNvSpPr txBox="1"/>
          <p:nvPr/>
        </p:nvSpPr>
        <p:spPr>
          <a:xfrm>
            <a:off x="8001601" y="3697488"/>
            <a:ext cx="1382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</a:t>
            </a:r>
            <a:endParaRPr lang="en-US" sz="3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D66386-9343-4713-8E17-B49BF22561FF}"/>
              </a:ext>
            </a:extLst>
          </p:cNvPr>
          <p:cNvSpPr txBox="1"/>
          <p:nvPr/>
        </p:nvSpPr>
        <p:spPr>
          <a:xfrm>
            <a:off x="4004855" y="4558789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 اسْتَنِشقْ عِطْري الْفَوّاحَ.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40A021E-A61B-44AA-A1A7-256A49F86C9A}"/>
              </a:ext>
            </a:extLst>
          </p:cNvPr>
          <p:cNvSpPr/>
          <p:nvPr/>
        </p:nvSpPr>
        <p:spPr>
          <a:xfrm>
            <a:off x="8178379" y="5362123"/>
            <a:ext cx="1297743" cy="52104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366A52-68BC-484E-B10A-70CE8EF2F810}"/>
              </a:ext>
            </a:extLst>
          </p:cNvPr>
          <p:cNvSpPr txBox="1"/>
          <p:nvPr/>
        </p:nvSpPr>
        <p:spPr>
          <a:xfrm>
            <a:off x="8136246" y="5226310"/>
            <a:ext cx="1382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7C3129-0DA6-4426-A1ED-8C8CF9DF10C3}"/>
              </a:ext>
            </a:extLst>
          </p:cNvPr>
          <p:cNvSpPr txBox="1"/>
          <p:nvPr/>
        </p:nvSpPr>
        <p:spPr>
          <a:xfrm>
            <a:off x="7946278" y="2351789"/>
            <a:ext cx="1297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السَّمْعُ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6B2D62-363E-4F5D-A106-5C89AC7FEAA5}"/>
              </a:ext>
            </a:extLst>
          </p:cNvPr>
          <p:cNvSpPr txBox="1"/>
          <p:nvPr/>
        </p:nvSpPr>
        <p:spPr>
          <a:xfrm>
            <a:off x="8088653" y="3642010"/>
            <a:ext cx="11553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الذَّوْقُ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6A382F-4FA0-4B3C-9B92-F69CB0B42004}"/>
              </a:ext>
            </a:extLst>
          </p:cNvPr>
          <p:cNvSpPr txBox="1"/>
          <p:nvPr/>
        </p:nvSpPr>
        <p:spPr>
          <a:xfrm>
            <a:off x="8178379" y="5161221"/>
            <a:ext cx="11553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الشَّمُّ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1813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25" y="268091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7ADA025-9027-414F-BB07-16565CD7E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399" y="65606"/>
            <a:ext cx="37167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ثانِيًا: أَفْهَمُ النَّصَّ. 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13717" y="831060"/>
            <a:ext cx="6732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spcAft>
                <a:spcPts val="0"/>
              </a:spcAft>
              <a:buSzPts val="2600"/>
              <a:tabLst>
                <a:tab pos="269240" algn="l"/>
              </a:tabLst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5. أَكْتُبُ تَحْتَ كُلِّ جُمْلَةٍ الْحاسَّةَ الَّتي تَدُلُّ عَلَيْها.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473EACA0-6745-4060-8219-45C0A6A7C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الثّانية/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الْخَامِسُ: نادِرٌ في الْمَزْرَعَةِ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48DBEF-DCFC-464C-8394-E3E249641EDB}"/>
              </a:ext>
            </a:extLst>
          </p:cNvPr>
          <p:cNvSpPr txBox="1"/>
          <p:nvPr/>
        </p:nvSpPr>
        <p:spPr>
          <a:xfrm>
            <a:off x="3850358" y="1723370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 تَعالَ مَعَنا، نَسْتَمْتِعْ بمَناظِرِ الطَّبيعَةِ الرّائِعَةِ.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17" name="Picture 16" descr="Diagram, venn diagram&#10;&#10;Description automatically generated">
            <a:extLst>
              <a:ext uri="{FF2B5EF4-FFF2-40B4-BE49-F238E27FC236}">
                <a16:creationId xmlns:a16="http://schemas.microsoft.com/office/drawing/2014/main" id="{52AD8AAC-4642-45E1-9960-17A7B5B32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71" y="2320167"/>
            <a:ext cx="5162491" cy="3880193"/>
          </a:xfrm>
          <a:prstGeom prst="rect">
            <a:avLst/>
          </a:prstGeom>
        </p:spPr>
      </p:pic>
      <p:sp>
        <p:nvSpPr>
          <p:cNvPr id="18" name="Text Box 120">
            <a:extLst>
              <a:ext uri="{FF2B5EF4-FFF2-40B4-BE49-F238E27FC236}">
                <a16:creationId xmlns:a16="http://schemas.microsoft.com/office/drawing/2014/main" id="{3AB9B72B-4C99-4740-9ED3-A16E9662F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7919" y="3663300"/>
            <a:ext cx="1474470" cy="127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الْـحَواسُّ الْـخَمْسُ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EB94070-8A59-4C8A-9005-CC414A3774F2}"/>
              </a:ext>
            </a:extLst>
          </p:cNvPr>
          <p:cNvSpPr/>
          <p:nvPr/>
        </p:nvSpPr>
        <p:spPr>
          <a:xfrm>
            <a:off x="7328452" y="2461614"/>
            <a:ext cx="2013025" cy="96738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1D2231-9ECD-4AF7-B971-0FE242DA505C}"/>
              </a:ext>
            </a:extLst>
          </p:cNvPr>
          <p:cNvSpPr txBox="1"/>
          <p:nvPr/>
        </p:nvSpPr>
        <p:spPr>
          <a:xfrm>
            <a:off x="7658479" y="2682675"/>
            <a:ext cx="1382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</a:t>
            </a:r>
            <a:endParaRPr lang="en-US" sz="3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4ECB6A-53C9-42B8-96B0-2F09CA590917}"/>
              </a:ext>
            </a:extLst>
          </p:cNvPr>
          <p:cNvSpPr txBox="1"/>
          <p:nvPr/>
        </p:nvSpPr>
        <p:spPr>
          <a:xfrm>
            <a:off x="7757281" y="2615680"/>
            <a:ext cx="11553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40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الْبَصَرُ</a:t>
            </a:r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25" y="268091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7ADA025-9027-414F-BB07-16565CD7E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399" y="65606"/>
            <a:ext cx="37167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ثانِيًا: أَفْهَمُ النَّصَّ. 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13717" y="831060"/>
            <a:ext cx="6732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spcAft>
                <a:spcPts val="0"/>
              </a:spcAft>
              <a:buSzPts val="2600"/>
              <a:tabLst>
                <a:tab pos="269240" algn="l"/>
              </a:tabLst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6. أُرَتِّبُ الْأَحْداثَ كَما وَرَدتْ في النَّصِّ: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473EACA0-6745-4060-8219-45C0A6A7C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الثّانية/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الْخَامِسُ: نادِرٌ في الْمَزْرَعَةِ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48DBEF-DCFC-464C-8394-E3E249641EDB}"/>
              </a:ext>
            </a:extLst>
          </p:cNvPr>
          <p:cNvSpPr txBox="1"/>
          <p:nvPr/>
        </p:nvSpPr>
        <p:spPr>
          <a:xfrm>
            <a:off x="3293616" y="1723370"/>
            <a:ext cx="66512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 فَرْحانُ وَمَسْرورٌ يَطيرانِ إِلى الشَّجَرَةِ خَوْفًا مِنْ نادِرٍ.</a:t>
            </a:r>
            <a:endParaRPr lang="en-US" sz="3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8C074A-D695-4D72-8B5C-59C4072B1790}"/>
              </a:ext>
            </a:extLst>
          </p:cNvPr>
          <p:cNvSpPr txBox="1"/>
          <p:nvPr/>
        </p:nvSpPr>
        <p:spPr>
          <a:xfrm>
            <a:off x="3170438" y="2880988"/>
            <a:ext cx="6897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 الْأَصْدِقاءُ الثَّلاثَةُ يَقْضونَ يَوْمًا جَميلًا في الطَّبيعَةِ.</a:t>
            </a:r>
            <a:endParaRPr lang="en-US" sz="3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DD0B82-451F-411D-B4D5-553A7D0D7F19}"/>
              </a:ext>
            </a:extLst>
          </p:cNvPr>
          <p:cNvSpPr txBox="1"/>
          <p:nvPr/>
        </p:nvSpPr>
        <p:spPr>
          <a:xfrm>
            <a:off x="3444536" y="4122756"/>
            <a:ext cx="66146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 نادِرٌ يَحُطُّ قُرْبَ فَرْحانَ وَمَسْرورٍ.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893D99-44B7-442B-93D1-522EB15F7A2B}"/>
              </a:ext>
            </a:extLst>
          </p:cNvPr>
          <p:cNvSpPr/>
          <p:nvPr/>
        </p:nvSpPr>
        <p:spPr>
          <a:xfrm>
            <a:off x="10163181" y="1830282"/>
            <a:ext cx="449987" cy="438288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088E87-F012-47E4-AE70-A08BCA5AA696}"/>
              </a:ext>
            </a:extLst>
          </p:cNvPr>
          <p:cNvSpPr/>
          <p:nvPr/>
        </p:nvSpPr>
        <p:spPr>
          <a:xfrm>
            <a:off x="10163181" y="2974653"/>
            <a:ext cx="449987" cy="438288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8E9B49-697D-4896-9A9E-4F0D2F4AA707}"/>
              </a:ext>
            </a:extLst>
          </p:cNvPr>
          <p:cNvSpPr/>
          <p:nvPr/>
        </p:nvSpPr>
        <p:spPr>
          <a:xfrm>
            <a:off x="10163180" y="4183495"/>
            <a:ext cx="449987" cy="438288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9739F1-23E6-4141-B6E4-BBACE0517C55}"/>
              </a:ext>
            </a:extLst>
          </p:cNvPr>
          <p:cNvSpPr txBox="1"/>
          <p:nvPr/>
        </p:nvSpPr>
        <p:spPr>
          <a:xfrm>
            <a:off x="10145424" y="1743997"/>
            <a:ext cx="4327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1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A2F5B1-F65A-4EF1-BA59-C954AF10323D}"/>
              </a:ext>
            </a:extLst>
          </p:cNvPr>
          <p:cNvSpPr txBox="1"/>
          <p:nvPr/>
        </p:nvSpPr>
        <p:spPr>
          <a:xfrm>
            <a:off x="10127668" y="2893024"/>
            <a:ext cx="4327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6A9C284-1D81-4EE1-8AE4-8DEEB8214716}"/>
              </a:ext>
            </a:extLst>
          </p:cNvPr>
          <p:cNvSpPr txBox="1"/>
          <p:nvPr/>
        </p:nvSpPr>
        <p:spPr>
          <a:xfrm>
            <a:off x="10136546" y="4106198"/>
            <a:ext cx="4327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7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25" y="268091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7ADA025-9027-414F-BB07-16565CD7E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399" y="65606"/>
            <a:ext cx="37167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ثانِيًا: أَفْهَمُ النَّصَّ. 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6545" y="831060"/>
            <a:ext cx="8969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spcAft>
                <a:spcPts val="0"/>
              </a:spcAft>
              <a:buSzPts val="2600"/>
              <a:tabLst>
                <a:tab pos="269240" algn="l"/>
              </a:tabLst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7. عَرَضَتْ النَّخْلَةُ عَلى نادِرٍ تَمْرَها، وَالشَّجَرَةُ ظِلَّهَا، والزَّهْرَةُ عِطْرهَا: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473EACA0-6745-4060-8219-45C0A6A7C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الثّانية/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الْخَامِسُ: نادِرٌ في الْمَزْرَعَةِ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48DBEF-DCFC-464C-8394-E3E249641EDB}"/>
              </a:ext>
            </a:extLst>
          </p:cNvPr>
          <p:cNvSpPr txBox="1"/>
          <p:nvPr/>
        </p:nvSpPr>
        <p:spPr>
          <a:xfrm>
            <a:off x="3293616" y="1723370"/>
            <a:ext cx="66512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أ- لَوْ كُنْتُ مَكانَ نادِرٍ ماذا أَخْتارُ؟</a:t>
            </a:r>
            <a:endParaRPr lang="en-US" sz="36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8C074A-D695-4D72-8B5C-59C4072B1790}"/>
              </a:ext>
            </a:extLst>
          </p:cNvPr>
          <p:cNvSpPr txBox="1"/>
          <p:nvPr/>
        </p:nvSpPr>
        <p:spPr>
          <a:xfrm>
            <a:off x="3161602" y="3109726"/>
            <a:ext cx="6897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ب- أُعَلِّلُ اخْتِياري:</a:t>
            </a:r>
            <a:endParaRPr lang="en-US" sz="36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DD0B82-451F-411D-B4D5-553A7D0D7F19}"/>
              </a:ext>
            </a:extLst>
          </p:cNvPr>
          <p:cNvSpPr txBox="1"/>
          <p:nvPr/>
        </p:nvSpPr>
        <p:spPr>
          <a:xfrm>
            <a:off x="1616245" y="2490291"/>
            <a:ext cx="9144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.......................................................................................................................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0DF6E1-A423-4696-9A79-493F67113262}"/>
              </a:ext>
            </a:extLst>
          </p:cNvPr>
          <p:cNvSpPr txBox="1"/>
          <p:nvPr/>
        </p:nvSpPr>
        <p:spPr>
          <a:xfrm>
            <a:off x="1848544" y="3861102"/>
            <a:ext cx="9144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.......................................................................................................................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6C7D84-A31E-43C7-9129-9635DC34A3C8}"/>
              </a:ext>
            </a:extLst>
          </p:cNvPr>
          <p:cNvSpPr txBox="1"/>
          <p:nvPr/>
        </p:nvSpPr>
        <p:spPr>
          <a:xfrm>
            <a:off x="8043734" y="2442374"/>
            <a:ext cx="106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التَّمْرُ.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BD5B4E-7DB9-46E9-8FED-3886B521E86B}"/>
              </a:ext>
            </a:extLst>
          </p:cNvPr>
          <p:cNvSpPr txBox="1"/>
          <p:nvPr/>
        </p:nvSpPr>
        <p:spPr>
          <a:xfrm>
            <a:off x="7193682" y="3838175"/>
            <a:ext cx="2672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لأَنَّ طَعْمَهُ لَذيذٌ.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994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8" grpId="0"/>
      <p:bldP spid="4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-26633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1092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مستطيل: زوايا مستديرة 201">
            <a:extLst>
              <a:ext uri="{FF2B5EF4-FFF2-40B4-BE49-F238E27FC236}">
                <a16:creationId xmlns:a16="http://schemas.microsoft.com/office/drawing/2014/main" id="{B98CE7BB-3756-4C4A-AFF3-E175F742AC7D}"/>
              </a:ext>
            </a:extLst>
          </p:cNvPr>
          <p:cNvSpPr/>
          <p:nvPr/>
        </p:nvSpPr>
        <p:spPr>
          <a:xfrm>
            <a:off x="7550129" y="244432"/>
            <a:ext cx="1995948" cy="766794"/>
          </a:xfrm>
          <a:prstGeom prst="roundRect">
            <a:avLst/>
          </a:prstGeom>
          <a:solidFill>
            <a:srgbClr val="70AD47"/>
          </a:solidFill>
          <a:ln w="190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التّحدّث</a:t>
            </a:r>
            <a:r>
              <a:rPr lang="ar-BH" sz="4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ُ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مستطيل: زوايا مستديرة 201">
            <a:extLst>
              <a:ext uri="{FF2B5EF4-FFF2-40B4-BE49-F238E27FC236}">
                <a16:creationId xmlns:a16="http://schemas.microsoft.com/office/drawing/2014/main" id="{B98CE7BB-3756-4C4A-AFF3-E175F742AC7D}"/>
              </a:ext>
            </a:extLst>
          </p:cNvPr>
          <p:cNvSpPr/>
          <p:nvPr/>
        </p:nvSpPr>
        <p:spPr>
          <a:xfrm>
            <a:off x="3348421" y="247986"/>
            <a:ext cx="3255337" cy="76679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بِلادي الْجَميلَةُ</a:t>
            </a:r>
            <a:endParaRPr lang="en-US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CCC020FD-D60F-4226-B458-6BE3B1988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الثّانية/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الْخَامِسُ: نادِرٌ في الْمَزْرَعَةِ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0AEA414-8EA1-4E6C-9DC5-8C9E4B7E5CF6}"/>
              </a:ext>
            </a:extLst>
          </p:cNvPr>
          <p:cNvGrpSpPr/>
          <p:nvPr/>
        </p:nvGrpSpPr>
        <p:grpSpPr>
          <a:xfrm flipH="1">
            <a:off x="2146852" y="1053268"/>
            <a:ext cx="7525635" cy="5187970"/>
            <a:chOff x="-524865" y="-383681"/>
            <a:chExt cx="6932083" cy="5734695"/>
          </a:xfrm>
        </p:grpSpPr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221BCA6B-DE8E-4FD2-A83A-6FFA3A8EB136}"/>
                </a:ext>
              </a:extLst>
            </p:cNvPr>
            <p:cNvSpPr/>
            <p:nvPr/>
          </p:nvSpPr>
          <p:spPr>
            <a:xfrm>
              <a:off x="2898843" y="-383681"/>
              <a:ext cx="3508375" cy="2847833"/>
            </a:xfrm>
            <a:prstGeom prst="hexagon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9CD18676-DB0A-4913-A4FC-8BE4A1CD88F8}"/>
                </a:ext>
              </a:extLst>
            </p:cNvPr>
            <p:cNvSpPr/>
            <p:nvPr/>
          </p:nvSpPr>
          <p:spPr>
            <a:xfrm>
              <a:off x="-524865" y="-184035"/>
              <a:ext cx="3508375" cy="2806153"/>
            </a:xfrm>
            <a:prstGeom prst="hexagon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07EDCEE7-311D-4DA5-B8B3-C54F5FF5B7B3}"/>
                </a:ext>
              </a:extLst>
            </p:cNvPr>
            <p:cNvSpPr/>
            <p:nvPr/>
          </p:nvSpPr>
          <p:spPr>
            <a:xfrm>
              <a:off x="2898843" y="2464340"/>
              <a:ext cx="3508375" cy="2833284"/>
            </a:xfrm>
            <a:prstGeom prst="hexagon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3A0FD3AF-066C-4952-BC04-7A952407D697}"/>
                </a:ext>
              </a:extLst>
            </p:cNvPr>
            <p:cNvSpPr/>
            <p:nvPr/>
          </p:nvSpPr>
          <p:spPr>
            <a:xfrm>
              <a:off x="-524865" y="2675507"/>
              <a:ext cx="3508375" cy="2675507"/>
            </a:xfrm>
            <a:prstGeom prst="hexagon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Rectangle: Rounded Corners 82">
            <a:extLst>
              <a:ext uri="{FF2B5EF4-FFF2-40B4-BE49-F238E27FC236}">
                <a16:creationId xmlns:a16="http://schemas.microsoft.com/office/drawing/2014/main" id="{57B487D3-6ED2-47F6-81E8-7850A6472702}"/>
              </a:ext>
            </a:extLst>
          </p:cNvPr>
          <p:cNvSpPr/>
          <p:nvPr/>
        </p:nvSpPr>
        <p:spPr>
          <a:xfrm>
            <a:off x="7095897" y="1435035"/>
            <a:ext cx="1452206" cy="531495"/>
          </a:xfrm>
          <a:custGeom>
            <a:avLst/>
            <a:gdLst>
              <a:gd name="connsiteX0" fmla="*/ 0 w 1114425"/>
              <a:gd name="connsiteY0" fmla="*/ 88584 h 531495"/>
              <a:gd name="connsiteX1" fmla="*/ 88584 w 1114425"/>
              <a:gd name="connsiteY1" fmla="*/ 0 h 531495"/>
              <a:gd name="connsiteX2" fmla="*/ 575958 w 1114425"/>
              <a:gd name="connsiteY2" fmla="*/ 0 h 531495"/>
              <a:gd name="connsiteX3" fmla="*/ 1025841 w 1114425"/>
              <a:gd name="connsiteY3" fmla="*/ 0 h 531495"/>
              <a:gd name="connsiteX4" fmla="*/ 1114425 w 1114425"/>
              <a:gd name="connsiteY4" fmla="*/ 88584 h 531495"/>
              <a:gd name="connsiteX5" fmla="*/ 1114425 w 1114425"/>
              <a:gd name="connsiteY5" fmla="*/ 442911 h 531495"/>
              <a:gd name="connsiteX6" fmla="*/ 1025841 w 1114425"/>
              <a:gd name="connsiteY6" fmla="*/ 531495 h 531495"/>
              <a:gd name="connsiteX7" fmla="*/ 538467 w 1114425"/>
              <a:gd name="connsiteY7" fmla="*/ 531495 h 531495"/>
              <a:gd name="connsiteX8" fmla="*/ 88584 w 1114425"/>
              <a:gd name="connsiteY8" fmla="*/ 531495 h 531495"/>
              <a:gd name="connsiteX9" fmla="*/ 0 w 1114425"/>
              <a:gd name="connsiteY9" fmla="*/ 442911 h 531495"/>
              <a:gd name="connsiteX10" fmla="*/ 0 w 1114425"/>
              <a:gd name="connsiteY10" fmla="*/ 88584 h 53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4425" h="531495" fill="none" extrusionOk="0">
                <a:moveTo>
                  <a:pt x="0" y="88584"/>
                </a:moveTo>
                <a:cubicBezTo>
                  <a:pt x="2314" y="37261"/>
                  <a:pt x="28221" y="-3904"/>
                  <a:pt x="88584" y="0"/>
                </a:cubicBezTo>
                <a:cubicBezTo>
                  <a:pt x="245405" y="-52488"/>
                  <a:pt x="472332" y="43519"/>
                  <a:pt x="575958" y="0"/>
                </a:cubicBezTo>
                <a:cubicBezTo>
                  <a:pt x="679584" y="-43519"/>
                  <a:pt x="892206" y="43661"/>
                  <a:pt x="1025841" y="0"/>
                </a:cubicBezTo>
                <a:cubicBezTo>
                  <a:pt x="1071798" y="1055"/>
                  <a:pt x="1124242" y="41016"/>
                  <a:pt x="1114425" y="88584"/>
                </a:cubicBezTo>
                <a:cubicBezTo>
                  <a:pt x="1147754" y="172557"/>
                  <a:pt x="1088127" y="318280"/>
                  <a:pt x="1114425" y="442911"/>
                </a:cubicBezTo>
                <a:cubicBezTo>
                  <a:pt x="1115453" y="492237"/>
                  <a:pt x="1079262" y="539918"/>
                  <a:pt x="1025841" y="531495"/>
                </a:cubicBezTo>
                <a:cubicBezTo>
                  <a:pt x="849013" y="575719"/>
                  <a:pt x="728389" y="527303"/>
                  <a:pt x="538467" y="531495"/>
                </a:cubicBezTo>
                <a:cubicBezTo>
                  <a:pt x="348545" y="535687"/>
                  <a:pt x="196866" y="485877"/>
                  <a:pt x="88584" y="531495"/>
                </a:cubicBezTo>
                <a:cubicBezTo>
                  <a:pt x="31405" y="529305"/>
                  <a:pt x="-2227" y="488884"/>
                  <a:pt x="0" y="442911"/>
                </a:cubicBezTo>
                <a:cubicBezTo>
                  <a:pt x="-25820" y="284737"/>
                  <a:pt x="25712" y="231476"/>
                  <a:pt x="0" y="88584"/>
                </a:cubicBezTo>
                <a:close/>
              </a:path>
              <a:path w="1114425" h="531495" stroke="0" extrusionOk="0">
                <a:moveTo>
                  <a:pt x="0" y="88584"/>
                </a:moveTo>
                <a:cubicBezTo>
                  <a:pt x="6652" y="42906"/>
                  <a:pt x="37773" y="1538"/>
                  <a:pt x="88584" y="0"/>
                </a:cubicBezTo>
                <a:cubicBezTo>
                  <a:pt x="316199" y="-23844"/>
                  <a:pt x="334733" y="26947"/>
                  <a:pt x="557213" y="0"/>
                </a:cubicBezTo>
                <a:cubicBezTo>
                  <a:pt x="779693" y="-26947"/>
                  <a:pt x="822917" y="8381"/>
                  <a:pt x="1025841" y="0"/>
                </a:cubicBezTo>
                <a:cubicBezTo>
                  <a:pt x="1062118" y="1078"/>
                  <a:pt x="1112134" y="34822"/>
                  <a:pt x="1114425" y="88584"/>
                </a:cubicBezTo>
                <a:cubicBezTo>
                  <a:pt x="1149665" y="254303"/>
                  <a:pt x="1104753" y="338074"/>
                  <a:pt x="1114425" y="442911"/>
                </a:cubicBezTo>
                <a:cubicBezTo>
                  <a:pt x="1116278" y="493723"/>
                  <a:pt x="1073434" y="528388"/>
                  <a:pt x="1025841" y="531495"/>
                </a:cubicBezTo>
                <a:cubicBezTo>
                  <a:pt x="871658" y="551322"/>
                  <a:pt x="724006" y="517765"/>
                  <a:pt x="547840" y="531495"/>
                </a:cubicBezTo>
                <a:cubicBezTo>
                  <a:pt x="371674" y="545225"/>
                  <a:pt x="250674" y="509258"/>
                  <a:pt x="88584" y="531495"/>
                </a:cubicBezTo>
                <a:cubicBezTo>
                  <a:pt x="30422" y="541401"/>
                  <a:pt x="-3378" y="484064"/>
                  <a:pt x="0" y="442911"/>
                </a:cubicBezTo>
                <a:cubicBezTo>
                  <a:pt x="-13634" y="362126"/>
                  <a:pt x="29605" y="173294"/>
                  <a:pt x="0" y="88584"/>
                </a:cubicBezTo>
                <a:close/>
              </a:path>
            </a:pathLst>
          </a:cu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312043802">
                  <a:custGeom>
                    <a:avLst/>
                    <a:gdLst>
                      <a:gd name="connsiteX0" fmla="*/ 0 w 1452206"/>
                      <a:gd name="connsiteY0" fmla="*/ 88584 h 531495"/>
                      <a:gd name="connsiteX1" fmla="*/ 88584 w 1452206"/>
                      <a:gd name="connsiteY1" fmla="*/ 0 h 531495"/>
                      <a:gd name="connsiteX2" fmla="*/ 526347 w 1452206"/>
                      <a:gd name="connsiteY2" fmla="*/ 0 h 531495"/>
                      <a:gd name="connsiteX3" fmla="*/ 964110 w 1452206"/>
                      <a:gd name="connsiteY3" fmla="*/ 0 h 531495"/>
                      <a:gd name="connsiteX4" fmla="*/ 1363622 w 1452206"/>
                      <a:gd name="connsiteY4" fmla="*/ 0 h 531495"/>
                      <a:gd name="connsiteX5" fmla="*/ 1452206 w 1452206"/>
                      <a:gd name="connsiteY5" fmla="*/ 88584 h 531495"/>
                      <a:gd name="connsiteX6" fmla="*/ 1452206 w 1452206"/>
                      <a:gd name="connsiteY6" fmla="*/ 442911 h 531495"/>
                      <a:gd name="connsiteX7" fmla="*/ 1363622 w 1452206"/>
                      <a:gd name="connsiteY7" fmla="*/ 531495 h 531495"/>
                      <a:gd name="connsiteX8" fmla="*/ 913109 w 1452206"/>
                      <a:gd name="connsiteY8" fmla="*/ 531495 h 531495"/>
                      <a:gd name="connsiteX9" fmla="*/ 488096 w 1452206"/>
                      <a:gd name="connsiteY9" fmla="*/ 531495 h 531495"/>
                      <a:gd name="connsiteX10" fmla="*/ 88584 w 1452206"/>
                      <a:gd name="connsiteY10" fmla="*/ 531495 h 531495"/>
                      <a:gd name="connsiteX11" fmla="*/ 0 w 1452206"/>
                      <a:gd name="connsiteY11" fmla="*/ 442911 h 531495"/>
                      <a:gd name="connsiteX12" fmla="*/ 0 w 1452206"/>
                      <a:gd name="connsiteY12" fmla="*/ 88584 h 531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452206" h="531495" fill="none" extrusionOk="0">
                        <a:moveTo>
                          <a:pt x="0" y="88584"/>
                        </a:moveTo>
                        <a:cubicBezTo>
                          <a:pt x="5650" y="47989"/>
                          <a:pt x="45448" y="2785"/>
                          <a:pt x="88584" y="0"/>
                        </a:cubicBezTo>
                        <a:cubicBezTo>
                          <a:pt x="265520" y="-51787"/>
                          <a:pt x="351778" y="39622"/>
                          <a:pt x="526347" y="0"/>
                        </a:cubicBezTo>
                        <a:cubicBezTo>
                          <a:pt x="700916" y="-39622"/>
                          <a:pt x="875442" y="28609"/>
                          <a:pt x="964110" y="0"/>
                        </a:cubicBezTo>
                        <a:cubicBezTo>
                          <a:pt x="1052778" y="-28609"/>
                          <a:pt x="1246759" y="46476"/>
                          <a:pt x="1363622" y="0"/>
                        </a:cubicBezTo>
                        <a:cubicBezTo>
                          <a:pt x="1413574" y="402"/>
                          <a:pt x="1456703" y="48083"/>
                          <a:pt x="1452206" y="88584"/>
                        </a:cubicBezTo>
                        <a:cubicBezTo>
                          <a:pt x="1457458" y="179372"/>
                          <a:pt x="1431270" y="298415"/>
                          <a:pt x="1452206" y="442911"/>
                        </a:cubicBezTo>
                        <a:cubicBezTo>
                          <a:pt x="1449097" y="487876"/>
                          <a:pt x="1399742" y="530402"/>
                          <a:pt x="1363622" y="531495"/>
                        </a:cubicBezTo>
                        <a:cubicBezTo>
                          <a:pt x="1228872" y="555260"/>
                          <a:pt x="1131009" y="510586"/>
                          <a:pt x="913109" y="531495"/>
                        </a:cubicBezTo>
                        <a:cubicBezTo>
                          <a:pt x="695209" y="552404"/>
                          <a:pt x="632041" y="520278"/>
                          <a:pt x="488096" y="531495"/>
                        </a:cubicBezTo>
                        <a:cubicBezTo>
                          <a:pt x="344151" y="542712"/>
                          <a:pt x="278150" y="504752"/>
                          <a:pt x="88584" y="531495"/>
                        </a:cubicBezTo>
                        <a:cubicBezTo>
                          <a:pt x="46184" y="524547"/>
                          <a:pt x="12196" y="499777"/>
                          <a:pt x="0" y="442911"/>
                        </a:cubicBezTo>
                        <a:cubicBezTo>
                          <a:pt x="-27147" y="301390"/>
                          <a:pt x="31720" y="241337"/>
                          <a:pt x="0" y="88584"/>
                        </a:cubicBezTo>
                        <a:close/>
                      </a:path>
                      <a:path w="1452206" h="531495" stroke="0" extrusionOk="0">
                        <a:moveTo>
                          <a:pt x="0" y="88584"/>
                        </a:moveTo>
                        <a:cubicBezTo>
                          <a:pt x="6652" y="42906"/>
                          <a:pt x="37773" y="1538"/>
                          <a:pt x="88584" y="0"/>
                        </a:cubicBezTo>
                        <a:cubicBezTo>
                          <a:pt x="231267" y="-28864"/>
                          <a:pt x="384297" y="19785"/>
                          <a:pt x="513597" y="0"/>
                        </a:cubicBezTo>
                        <a:cubicBezTo>
                          <a:pt x="642897" y="-19785"/>
                          <a:pt x="852574" y="41560"/>
                          <a:pt x="938609" y="0"/>
                        </a:cubicBezTo>
                        <a:cubicBezTo>
                          <a:pt x="1024644" y="-41560"/>
                          <a:pt x="1277478" y="35052"/>
                          <a:pt x="1363622" y="0"/>
                        </a:cubicBezTo>
                        <a:cubicBezTo>
                          <a:pt x="1414416" y="-5461"/>
                          <a:pt x="1456205" y="34031"/>
                          <a:pt x="1452206" y="88584"/>
                        </a:cubicBezTo>
                        <a:cubicBezTo>
                          <a:pt x="1493175" y="179923"/>
                          <a:pt x="1413044" y="315909"/>
                          <a:pt x="1452206" y="442911"/>
                        </a:cubicBezTo>
                        <a:cubicBezTo>
                          <a:pt x="1449583" y="491629"/>
                          <a:pt x="1413511" y="532128"/>
                          <a:pt x="1363622" y="531495"/>
                        </a:cubicBezTo>
                        <a:cubicBezTo>
                          <a:pt x="1231091" y="552042"/>
                          <a:pt x="1117934" y="523814"/>
                          <a:pt x="925859" y="531495"/>
                        </a:cubicBezTo>
                        <a:cubicBezTo>
                          <a:pt x="733784" y="539176"/>
                          <a:pt x="594989" y="485466"/>
                          <a:pt x="488096" y="531495"/>
                        </a:cubicBezTo>
                        <a:cubicBezTo>
                          <a:pt x="381203" y="577524"/>
                          <a:pt x="185558" y="516608"/>
                          <a:pt x="88584" y="531495"/>
                        </a:cubicBezTo>
                        <a:cubicBezTo>
                          <a:pt x="43172" y="536621"/>
                          <a:pt x="4876" y="481949"/>
                          <a:pt x="0" y="442911"/>
                        </a:cubicBezTo>
                        <a:cubicBezTo>
                          <a:pt x="-2765" y="305035"/>
                          <a:pt x="38517" y="225119"/>
                          <a:pt x="0" y="88584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90000"/>
              </a:lnSpc>
              <a:spcAft>
                <a:spcPts val="800"/>
              </a:spcAft>
            </a:pPr>
            <a:r>
              <a:rPr lang="ar-SA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الشَّواطِئُ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82">
            <a:extLst>
              <a:ext uri="{FF2B5EF4-FFF2-40B4-BE49-F238E27FC236}">
                <a16:creationId xmlns:a16="http://schemas.microsoft.com/office/drawing/2014/main" id="{E8BD0679-07B8-4769-8F0A-987CF75848D7}"/>
              </a:ext>
            </a:extLst>
          </p:cNvPr>
          <p:cNvSpPr/>
          <p:nvPr/>
        </p:nvSpPr>
        <p:spPr>
          <a:xfrm>
            <a:off x="3328893" y="1226096"/>
            <a:ext cx="1562986" cy="681049"/>
          </a:xfrm>
          <a:custGeom>
            <a:avLst/>
            <a:gdLst>
              <a:gd name="connsiteX0" fmla="*/ 0 w 1114425"/>
              <a:gd name="connsiteY0" fmla="*/ 88584 h 531495"/>
              <a:gd name="connsiteX1" fmla="*/ 88584 w 1114425"/>
              <a:gd name="connsiteY1" fmla="*/ 0 h 531495"/>
              <a:gd name="connsiteX2" fmla="*/ 575958 w 1114425"/>
              <a:gd name="connsiteY2" fmla="*/ 0 h 531495"/>
              <a:gd name="connsiteX3" fmla="*/ 1025841 w 1114425"/>
              <a:gd name="connsiteY3" fmla="*/ 0 h 531495"/>
              <a:gd name="connsiteX4" fmla="*/ 1114425 w 1114425"/>
              <a:gd name="connsiteY4" fmla="*/ 88584 h 531495"/>
              <a:gd name="connsiteX5" fmla="*/ 1114425 w 1114425"/>
              <a:gd name="connsiteY5" fmla="*/ 442911 h 531495"/>
              <a:gd name="connsiteX6" fmla="*/ 1025841 w 1114425"/>
              <a:gd name="connsiteY6" fmla="*/ 531495 h 531495"/>
              <a:gd name="connsiteX7" fmla="*/ 538467 w 1114425"/>
              <a:gd name="connsiteY7" fmla="*/ 531495 h 531495"/>
              <a:gd name="connsiteX8" fmla="*/ 88584 w 1114425"/>
              <a:gd name="connsiteY8" fmla="*/ 531495 h 531495"/>
              <a:gd name="connsiteX9" fmla="*/ 0 w 1114425"/>
              <a:gd name="connsiteY9" fmla="*/ 442911 h 531495"/>
              <a:gd name="connsiteX10" fmla="*/ 0 w 1114425"/>
              <a:gd name="connsiteY10" fmla="*/ 88584 h 53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4425" h="531495" fill="none" extrusionOk="0">
                <a:moveTo>
                  <a:pt x="0" y="88584"/>
                </a:moveTo>
                <a:cubicBezTo>
                  <a:pt x="2314" y="37261"/>
                  <a:pt x="28221" y="-3904"/>
                  <a:pt x="88584" y="0"/>
                </a:cubicBezTo>
                <a:cubicBezTo>
                  <a:pt x="245405" y="-52488"/>
                  <a:pt x="472332" y="43519"/>
                  <a:pt x="575958" y="0"/>
                </a:cubicBezTo>
                <a:cubicBezTo>
                  <a:pt x="679584" y="-43519"/>
                  <a:pt x="892206" y="43661"/>
                  <a:pt x="1025841" y="0"/>
                </a:cubicBezTo>
                <a:cubicBezTo>
                  <a:pt x="1071798" y="1055"/>
                  <a:pt x="1124242" y="41016"/>
                  <a:pt x="1114425" y="88584"/>
                </a:cubicBezTo>
                <a:cubicBezTo>
                  <a:pt x="1147754" y="172557"/>
                  <a:pt x="1088127" y="318280"/>
                  <a:pt x="1114425" y="442911"/>
                </a:cubicBezTo>
                <a:cubicBezTo>
                  <a:pt x="1115453" y="492237"/>
                  <a:pt x="1079262" y="539918"/>
                  <a:pt x="1025841" y="531495"/>
                </a:cubicBezTo>
                <a:cubicBezTo>
                  <a:pt x="849013" y="575719"/>
                  <a:pt x="728389" y="527303"/>
                  <a:pt x="538467" y="531495"/>
                </a:cubicBezTo>
                <a:cubicBezTo>
                  <a:pt x="348545" y="535687"/>
                  <a:pt x="196866" y="485877"/>
                  <a:pt x="88584" y="531495"/>
                </a:cubicBezTo>
                <a:cubicBezTo>
                  <a:pt x="31405" y="529305"/>
                  <a:pt x="-2227" y="488884"/>
                  <a:pt x="0" y="442911"/>
                </a:cubicBezTo>
                <a:cubicBezTo>
                  <a:pt x="-25820" y="284737"/>
                  <a:pt x="25712" y="231476"/>
                  <a:pt x="0" y="88584"/>
                </a:cubicBezTo>
                <a:close/>
              </a:path>
              <a:path w="1114425" h="531495" stroke="0" extrusionOk="0">
                <a:moveTo>
                  <a:pt x="0" y="88584"/>
                </a:moveTo>
                <a:cubicBezTo>
                  <a:pt x="6652" y="42906"/>
                  <a:pt x="37773" y="1538"/>
                  <a:pt x="88584" y="0"/>
                </a:cubicBezTo>
                <a:cubicBezTo>
                  <a:pt x="316199" y="-23844"/>
                  <a:pt x="334733" y="26947"/>
                  <a:pt x="557213" y="0"/>
                </a:cubicBezTo>
                <a:cubicBezTo>
                  <a:pt x="779693" y="-26947"/>
                  <a:pt x="822917" y="8381"/>
                  <a:pt x="1025841" y="0"/>
                </a:cubicBezTo>
                <a:cubicBezTo>
                  <a:pt x="1062118" y="1078"/>
                  <a:pt x="1112134" y="34822"/>
                  <a:pt x="1114425" y="88584"/>
                </a:cubicBezTo>
                <a:cubicBezTo>
                  <a:pt x="1149665" y="254303"/>
                  <a:pt x="1104753" y="338074"/>
                  <a:pt x="1114425" y="442911"/>
                </a:cubicBezTo>
                <a:cubicBezTo>
                  <a:pt x="1116278" y="493723"/>
                  <a:pt x="1073434" y="528388"/>
                  <a:pt x="1025841" y="531495"/>
                </a:cubicBezTo>
                <a:cubicBezTo>
                  <a:pt x="871658" y="551322"/>
                  <a:pt x="724006" y="517765"/>
                  <a:pt x="547840" y="531495"/>
                </a:cubicBezTo>
                <a:cubicBezTo>
                  <a:pt x="371674" y="545225"/>
                  <a:pt x="250674" y="509258"/>
                  <a:pt x="88584" y="531495"/>
                </a:cubicBezTo>
                <a:cubicBezTo>
                  <a:pt x="30422" y="541401"/>
                  <a:pt x="-3378" y="484064"/>
                  <a:pt x="0" y="442911"/>
                </a:cubicBezTo>
                <a:cubicBezTo>
                  <a:pt x="-13634" y="362126"/>
                  <a:pt x="29605" y="173294"/>
                  <a:pt x="0" y="88584"/>
                </a:cubicBezTo>
                <a:close/>
              </a:path>
            </a:pathLst>
          </a:cu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312043802">
                  <a:custGeom>
                    <a:avLst/>
                    <a:gdLst>
                      <a:gd name="connsiteX0" fmla="*/ 0 w 1562986"/>
                      <a:gd name="connsiteY0" fmla="*/ 113510 h 681049"/>
                      <a:gd name="connsiteX1" fmla="*/ 124239 w 1562986"/>
                      <a:gd name="connsiteY1" fmla="*/ 0 h 681049"/>
                      <a:gd name="connsiteX2" fmla="*/ 807783 w 1562986"/>
                      <a:gd name="connsiteY2" fmla="*/ 0 h 681049"/>
                      <a:gd name="connsiteX3" fmla="*/ 1438746 w 1562986"/>
                      <a:gd name="connsiteY3" fmla="*/ 0 h 681049"/>
                      <a:gd name="connsiteX4" fmla="*/ 1562986 w 1562986"/>
                      <a:gd name="connsiteY4" fmla="*/ 113510 h 681049"/>
                      <a:gd name="connsiteX5" fmla="*/ 1562986 w 1562986"/>
                      <a:gd name="connsiteY5" fmla="*/ 567538 h 681049"/>
                      <a:gd name="connsiteX6" fmla="*/ 1438746 w 1562986"/>
                      <a:gd name="connsiteY6" fmla="*/ 681049 h 681049"/>
                      <a:gd name="connsiteX7" fmla="*/ 755202 w 1562986"/>
                      <a:gd name="connsiteY7" fmla="*/ 681049 h 681049"/>
                      <a:gd name="connsiteX8" fmla="*/ 124239 w 1562986"/>
                      <a:gd name="connsiteY8" fmla="*/ 681049 h 681049"/>
                      <a:gd name="connsiteX9" fmla="*/ 0 w 1562986"/>
                      <a:gd name="connsiteY9" fmla="*/ 567538 h 681049"/>
                      <a:gd name="connsiteX10" fmla="*/ 0 w 1562986"/>
                      <a:gd name="connsiteY10" fmla="*/ 113510 h 681049"/>
                      <a:gd name="connsiteX0" fmla="*/ 0 w 1562986"/>
                      <a:gd name="connsiteY0" fmla="*/ 113510 h 681049"/>
                      <a:gd name="connsiteX1" fmla="*/ 124239 w 1562986"/>
                      <a:gd name="connsiteY1" fmla="*/ 0 h 681049"/>
                      <a:gd name="connsiteX2" fmla="*/ 781493 w 1562986"/>
                      <a:gd name="connsiteY2" fmla="*/ 0 h 681049"/>
                      <a:gd name="connsiteX3" fmla="*/ 1438746 w 1562986"/>
                      <a:gd name="connsiteY3" fmla="*/ 0 h 681049"/>
                      <a:gd name="connsiteX4" fmla="*/ 1562986 w 1562986"/>
                      <a:gd name="connsiteY4" fmla="*/ 113510 h 681049"/>
                      <a:gd name="connsiteX5" fmla="*/ 1562986 w 1562986"/>
                      <a:gd name="connsiteY5" fmla="*/ 567538 h 681049"/>
                      <a:gd name="connsiteX6" fmla="*/ 1438746 w 1562986"/>
                      <a:gd name="connsiteY6" fmla="*/ 681049 h 681049"/>
                      <a:gd name="connsiteX7" fmla="*/ 768348 w 1562986"/>
                      <a:gd name="connsiteY7" fmla="*/ 681049 h 681049"/>
                      <a:gd name="connsiteX8" fmla="*/ 124239 w 1562986"/>
                      <a:gd name="connsiteY8" fmla="*/ 681049 h 681049"/>
                      <a:gd name="connsiteX9" fmla="*/ 0 w 1562986"/>
                      <a:gd name="connsiteY9" fmla="*/ 567538 h 681049"/>
                      <a:gd name="connsiteX10" fmla="*/ 0 w 1562986"/>
                      <a:gd name="connsiteY10" fmla="*/ 113510 h 681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62986" h="681049" fill="none" extrusionOk="0">
                        <a:moveTo>
                          <a:pt x="0" y="113510"/>
                        </a:moveTo>
                        <a:cubicBezTo>
                          <a:pt x="2065" y="36469"/>
                          <a:pt x="48652" y="-14408"/>
                          <a:pt x="124239" y="0"/>
                        </a:cubicBezTo>
                        <a:cubicBezTo>
                          <a:pt x="340865" y="-68390"/>
                          <a:pt x="654932" y="76154"/>
                          <a:pt x="807783" y="0"/>
                        </a:cubicBezTo>
                        <a:cubicBezTo>
                          <a:pt x="960807" y="-44432"/>
                          <a:pt x="1274659" y="67173"/>
                          <a:pt x="1438746" y="0"/>
                        </a:cubicBezTo>
                        <a:cubicBezTo>
                          <a:pt x="1492084" y="-3377"/>
                          <a:pt x="1559820" y="58577"/>
                          <a:pt x="1562986" y="113510"/>
                        </a:cubicBezTo>
                        <a:cubicBezTo>
                          <a:pt x="1651851" y="226931"/>
                          <a:pt x="1485618" y="390330"/>
                          <a:pt x="1562986" y="567538"/>
                        </a:cubicBezTo>
                        <a:cubicBezTo>
                          <a:pt x="1561492" y="625525"/>
                          <a:pt x="1507108" y="679894"/>
                          <a:pt x="1438746" y="681049"/>
                        </a:cubicBezTo>
                        <a:cubicBezTo>
                          <a:pt x="1162142" y="737619"/>
                          <a:pt x="1031062" y="677938"/>
                          <a:pt x="755202" y="681049"/>
                        </a:cubicBezTo>
                        <a:cubicBezTo>
                          <a:pt x="515748" y="706328"/>
                          <a:pt x="260584" y="633786"/>
                          <a:pt x="124239" y="681049"/>
                        </a:cubicBezTo>
                        <a:cubicBezTo>
                          <a:pt x="38116" y="670694"/>
                          <a:pt x="-15649" y="625378"/>
                          <a:pt x="0" y="567538"/>
                        </a:cubicBezTo>
                        <a:cubicBezTo>
                          <a:pt x="-49638" y="350326"/>
                          <a:pt x="26517" y="317980"/>
                          <a:pt x="0" y="113510"/>
                        </a:cubicBezTo>
                        <a:close/>
                      </a:path>
                      <a:path w="1562986" h="681049" stroke="0" extrusionOk="0">
                        <a:moveTo>
                          <a:pt x="0" y="113510"/>
                        </a:moveTo>
                        <a:cubicBezTo>
                          <a:pt x="14696" y="60149"/>
                          <a:pt x="44364" y="18119"/>
                          <a:pt x="124239" y="0"/>
                        </a:cubicBezTo>
                        <a:cubicBezTo>
                          <a:pt x="442951" y="-21366"/>
                          <a:pt x="452841" y="28830"/>
                          <a:pt x="781493" y="0"/>
                        </a:cubicBezTo>
                        <a:cubicBezTo>
                          <a:pt x="1099305" y="-20808"/>
                          <a:pt x="1156285" y="25677"/>
                          <a:pt x="1438746" y="0"/>
                        </a:cubicBezTo>
                        <a:cubicBezTo>
                          <a:pt x="1498649" y="-3866"/>
                          <a:pt x="1551650" y="37358"/>
                          <a:pt x="1562986" y="113510"/>
                        </a:cubicBezTo>
                        <a:cubicBezTo>
                          <a:pt x="1599829" y="315731"/>
                          <a:pt x="1550084" y="444223"/>
                          <a:pt x="1562986" y="567538"/>
                        </a:cubicBezTo>
                        <a:cubicBezTo>
                          <a:pt x="1565943" y="618107"/>
                          <a:pt x="1491271" y="679509"/>
                          <a:pt x="1438746" y="681049"/>
                        </a:cubicBezTo>
                        <a:cubicBezTo>
                          <a:pt x="1215635" y="767320"/>
                          <a:pt x="1056128" y="700438"/>
                          <a:pt x="768348" y="681049"/>
                        </a:cubicBezTo>
                        <a:cubicBezTo>
                          <a:pt x="494147" y="691361"/>
                          <a:pt x="363873" y="633060"/>
                          <a:pt x="124239" y="681049"/>
                        </a:cubicBezTo>
                        <a:cubicBezTo>
                          <a:pt x="31429" y="697690"/>
                          <a:pt x="-7265" y="626584"/>
                          <a:pt x="0" y="567538"/>
                        </a:cubicBezTo>
                        <a:cubicBezTo>
                          <a:pt x="-36156" y="472205"/>
                          <a:pt x="66111" y="213480"/>
                          <a:pt x="0" y="113510"/>
                        </a:cubicBezTo>
                        <a:close/>
                      </a:path>
                      <a:path w="1562986" h="681049" fill="none" stroke="0" extrusionOk="0">
                        <a:moveTo>
                          <a:pt x="0" y="113510"/>
                        </a:moveTo>
                        <a:cubicBezTo>
                          <a:pt x="14975" y="53469"/>
                          <a:pt x="33815" y="-305"/>
                          <a:pt x="124239" y="0"/>
                        </a:cubicBezTo>
                        <a:cubicBezTo>
                          <a:pt x="377492" y="-56573"/>
                          <a:pt x="671646" y="64981"/>
                          <a:pt x="807783" y="0"/>
                        </a:cubicBezTo>
                        <a:cubicBezTo>
                          <a:pt x="1004467" y="-58157"/>
                          <a:pt x="1205617" y="62854"/>
                          <a:pt x="1438746" y="0"/>
                        </a:cubicBezTo>
                        <a:cubicBezTo>
                          <a:pt x="1495441" y="2013"/>
                          <a:pt x="1574547" y="47898"/>
                          <a:pt x="1562986" y="113510"/>
                        </a:cubicBezTo>
                        <a:cubicBezTo>
                          <a:pt x="1626569" y="208000"/>
                          <a:pt x="1498518" y="446568"/>
                          <a:pt x="1562986" y="567538"/>
                        </a:cubicBezTo>
                        <a:cubicBezTo>
                          <a:pt x="1567954" y="626815"/>
                          <a:pt x="1531963" y="688159"/>
                          <a:pt x="1438746" y="681049"/>
                        </a:cubicBezTo>
                        <a:cubicBezTo>
                          <a:pt x="1177844" y="736705"/>
                          <a:pt x="1062046" y="702202"/>
                          <a:pt x="755202" y="681049"/>
                        </a:cubicBezTo>
                        <a:cubicBezTo>
                          <a:pt x="490825" y="716473"/>
                          <a:pt x="285474" y="631473"/>
                          <a:pt x="124239" y="681049"/>
                        </a:cubicBezTo>
                        <a:cubicBezTo>
                          <a:pt x="40783" y="679750"/>
                          <a:pt x="-6375" y="625813"/>
                          <a:pt x="0" y="567538"/>
                        </a:cubicBezTo>
                        <a:cubicBezTo>
                          <a:pt x="-41457" y="364026"/>
                          <a:pt x="47275" y="289511"/>
                          <a:pt x="0" y="11351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90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الْبَرُّ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: Rounded Corners 82">
            <a:extLst>
              <a:ext uri="{FF2B5EF4-FFF2-40B4-BE49-F238E27FC236}">
                <a16:creationId xmlns:a16="http://schemas.microsoft.com/office/drawing/2014/main" id="{C61D5C71-D80E-4862-8B5D-B6BD1A84EBEB}"/>
              </a:ext>
            </a:extLst>
          </p:cNvPr>
          <p:cNvSpPr/>
          <p:nvPr/>
        </p:nvSpPr>
        <p:spPr>
          <a:xfrm>
            <a:off x="7095897" y="3717931"/>
            <a:ext cx="1452206" cy="531495"/>
          </a:xfrm>
          <a:custGeom>
            <a:avLst/>
            <a:gdLst>
              <a:gd name="connsiteX0" fmla="*/ 0 w 1114425"/>
              <a:gd name="connsiteY0" fmla="*/ 88584 h 531495"/>
              <a:gd name="connsiteX1" fmla="*/ 88584 w 1114425"/>
              <a:gd name="connsiteY1" fmla="*/ 0 h 531495"/>
              <a:gd name="connsiteX2" fmla="*/ 575958 w 1114425"/>
              <a:gd name="connsiteY2" fmla="*/ 0 h 531495"/>
              <a:gd name="connsiteX3" fmla="*/ 1025841 w 1114425"/>
              <a:gd name="connsiteY3" fmla="*/ 0 h 531495"/>
              <a:gd name="connsiteX4" fmla="*/ 1114425 w 1114425"/>
              <a:gd name="connsiteY4" fmla="*/ 88584 h 531495"/>
              <a:gd name="connsiteX5" fmla="*/ 1114425 w 1114425"/>
              <a:gd name="connsiteY5" fmla="*/ 442911 h 531495"/>
              <a:gd name="connsiteX6" fmla="*/ 1025841 w 1114425"/>
              <a:gd name="connsiteY6" fmla="*/ 531495 h 531495"/>
              <a:gd name="connsiteX7" fmla="*/ 538467 w 1114425"/>
              <a:gd name="connsiteY7" fmla="*/ 531495 h 531495"/>
              <a:gd name="connsiteX8" fmla="*/ 88584 w 1114425"/>
              <a:gd name="connsiteY8" fmla="*/ 531495 h 531495"/>
              <a:gd name="connsiteX9" fmla="*/ 0 w 1114425"/>
              <a:gd name="connsiteY9" fmla="*/ 442911 h 531495"/>
              <a:gd name="connsiteX10" fmla="*/ 0 w 1114425"/>
              <a:gd name="connsiteY10" fmla="*/ 88584 h 53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4425" h="531495" fill="none" extrusionOk="0">
                <a:moveTo>
                  <a:pt x="0" y="88584"/>
                </a:moveTo>
                <a:cubicBezTo>
                  <a:pt x="2314" y="37261"/>
                  <a:pt x="28221" y="-3904"/>
                  <a:pt x="88584" y="0"/>
                </a:cubicBezTo>
                <a:cubicBezTo>
                  <a:pt x="245405" y="-52488"/>
                  <a:pt x="472332" y="43519"/>
                  <a:pt x="575958" y="0"/>
                </a:cubicBezTo>
                <a:cubicBezTo>
                  <a:pt x="679584" y="-43519"/>
                  <a:pt x="892206" y="43661"/>
                  <a:pt x="1025841" y="0"/>
                </a:cubicBezTo>
                <a:cubicBezTo>
                  <a:pt x="1071798" y="1055"/>
                  <a:pt x="1124242" y="41016"/>
                  <a:pt x="1114425" y="88584"/>
                </a:cubicBezTo>
                <a:cubicBezTo>
                  <a:pt x="1147754" y="172557"/>
                  <a:pt x="1088127" y="318280"/>
                  <a:pt x="1114425" y="442911"/>
                </a:cubicBezTo>
                <a:cubicBezTo>
                  <a:pt x="1115453" y="492237"/>
                  <a:pt x="1079262" y="539918"/>
                  <a:pt x="1025841" y="531495"/>
                </a:cubicBezTo>
                <a:cubicBezTo>
                  <a:pt x="849013" y="575719"/>
                  <a:pt x="728389" y="527303"/>
                  <a:pt x="538467" y="531495"/>
                </a:cubicBezTo>
                <a:cubicBezTo>
                  <a:pt x="348545" y="535687"/>
                  <a:pt x="196866" y="485877"/>
                  <a:pt x="88584" y="531495"/>
                </a:cubicBezTo>
                <a:cubicBezTo>
                  <a:pt x="31405" y="529305"/>
                  <a:pt x="-2227" y="488884"/>
                  <a:pt x="0" y="442911"/>
                </a:cubicBezTo>
                <a:cubicBezTo>
                  <a:pt x="-25820" y="284737"/>
                  <a:pt x="25712" y="231476"/>
                  <a:pt x="0" y="88584"/>
                </a:cubicBezTo>
                <a:close/>
              </a:path>
              <a:path w="1114425" h="531495" stroke="0" extrusionOk="0">
                <a:moveTo>
                  <a:pt x="0" y="88584"/>
                </a:moveTo>
                <a:cubicBezTo>
                  <a:pt x="6652" y="42906"/>
                  <a:pt x="37773" y="1538"/>
                  <a:pt x="88584" y="0"/>
                </a:cubicBezTo>
                <a:cubicBezTo>
                  <a:pt x="316199" y="-23844"/>
                  <a:pt x="334733" y="26947"/>
                  <a:pt x="557213" y="0"/>
                </a:cubicBezTo>
                <a:cubicBezTo>
                  <a:pt x="779693" y="-26947"/>
                  <a:pt x="822917" y="8381"/>
                  <a:pt x="1025841" y="0"/>
                </a:cubicBezTo>
                <a:cubicBezTo>
                  <a:pt x="1062118" y="1078"/>
                  <a:pt x="1112134" y="34822"/>
                  <a:pt x="1114425" y="88584"/>
                </a:cubicBezTo>
                <a:cubicBezTo>
                  <a:pt x="1149665" y="254303"/>
                  <a:pt x="1104753" y="338074"/>
                  <a:pt x="1114425" y="442911"/>
                </a:cubicBezTo>
                <a:cubicBezTo>
                  <a:pt x="1116278" y="493723"/>
                  <a:pt x="1073434" y="528388"/>
                  <a:pt x="1025841" y="531495"/>
                </a:cubicBezTo>
                <a:cubicBezTo>
                  <a:pt x="871658" y="551322"/>
                  <a:pt x="724006" y="517765"/>
                  <a:pt x="547840" y="531495"/>
                </a:cubicBezTo>
                <a:cubicBezTo>
                  <a:pt x="371674" y="545225"/>
                  <a:pt x="250674" y="509258"/>
                  <a:pt x="88584" y="531495"/>
                </a:cubicBezTo>
                <a:cubicBezTo>
                  <a:pt x="30422" y="541401"/>
                  <a:pt x="-3378" y="484064"/>
                  <a:pt x="0" y="442911"/>
                </a:cubicBezTo>
                <a:cubicBezTo>
                  <a:pt x="-13634" y="362126"/>
                  <a:pt x="29605" y="173294"/>
                  <a:pt x="0" y="88584"/>
                </a:cubicBezTo>
                <a:close/>
              </a:path>
            </a:pathLst>
          </a:cu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312043802">
                  <a:custGeom>
                    <a:avLst/>
                    <a:gdLst>
                      <a:gd name="connsiteX0" fmla="*/ 0 w 1452206"/>
                      <a:gd name="connsiteY0" fmla="*/ 88584 h 531495"/>
                      <a:gd name="connsiteX1" fmla="*/ 88584 w 1452206"/>
                      <a:gd name="connsiteY1" fmla="*/ 0 h 531495"/>
                      <a:gd name="connsiteX2" fmla="*/ 526347 w 1452206"/>
                      <a:gd name="connsiteY2" fmla="*/ 0 h 531495"/>
                      <a:gd name="connsiteX3" fmla="*/ 964110 w 1452206"/>
                      <a:gd name="connsiteY3" fmla="*/ 0 h 531495"/>
                      <a:gd name="connsiteX4" fmla="*/ 1363622 w 1452206"/>
                      <a:gd name="connsiteY4" fmla="*/ 0 h 531495"/>
                      <a:gd name="connsiteX5" fmla="*/ 1452206 w 1452206"/>
                      <a:gd name="connsiteY5" fmla="*/ 88584 h 531495"/>
                      <a:gd name="connsiteX6" fmla="*/ 1452206 w 1452206"/>
                      <a:gd name="connsiteY6" fmla="*/ 442911 h 531495"/>
                      <a:gd name="connsiteX7" fmla="*/ 1363622 w 1452206"/>
                      <a:gd name="connsiteY7" fmla="*/ 531495 h 531495"/>
                      <a:gd name="connsiteX8" fmla="*/ 913109 w 1452206"/>
                      <a:gd name="connsiteY8" fmla="*/ 531495 h 531495"/>
                      <a:gd name="connsiteX9" fmla="*/ 488096 w 1452206"/>
                      <a:gd name="connsiteY9" fmla="*/ 531495 h 531495"/>
                      <a:gd name="connsiteX10" fmla="*/ 88584 w 1452206"/>
                      <a:gd name="connsiteY10" fmla="*/ 531495 h 531495"/>
                      <a:gd name="connsiteX11" fmla="*/ 0 w 1452206"/>
                      <a:gd name="connsiteY11" fmla="*/ 442911 h 531495"/>
                      <a:gd name="connsiteX12" fmla="*/ 0 w 1452206"/>
                      <a:gd name="connsiteY12" fmla="*/ 88584 h 531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452206" h="531495" fill="none" extrusionOk="0">
                        <a:moveTo>
                          <a:pt x="0" y="88584"/>
                        </a:moveTo>
                        <a:cubicBezTo>
                          <a:pt x="5650" y="47989"/>
                          <a:pt x="45448" y="2785"/>
                          <a:pt x="88584" y="0"/>
                        </a:cubicBezTo>
                        <a:cubicBezTo>
                          <a:pt x="265520" y="-51787"/>
                          <a:pt x="351778" y="39622"/>
                          <a:pt x="526347" y="0"/>
                        </a:cubicBezTo>
                        <a:cubicBezTo>
                          <a:pt x="700916" y="-39622"/>
                          <a:pt x="875442" y="28609"/>
                          <a:pt x="964110" y="0"/>
                        </a:cubicBezTo>
                        <a:cubicBezTo>
                          <a:pt x="1052778" y="-28609"/>
                          <a:pt x="1246759" y="46476"/>
                          <a:pt x="1363622" y="0"/>
                        </a:cubicBezTo>
                        <a:cubicBezTo>
                          <a:pt x="1413574" y="402"/>
                          <a:pt x="1456703" y="48083"/>
                          <a:pt x="1452206" y="88584"/>
                        </a:cubicBezTo>
                        <a:cubicBezTo>
                          <a:pt x="1457458" y="179372"/>
                          <a:pt x="1431270" y="298415"/>
                          <a:pt x="1452206" y="442911"/>
                        </a:cubicBezTo>
                        <a:cubicBezTo>
                          <a:pt x="1449097" y="487876"/>
                          <a:pt x="1399742" y="530402"/>
                          <a:pt x="1363622" y="531495"/>
                        </a:cubicBezTo>
                        <a:cubicBezTo>
                          <a:pt x="1228872" y="555260"/>
                          <a:pt x="1131009" y="510586"/>
                          <a:pt x="913109" y="531495"/>
                        </a:cubicBezTo>
                        <a:cubicBezTo>
                          <a:pt x="695209" y="552404"/>
                          <a:pt x="632041" y="520278"/>
                          <a:pt x="488096" y="531495"/>
                        </a:cubicBezTo>
                        <a:cubicBezTo>
                          <a:pt x="344151" y="542712"/>
                          <a:pt x="278150" y="504752"/>
                          <a:pt x="88584" y="531495"/>
                        </a:cubicBezTo>
                        <a:cubicBezTo>
                          <a:pt x="46184" y="524547"/>
                          <a:pt x="12196" y="499777"/>
                          <a:pt x="0" y="442911"/>
                        </a:cubicBezTo>
                        <a:cubicBezTo>
                          <a:pt x="-27147" y="301390"/>
                          <a:pt x="31720" y="241337"/>
                          <a:pt x="0" y="88584"/>
                        </a:cubicBezTo>
                        <a:close/>
                      </a:path>
                      <a:path w="1452206" h="531495" stroke="0" extrusionOk="0">
                        <a:moveTo>
                          <a:pt x="0" y="88584"/>
                        </a:moveTo>
                        <a:cubicBezTo>
                          <a:pt x="6652" y="42906"/>
                          <a:pt x="37773" y="1538"/>
                          <a:pt x="88584" y="0"/>
                        </a:cubicBezTo>
                        <a:cubicBezTo>
                          <a:pt x="231267" y="-28864"/>
                          <a:pt x="384297" y="19785"/>
                          <a:pt x="513597" y="0"/>
                        </a:cubicBezTo>
                        <a:cubicBezTo>
                          <a:pt x="642897" y="-19785"/>
                          <a:pt x="852574" y="41560"/>
                          <a:pt x="938609" y="0"/>
                        </a:cubicBezTo>
                        <a:cubicBezTo>
                          <a:pt x="1024644" y="-41560"/>
                          <a:pt x="1277478" y="35052"/>
                          <a:pt x="1363622" y="0"/>
                        </a:cubicBezTo>
                        <a:cubicBezTo>
                          <a:pt x="1414416" y="-5461"/>
                          <a:pt x="1456205" y="34031"/>
                          <a:pt x="1452206" y="88584"/>
                        </a:cubicBezTo>
                        <a:cubicBezTo>
                          <a:pt x="1493175" y="179923"/>
                          <a:pt x="1413044" y="315909"/>
                          <a:pt x="1452206" y="442911"/>
                        </a:cubicBezTo>
                        <a:cubicBezTo>
                          <a:pt x="1449583" y="491629"/>
                          <a:pt x="1413511" y="532128"/>
                          <a:pt x="1363622" y="531495"/>
                        </a:cubicBezTo>
                        <a:cubicBezTo>
                          <a:pt x="1231091" y="552042"/>
                          <a:pt x="1117934" y="523814"/>
                          <a:pt x="925859" y="531495"/>
                        </a:cubicBezTo>
                        <a:cubicBezTo>
                          <a:pt x="733784" y="539176"/>
                          <a:pt x="594989" y="485466"/>
                          <a:pt x="488096" y="531495"/>
                        </a:cubicBezTo>
                        <a:cubicBezTo>
                          <a:pt x="381203" y="577524"/>
                          <a:pt x="185558" y="516608"/>
                          <a:pt x="88584" y="531495"/>
                        </a:cubicBezTo>
                        <a:cubicBezTo>
                          <a:pt x="43172" y="536621"/>
                          <a:pt x="4876" y="481949"/>
                          <a:pt x="0" y="442911"/>
                        </a:cubicBezTo>
                        <a:cubicBezTo>
                          <a:pt x="-2765" y="305035"/>
                          <a:pt x="38517" y="225119"/>
                          <a:pt x="0" y="88584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90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الْحَدائِقُ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82">
            <a:extLst>
              <a:ext uri="{FF2B5EF4-FFF2-40B4-BE49-F238E27FC236}">
                <a16:creationId xmlns:a16="http://schemas.microsoft.com/office/drawing/2014/main" id="{29BCB912-8F52-4D2A-A1A0-57BF4C5FF2F2}"/>
              </a:ext>
            </a:extLst>
          </p:cNvPr>
          <p:cNvSpPr/>
          <p:nvPr/>
        </p:nvSpPr>
        <p:spPr>
          <a:xfrm>
            <a:off x="3439673" y="3625901"/>
            <a:ext cx="1452206" cy="531495"/>
          </a:xfrm>
          <a:custGeom>
            <a:avLst/>
            <a:gdLst>
              <a:gd name="connsiteX0" fmla="*/ 0 w 1114425"/>
              <a:gd name="connsiteY0" fmla="*/ 88584 h 531495"/>
              <a:gd name="connsiteX1" fmla="*/ 88584 w 1114425"/>
              <a:gd name="connsiteY1" fmla="*/ 0 h 531495"/>
              <a:gd name="connsiteX2" fmla="*/ 575958 w 1114425"/>
              <a:gd name="connsiteY2" fmla="*/ 0 h 531495"/>
              <a:gd name="connsiteX3" fmla="*/ 1025841 w 1114425"/>
              <a:gd name="connsiteY3" fmla="*/ 0 h 531495"/>
              <a:gd name="connsiteX4" fmla="*/ 1114425 w 1114425"/>
              <a:gd name="connsiteY4" fmla="*/ 88584 h 531495"/>
              <a:gd name="connsiteX5" fmla="*/ 1114425 w 1114425"/>
              <a:gd name="connsiteY5" fmla="*/ 442911 h 531495"/>
              <a:gd name="connsiteX6" fmla="*/ 1025841 w 1114425"/>
              <a:gd name="connsiteY6" fmla="*/ 531495 h 531495"/>
              <a:gd name="connsiteX7" fmla="*/ 538467 w 1114425"/>
              <a:gd name="connsiteY7" fmla="*/ 531495 h 531495"/>
              <a:gd name="connsiteX8" fmla="*/ 88584 w 1114425"/>
              <a:gd name="connsiteY8" fmla="*/ 531495 h 531495"/>
              <a:gd name="connsiteX9" fmla="*/ 0 w 1114425"/>
              <a:gd name="connsiteY9" fmla="*/ 442911 h 531495"/>
              <a:gd name="connsiteX10" fmla="*/ 0 w 1114425"/>
              <a:gd name="connsiteY10" fmla="*/ 88584 h 53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4425" h="531495" fill="none" extrusionOk="0">
                <a:moveTo>
                  <a:pt x="0" y="88584"/>
                </a:moveTo>
                <a:cubicBezTo>
                  <a:pt x="2314" y="37261"/>
                  <a:pt x="28221" y="-3904"/>
                  <a:pt x="88584" y="0"/>
                </a:cubicBezTo>
                <a:cubicBezTo>
                  <a:pt x="245405" y="-52488"/>
                  <a:pt x="472332" y="43519"/>
                  <a:pt x="575958" y="0"/>
                </a:cubicBezTo>
                <a:cubicBezTo>
                  <a:pt x="679584" y="-43519"/>
                  <a:pt x="892206" y="43661"/>
                  <a:pt x="1025841" y="0"/>
                </a:cubicBezTo>
                <a:cubicBezTo>
                  <a:pt x="1071798" y="1055"/>
                  <a:pt x="1124242" y="41016"/>
                  <a:pt x="1114425" y="88584"/>
                </a:cubicBezTo>
                <a:cubicBezTo>
                  <a:pt x="1147754" y="172557"/>
                  <a:pt x="1088127" y="318280"/>
                  <a:pt x="1114425" y="442911"/>
                </a:cubicBezTo>
                <a:cubicBezTo>
                  <a:pt x="1115453" y="492237"/>
                  <a:pt x="1079262" y="539918"/>
                  <a:pt x="1025841" y="531495"/>
                </a:cubicBezTo>
                <a:cubicBezTo>
                  <a:pt x="849013" y="575719"/>
                  <a:pt x="728389" y="527303"/>
                  <a:pt x="538467" y="531495"/>
                </a:cubicBezTo>
                <a:cubicBezTo>
                  <a:pt x="348545" y="535687"/>
                  <a:pt x="196866" y="485877"/>
                  <a:pt x="88584" y="531495"/>
                </a:cubicBezTo>
                <a:cubicBezTo>
                  <a:pt x="31405" y="529305"/>
                  <a:pt x="-2227" y="488884"/>
                  <a:pt x="0" y="442911"/>
                </a:cubicBezTo>
                <a:cubicBezTo>
                  <a:pt x="-25820" y="284737"/>
                  <a:pt x="25712" y="231476"/>
                  <a:pt x="0" y="88584"/>
                </a:cubicBezTo>
                <a:close/>
              </a:path>
              <a:path w="1114425" h="531495" stroke="0" extrusionOk="0">
                <a:moveTo>
                  <a:pt x="0" y="88584"/>
                </a:moveTo>
                <a:cubicBezTo>
                  <a:pt x="6652" y="42906"/>
                  <a:pt x="37773" y="1538"/>
                  <a:pt x="88584" y="0"/>
                </a:cubicBezTo>
                <a:cubicBezTo>
                  <a:pt x="316199" y="-23844"/>
                  <a:pt x="334733" y="26947"/>
                  <a:pt x="557213" y="0"/>
                </a:cubicBezTo>
                <a:cubicBezTo>
                  <a:pt x="779693" y="-26947"/>
                  <a:pt x="822917" y="8381"/>
                  <a:pt x="1025841" y="0"/>
                </a:cubicBezTo>
                <a:cubicBezTo>
                  <a:pt x="1062118" y="1078"/>
                  <a:pt x="1112134" y="34822"/>
                  <a:pt x="1114425" y="88584"/>
                </a:cubicBezTo>
                <a:cubicBezTo>
                  <a:pt x="1149665" y="254303"/>
                  <a:pt x="1104753" y="338074"/>
                  <a:pt x="1114425" y="442911"/>
                </a:cubicBezTo>
                <a:cubicBezTo>
                  <a:pt x="1116278" y="493723"/>
                  <a:pt x="1073434" y="528388"/>
                  <a:pt x="1025841" y="531495"/>
                </a:cubicBezTo>
                <a:cubicBezTo>
                  <a:pt x="871658" y="551322"/>
                  <a:pt x="724006" y="517765"/>
                  <a:pt x="547840" y="531495"/>
                </a:cubicBezTo>
                <a:cubicBezTo>
                  <a:pt x="371674" y="545225"/>
                  <a:pt x="250674" y="509258"/>
                  <a:pt x="88584" y="531495"/>
                </a:cubicBezTo>
                <a:cubicBezTo>
                  <a:pt x="30422" y="541401"/>
                  <a:pt x="-3378" y="484064"/>
                  <a:pt x="0" y="442911"/>
                </a:cubicBezTo>
                <a:cubicBezTo>
                  <a:pt x="-13634" y="362126"/>
                  <a:pt x="29605" y="173294"/>
                  <a:pt x="0" y="88584"/>
                </a:cubicBezTo>
                <a:close/>
              </a:path>
            </a:pathLst>
          </a:cu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312043802">
                  <a:custGeom>
                    <a:avLst/>
                    <a:gdLst>
                      <a:gd name="connsiteX0" fmla="*/ 0 w 1452206"/>
                      <a:gd name="connsiteY0" fmla="*/ 88584 h 531495"/>
                      <a:gd name="connsiteX1" fmla="*/ 88584 w 1452206"/>
                      <a:gd name="connsiteY1" fmla="*/ 0 h 531495"/>
                      <a:gd name="connsiteX2" fmla="*/ 526347 w 1452206"/>
                      <a:gd name="connsiteY2" fmla="*/ 0 h 531495"/>
                      <a:gd name="connsiteX3" fmla="*/ 964110 w 1452206"/>
                      <a:gd name="connsiteY3" fmla="*/ 0 h 531495"/>
                      <a:gd name="connsiteX4" fmla="*/ 1363622 w 1452206"/>
                      <a:gd name="connsiteY4" fmla="*/ 0 h 531495"/>
                      <a:gd name="connsiteX5" fmla="*/ 1452206 w 1452206"/>
                      <a:gd name="connsiteY5" fmla="*/ 88584 h 531495"/>
                      <a:gd name="connsiteX6" fmla="*/ 1452206 w 1452206"/>
                      <a:gd name="connsiteY6" fmla="*/ 442911 h 531495"/>
                      <a:gd name="connsiteX7" fmla="*/ 1363622 w 1452206"/>
                      <a:gd name="connsiteY7" fmla="*/ 531495 h 531495"/>
                      <a:gd name="connsiteX8" fmla="*/ 913109 w 1452206"/>
                      <a:gd name="connsiteY8" fmla="*/ 531495 h 531495"/>
                      <a:gd name="connsiteX9" fmla="*/ 488096 w 1452206"/>
                      <a:gd name="connsiteY9" fmla="*/ 531495 h 531495"/>
                      <a:gd name="connsiteX10" fmla="*/ 88584 w 1452206"/>
                      <a:gd name="connsiteY10" fmla="*/ 531495 h 531495"/>
                      <a:gd name="connsiteX11" fmla="*/ 0 w 1452206"/>
                      <a:gd name="connsiteY11" fmla="*/ 442911 h 531495"/>
                      <a:gd name="connsiteX12" fmla="*/ 0 w 1452206"/>
                      <a:gd name="connsiteY12" fmla="*/ 88584 h 531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452206" h="531495" fill="none" extrusionOk="0">
                        <a:moveTo>
                          <a:pt x="0" y="88584"/>
                        </a:moveTo>
                        <a:cubicBezTo>
                          <a:pt x="5650" y="47989"/>
                          <a:pt x="45448" y="2785"/>
                          <a:pt x="88584" y="0"/>
                        </a:cubicBezTo>
                        <a:cubicBezTo>
                          <a:pt x="265520" y="-51787"/>
                          <a:pt x="351778" y="39622"/>
                          <a:pt x="526347" y="0"/>
                        </a:cubicBezTo>
                        <a:cubicBezTo>
                          <a:pt x="700916" y="-39622"/>
                          <a:pt x="875442" y="28609"/>
                          <a:pt x="964110" y="0"/>
                        </a:cubicBezTo>
                        <a:cubicBezTo>
                          <a:pt x="1052778" y="-28609"/>
                          <a:pt x="1246759" y="46476"/>
                          <a:pt x="1363622" y="0"/>
                        </a:cubicBezTo>
                        <a:cubicBezTo>
                          <a:pt x="1413574" y="402"/>
                          <a:pt x="1456703" y="48083"/>
                          <a:pt x="1452206" y="88584"/>
                        </a:cubicBezTo>
                        <a:cubicBezTo>
                          <a:pt x="1457458" y="179372"/>
                          <a:pt x="1431270" y="298415"/>
                          <a:pt x="1452206" y="442911"/>
                        </a:cubicBezTo>
                        <a:cubicBezTo>
                          <a:pt x="1449097" y="487876"/>
                          <a:pt x="1399742" y="530402"/>
                          <a:pt x="1363622" y="531495"/>
                        </a:cubicBezTo>
                        <a:cubicBezTo>
                          <a:pt x="1228872" y="555260"/>
                          <a:pt x="1131009" y="510586"/>
                          <a:pt x="913109" y="531495"/>
                        </a:cubicBezTo>
                        <a:cubicBezTo>
                          <a:pt x="695209" y="552404"/>
                          <a:pt x="632041" y="520278"/>
                          <a:pt x="488096" y="531495"/>
                        </a:cubicBezTo>
                        <a:cubicBezTo>
                          <a:pt x="344151" y="542712"/>
                          <a:pt x="278150" y="504752"/>
                          <a:pt x="88584" y="531495"/>
                        </a:cubicBezTo>
                        <a:cubicBezTo>
                          <a:pt x="46184" y="524547"/>
                          <a:pt x="12196" y="499777"/>
                          <a:pt x="0" y="442911"/>
                        </a:cubicBezTo>
                        <a:cubicBezTo>
                          <a:pt x="-27147" y="301390"/>
                          <a:pt x="31720" y="241337"/>
                          <a:pt x="0" y="88584"/>
                        </a:cubicBezTo>
                        <a:close/>
                      </a:path>
                      <a:path w="1452206" h="531495" stroke="0" extrusionOk="0">
                        <a:moveTo>
                          <a:pt x="0" y="88584"/>
                        </a:moveTo>
                        <a:cubicBezTo>
                          <a:pt x="6652" y="42906"/>
                          <a:pt x="37773" y="1538"/>
                          <a:pt x="88584" y="0"/>
                        </a:cubicBezTo>
                        <a:cubicBezTo>
                          <a:pt x="231267" y="-28864"/>
                          <a:pt x="384297" y="19785"/>
                          <a:pt x="513597" y="0"/>
                        </a:cubicBezTo>
                        <a:cubicBezTo>
                          <a:pt x="642897" y="-19785"/>
                          <a:pt x="852574" y="41560"/>
                          <a:pt x="938609" y="0"/>
                        </a:cubicBezTo>
                        <a:cubicBezTo>
                          <a:pt x="1024644" y="-41560"/>
                          <a:pt x="1277478" y="35052"/>
                          <a:pt x="1363622" y="0"/>
                        </a:cubicBezTo>
                        <a:cubicBezTo>
                          <a:pt x="1414416" y="-5461"/>
                          <a:pt x="1456205" y="34031"/>
                          <a:pt x="1452206" y="88584"/>
                        </a:cubicBezTo>
                        <a:cubicBezTo>
                          <a:pt x="1493175" y="179923"/>
                          <a:pt x="1413044" y="315909"/>
                          <a:pt x="1452206" y="442911"/>
                        </a:cubicBezTo>
                        <a:cubicBezTo>
                          <a:pt x="1449583" y="491629"/>
                          <a:pt x="1413511" y="532128"/>
                          <a:pt x="1363622" y="531495"/>
                        </a:cubicBezTo>
                        <a:cubicBezTo>
                          <a:pt x="1231091" y="552042"/>
                          <a:pt x="1117934" y="523814"/>
                          <a:pt x="925859" y="531495"/>
                        </a:cubicBezTo>
                        <a:cubicBezTo>
                          <a:pt x="733784" y="539176"/>
                          <a:pt x="594989" y="485466"/>
                          <a:pt x="488096" y="531495"/>
                        </a:cubicBezTo>
                        <a:cubicBezTo>
                          <a:pt x="381203" y="577524"/>
                          <a:pt x="185558" y="516608"/>
                          <a:pt x="88584" y="531495"/>
                        </a:cubicBezTo>
                        <a:cubicBezTo>
                          <a:pt x="43172" y="536621"/>
                          <a:pt x="4876" y="481949"/>
                          <a:pt x="0" y="442911"/>
                        </a:cubicBezTo>
                        <a:cubicBezTo>
                          <a:pt x="-2765" y="305035"/>
                          <a:pt x="38517" y="225119"/>
                          <a:pt x="0" y="88584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90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الْمَزارِعُ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AC0E042-337C-4484-997F-A7C8D35877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7885">
            <a:off x="8355224" y="2048804"/>
            <a:ext cx="1008278" cy="9241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166DE98-1FCB-47F0-919E-9BF0DE2309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896">
            <a:off x="6306823" y="2029538"/>
            <a:ext cx="1014270" cy="9683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0C7C045-D118-44E2-80FF-10E36659FB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380" y="2591297"/>
            <a:ext cx="1146112" cy="9540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1946131-7EA5-4C42-B009-940133901D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592">
            <a:off x="2558839" y="1942667"/>
            <a:ext cx="1054215" cy="9434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F842519-645C-4201-8A9C-FA49FCF133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0364">
            <a:off x="4646106" y="2001426"/>
            <a:ext cx="1054222" cy="10043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E7AD54E-39B7-4809-BC83-A1F64960FF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6668">
            <a:off x="3586249" y="2610055"/>
            <a:ext cx="1052198" cy="8779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A1881AE-8A11-4E16-9694-B5526A6EDF9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193">
            <a:off x="6312011" y="4250441"/>
            <a:ext cx="1304119" cy="8861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2847FD0-2A6D-4641-88D8-199FD812B9F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4486">
            <a:off x="8086470" y="4302092"/>
            <a:ext cx="1179475" cy="9757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82A41F0-E901-40E1-8898-0523BFA8F3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4300">
            <a:off x="7089139" y="5115929"/>
            <a:ext cx="1274375" cy="10900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5BE8972-4B61-421E-978D-97C748E9183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5663">
            <a:off x="4474817" y="4384762"/>
            <a:ext cx="1052396" cy="9137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4B26B3D-3104-487A-8DC1-427FE66B2BF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9000">
            <a:off x="2721160" y="4295251"/>
            <a:ext cx="1260280" cy="8115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BEB0600-063C-4551-8B9D-E3C4FEE6502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0582">
            <a:off x="3641358" y="5226792"/>
            <a:ext cx="1117535" cy="9379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25" y="268091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7ADA025-9027-414F-BB07-16565CD7E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399" y="65606"/>
            <a:ext cx="37167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ثانِيًا: أَفْهَمُ النَّصَّ. 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6545" y="831060"/>
            <a:ext cx="8969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spcAft>
                <a:spcPts val="0"/>
              </a:spcAft>
              <a:buSzPts val="2600"/>
              <a:tabLst>
                <a:tab pos="269240" algn="l"/>
              </a:tabLst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8. أُكْمِلُ مَلْءَ الْخَريطَةِ الْآتِيَةِ اعْتِمادًا عَلى النَّصِّ: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473EACA0-6745-4060-8219-45C0A6A7C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الثّانية/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الْخَامِسُ: نادِرٌ في الْمَزْرَعَةِ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7F6D2E-8C99-4DEA-BDC0-E15FB7DA76FD}"/>
              </a:ext>
            </a:extLst>
          </p:cNvPr>
          <p:cNvGrpSpPr/>
          <p:nvPr/>
        </p:nvGrpSpPr>
        <p:grpSpPr>
          <a:xfrm>
            <a:off x="3425825" y="1594340"/>
            <a:ext cx="6108700" cy="4430082"/>
            <a:chOff x="-44450" y="-253324"/>
            <a:chExt cx="5562600" cy="3797507"/>
          </a:xfrm>
        </p:grpSpPr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E7087F51-C637-4C64-A1EE-F7369FED5D16}"/>
                </a:ext>
              </a:extLst>
            </p:cNvPr>
            <p:cNvSpPr/>
            <p:nvPr/>
          </p:nvSpPr>
          <p:spPr>
            <a:xfrm>
              <a:off x="2552700" y="1111925"/>
              <a:ext cx="336550" cy="349251"/>
            </a:xfrm>
            <a:prstGeom prst="downArrow">
              <a:avLst/>
            </a:prstGeom>
            <a:solidFill>
              <a:srgbClr val="92D05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B0D6FE6-213A-410C-BDB8-B094E451EB23}"/>
                </a:ext>
              </a:extLst>
            </p:cNvPr>
            <p:cNvGrpSpPr/>
            <p:nvPr/>
          </p:nvGrpSpPr>
          <p:grpSpPr>
            <a:xfrm>
              <a:off x="-44450" y="-253324"/>
              <a:ext cx="5562600" cy="3797507"/>
              <a:chOff x="-44450" y="-253324"/>
              <a:chExt cx="5562600" cy="3797507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794D4E7-81CC-464A-B9EC-2D5BD2749E18}"/>
                  </a:ext>
                </a:extLst>
              </p:cNvPr>
              <p:cNvSpPr/>
              <p:nvPr/>
            </p:nvSpPr>
            <p:spPr>
              <a:xfrm>
                <a:off x="1866900" y="-253324"/>
                <a:ext cx="1581150" cy="1339850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BH" sz="360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نادِرٌ في الْمَــزْرَعَةِ</a:t>
                </a:r>
                <a:endParaRPr kumimoji="0" lang="en-US" sz="36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B7C5D17-0993-4C1A-AD6F-CA05B088C970}"/>
                  </a:ext>
                </a:extLst>
              </p:cNvPr>
              <p:cNvSpPr/>
              <p:nvPr/>
            </p:nvSpPr>
            <p:spPr>
              <a:xfrm>
                <a:off x="3905250" y="76054"/>
                <a:ext cx="1581150" cy="1270822"/>
              </a:xfrm>
              <a:prstGeom prst="rect">
                <a:avLst/>
              </a:prstGeom>
              <a:noFill/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60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الْـمَكانُ</a:t>
                </a:r>
                <a:endParaRPr kumimoji="0" lang="en-US" sz="3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CECF68F-F6D6-48AE-A0FC-59E3301092B4}"/>
                  </a:ext>
                </a:extLst>
              </p:cNvPr>
              <p:cNvSpPr/>
              <p:nvPr/>
            </p:nvSpPr>
            <p:spPr>
              <a:xfrm>
                <a:off x="-44450" y="76073"/>
                <a:ext cx="1555750" cy="1270766"/>
              </a:xfrm>
              <a:prstGeom prst="rect">
                <a:avLst/>
              </a:prstGeom>
              <a:noFill/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60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الـزَّمانُ</a:t>
                </a:r>
                <a:endParaRPr kumimoji="0" lang="en-US" sz="3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D9F377F-53DB-4DDB-AF74-D0A717CABD75}"/>
                  </a:ext>
                </a:extLst>
              </p:cNvPr>
              <p:cNvSpPr/>
              <p:nvPr/>
            </p:nvSpPr>
            <p:spPr>
              <a:xfrm>
                <a:off x="-44450" y="1516865"/>
                <a:ext cx="5562600" cy="2027318"/>
              </a:xfrm>
              <a:prstGeom prst="rect">
                <a:avLst/>
              </a:prstGeom>
              <a:noFill/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BH" sz="3600" kern="0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الشَّخْصِيّاتُ</a:t>
                </a:r>
              </a:p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600" b="0" i="0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النَّخْلَةُ</a:t>
                </a:r>
                <a:r>
                  <a:rPr kumimoji="0" lang="ar-SA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                                            </a:t>
                </a:r>
                <a:r>
                  <a:rPr kumimoji="0" lang="ar-SA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الشَّجَرَةُ</a:t>
                </a:r>
                <a:r>
                  <a:rPr kumimoji="0" lang="ar-SA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                                                 </a:t>
                </a:r>
                <a:r>
                  <a:rPr kumimoji="0" lang="ar-SA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الزَّهْرَةُ</a:t>
                </a:r>
                <a:r>
                  <a:rPr kumimoji="0" lang="ar-SA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             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 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 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Arrow: Down 29">
                <a:extLst>
                  <a:ext uri="{FF2B5EF4-FFF2-40B4-BE49-F238E27FC236}">
                    <a16:creationId xmlns:a16="http://schemas.microsoft.com/office/drawing/2014/main" id="{BA7F2320-8540-4A57-BC66-9EF1D3C8E3CE}"/>
                  </a:ext>
                </a:extLst>
              </p:cNvPr>
              <p:cNvSpPr/>
              <p:nvPr/>
            </p:nvSpPr>
            <p:spPr>
              <a:xfrm rot="16200000">
                <a:off x="3492477" y="355470"/>
                <a:ext cx="336550" cy="336498"/>
              </a:xfrm>
              <a:prstGeom prst="downArrow">
                <a:avLst/>
              </a:prstGeom>
              <a:solidFill>
                <a:srgbClr val="92D05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Arrow: Down 30">
                <a:extLst>
                  <a:ext uri="{FF2B5EF4-FFF2-40B4-BE49-F238E27FC236}">
                    <a16:creationId xmlns:a16="http://schemas.microsoft.com/office/drawing/2014/main" id="{84D31417-5C85-40B3-BBBB-4DE71BA36451}"/>
                  </a:ext>
                </a:extLst>
              </p:cNvPr>
              <p:cNvSpPr/>
              <p:nvPr/>
            </p:nvSpPr>
            <p:spPr>
              <a:xfrm rot="5400000" flipH="1">
                <a:off x="1555775" y="374514"/>
                <a:ext cx="336550" cy="336500"/>
              </a:xfrm>
              <a:prstGeom prst="downArrow">
                <a:avLst/>
              </a:prstGeom>
              <a:solidFill>
                <a:srgbClr val="92D05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C218810-4CF9-48F9-B39F-3BCEDA0E4586}"/>
              </a:ext>
            </a:extLst>
          </p:cNvPr>
          <p:cNvSpPr txBox="1"/>
          <p:nvPr/>
        </p:nvSpPr>
        <p:spPr>
          <a:xfrm>
            <a:off x="7947025" y="2738393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FBC926-8FCD-4B28-A492-2F5AC5F86AA7}"/>
              </a:ext>
            </a:extLst>
          </p:cNvPr>
          <p:cNvSpPr txBox="1"/>
          <p:nvPr/>
        </p:nvSpPr>
        <p:spPr>
          <a:xfrm>
            <a:off x="3499133" y="2803984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3CF0FF-1C46-4DE8-B28C-36CCC313872B}"/>
              </a:ext>
            </a:extLst>
          </p:cNvPr>
          <p:cNvSpPr txBox="1"/>
          <p:nvPr/>
        </p:nvSpPr>
        <p:spPr>
          <a:xfrm>
            <a:off x="8001000" y="5301405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AC1828-66E1-4498-8A6C-9E0008BAD075}"/>
              </a:ext>
            </a:extLst>
          </p:cNvPr>
          <p:cNvSpPr txBox="1"/>
          <p:nvPr/>
        </p:nvSpPr>
        <p:spPr>
          <a:xfrm>
            <a:off x="6616700" y="5295757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AB162DF-E5EA-4970-98E8-A47BF594627C}"/>
              </a:ext>
            </a:extLst>
          </p:cNvPr>
          <p:cNvSpPr txBox="1"/>
          <p:nvPr/>
        </p:nvSpPr>
        <p:spPr>
          <a:xfrm>
            <a:off x="5245100" y="5282354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E003DB-2D74-4AEA-B161-4107EF922DEE}"/>
              </a:ext>
            </a:extLst>
          </p:cNvPr>
          <p:cNvSpPr txBox="1"/>
          <p:nvPr/>
        </p:nvSpPr>
        <p:spPr>
          <a:xfrm>
            <a:off x="7947025" y="2701386"/>
            <a:ext cx="1304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الُــمَزْرَعَةُ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239A00-BE6D-4448-AEE5-E5C847791415}"/>
              </a:ext>
            </a:extLst>
          </p:cNvPr>
          <p:cNvSpPr txBox="1"/>
          <p:nvPr/>
        </p:nvSpPr>
        <p:spPr>
          <a:xfrm>
            <a:off x="3085304" y="2753250"/>
            <a:ext cx="1806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6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ذاتَ يَوْمٍ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66D3633-70A0-47A9-946F-2E03918F079B}"/>
              </a:ext>
            </a:extLst>
          </p:cNvPr>
          <p:cNvSpPr txBox="1"/>
          <p:nvPr/>
        </p:nvSpPr>
        <p:spPr>
          <a:xfrm>
            <a:off x="8329079" y="5278150"/>
            <a:ext cx="7662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نادِرٌ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1E4D2C-5AC5-4A7B-B025-417945C5D81C}"/>
              </a:ext>
            </a:extLst>
          </p:cNvPr>
          <p:cNvSpPr txBox="1"/>
          <p:nvPr/>
        </p:nvSpPr>
        <p:spPr>
          <a:xfrm>
            <a:off x="6095999" y="5236834"/>
            <a:ext cx="1806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مَسْرورٌ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5D9B62-C4F8-4B63-91C8-80BBA06C5CFE}"/>
              </a:ext>
            </a:extLst>
          </p:cNvPr>
          <p:cNvSpPr txBox="1"/>
          <p:nvPr/>
        </p:nvSpPr>
        <p:spPr>
          <a:xfrm>
            <a:off x="4699001" y="5266295"/>
            <a:ext cx="1806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فَرْحانُ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0B2B15-EA03-4BF7-B7A9-F1A38AECD395}"/>
              </a:ext>
            </a:extLst>
          </p:cNvPr>
          <p:cNvSpPr txBox="1"/>
          <p:nvPr/>
        </p:nvSpPr>
        <p:spPr>
          <a:xfrm>
            <a:off x="3425825" y="5258426"/>
            <a:ext cx="1806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الْجَدْوَلُ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B63748-E02C-4C8C-883E-B54897DFC697}"/>
              </a:ext>
            </a:extLst>
          </p:cNvPr>
          <p:cNvSpPr txBox="1"/>
          <p:nvPr/>
        </p:nvSpPr>
        <p:spPr>
          <a:xfrm>
            <a:off x="3883025" y="5282353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786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33" grpId="0"/>
      <p:bldP spid="34" grpId="0"/>
      <p:bldP spid="35" grpId="0"/>
      <p:bldP spid="7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25" y="268091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7ADA025-9027-414F-BB07-16565CD7E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399" y="65606"/>
            <a:ext cx="37167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ثانِيًا: أَفْهَمُ النَّصَّ. 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6545" y="831060"/>
            <a:ext cx="8969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spcAft>
                <a:spcPts val="0"/>
              </a:spcAft>
              <a:buSzPts val="2600"/>
              <a:tabLst>
                <a:tab pos="269240" algn="l"/>
              </a:tabLst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9. أُلَوِّنُ مُرَبّعَ الْجُمْلَةِ الْمُناسِبَةِ لِلنَّصِّ: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473EACA0-6745-4060-8219-45C0A6A7C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الثّانية/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الْخَامِسُ: نادِرٌ في الْمَزْرَعَةِ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268C9D-079E-4192-95BE-729A4C701290}"/>
              </a:ext>
            </a:extLst>
          </p:cNvPr>
          <p:cNvSpPr txBox="1"/>
          <p:nvPr/>
        </p:nvSpPr>
        <p:spPr>
          <a:xfrm>
            <a:off x="5934074" y="1790045"/>
            <a:ext cx="4010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 النَّصُّ مَعْلوماتٌ عَنِ الطَّبيعَةِ.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8304D4-A903-456C-BF8E-99A42D3EBA7C}"/>
              </a:ext>
            </a:extLst>
          </p:cNvPr>
          <p:cNvSpPr txBox="1"/>
          <p:nvPr/>
        </p:nvSpPr>
        <p:spPr>
          <a:xfrm>
            <a:off x="7067550" y="2967956"/>
            <a:ext cx="2991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 النَّصُّ قِصَّةٌ خَيالِيَّةٌ.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58F8F35-5558-43AD-908C-D72E4ED76D7A}"/>
              </a:ext>
            </a:extLst>
          </p:cNvPr>
          <p:cNvSpPr/>
          <p:nvPr/>
        </p:nvSpPr>
        <p:spPr>
          <a:xfrm>
            <a:off x="4891879" y="1895185"/>
            <a:ext cx="461171" cy="438288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F48A740-0A21-4DC0-8803-51A47CA4B6A1}"/>
              </a:ext>
            </a:extLst>
          </p:cNvPr>
          <p:cNvSpPr/>
          <p:nvPr/>
        </p:nvSpPr>
        <p:spPr>
          <a:xfrm>
            <a:off x="4903063" y="3023322"/>
            <a:ext cx="449987" cy="438288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4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D81C88-FE2B-451C-8F54-250B6053AE91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انْتَهى الدَّرْسُ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66B0DC-5FF2-430A-918B-007BC980E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9" name="Rectangle 8"/>
          <p:cNvSpPr>
            <a:spLocks/>
          </p:cNvSpPr>
          <p:nvPr/>
        </p:nvSpPr>
        <p:spPr>
          <a:xfrm>
            <a:off x="8182057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2B583-8A5A-41C9-9C16-D4B8C3FD6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الثّانية/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الْخَامِسُ: نادِرٌ في الْمَزْرَعَةِ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674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A6F3E42-7A57-4BA7-A3D4-1539FF0B27A1}"/>
              </a:ext>
            </a:extLst>
          </p:cNvPr>
          <p:cNvSpPr/>
          <p:nvPr/>
        </p:nvSpPr>
        <p:spPr>
          <a:xfrm>
            <a:off x="8292483" y="87399"/>
            <a:ext cx="2249334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altLang="ar-SA" sz="36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أوَّلًا: أَقْرَأُ النَّصَّ </a:t>
            </a:r>
          </a:p>
        </p:txBody>
      </p:sp>
      <p:sp>
        <p:nvSpPr>
          <p:cNvPr id="2" name="Rectangle 1"/>
          <p:cNvSpPr/>
          <p:nvPr/>
        </p:nvSpPr>
        <p:spPr>
          <a:xfrm>
            <a:off x="3965554" y="176305"/>
            <a:ext cx="357241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  <a:tabLst>
                <a:tab pos="2223135" algn="l"/>
              </a:tabLst>
            </a:pPr>
            <a:r>
              <a:rPr lang="ar-BH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نادِرٌ في الْمَزْرَعَةِ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59224" y="1190841"/>
            <a:ext cx="8856880" cy="5111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r">
              <a:lnSpc>
                <a:spcPct val="150000"/>
              </a:lnSpc>
              <a:spcAft>
                <a:spcPts val="800"/>
              </a:spcAft>
            </a:pPr>
            <a:r>
              <a:rPr lang="ar-SA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كانَ الْبُلْبُلُ فَرْحانُ وَالْغُرابُ مَسْرور</a:t>
            </a:r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ٌ </a:t>
            </a:r>
            <a:r>
              <a:rPr lang="ar-SA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يَعيشانِ فـي مَزْرَعَةٍ واسِعَةٍ. وَكانا يَقْضِيانِ الْيَوْمَ فـي التَنَقُّلِ بَيْنَ أَشْجارِ اللَّوْزِ وَالنَّخيلِ، وَعِنْدَما تَشْتَدُّ الْحَرارَةُ يَنْـزِلانِ لِلْاِسْتِحْمامِ فـي جَدْوَلِ الْـماءِ الَّذي يَمُرُّ بَيْـنَ الْأَشْجارِ والنَّباتاتِ الْخَضْراءِ الصَّغيـرَةِ</a:t>
            </a:r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وَذاتَ يَوْمٍ، بَيْنَما كانَ فَرْحانُ وَمَسْرو</a:t>
            </a:r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رٌ</a:t>
            </a:r>
            <a:r>
              <a:rPr lang="ar-SA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يَمْرَحانِ قُرْبَ الْجَدْوَلِ حَطَّ قُرْبَـهُما طائِر</a:t>
            </a:r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lang="ar-SA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كَبيـرُ الْـحَجْمِ؛ فَخافا مِنْهُ، وَطارَا إِلـى غُصْنِ شَجَرَةِ اللَّوْزِ.</a:t>
            </a:r>
            <a:endParaRPr lang="en-US" sz="3600" dirty="0"/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980834BE-7C7F-40B0-BE4C-2E19C2FBD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الثّانية/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الْخَامِسُ: نادِرٌ في الْمَزْرَعَةِ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7E7171D-65AB-4371-8437-9CB9E3A999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1226308"/>
            <a:ext cx="2553207" cy="481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75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A6F3E42-7A57-4BA7-A3D4-1539FF0B27A1}"/>
              </a:ext>
            </a:extLst>
          </p:cNvPr>
          <p:cNvSpPr/>
          <p:nvPr/>
        </p:nvSpPr>
        <p:spPr>
          <a:xfrm>
            <a:off x="8191778" y="115859"/>
            <a:ext cx="2178802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altLang="ar-SA" sz="36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أوَّلًا: أَقْرَأُ النَّصَّ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A3DBECD-4DD1-43FD-A074-64A625A9C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الثّانية/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الْخَامِسُ: نادِرٌ في الْمَزْرَعَةِ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D1ED1D-3AE2-4C02-9CAF-F8D0D03B90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5" y="1054023"/>
            <a:ext cx="9702062" cy="493078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C3EEAFC-4EC4-4824-A400-94E426B22BA5}"/>
              </a:ext>
            </a:extLst>
          </p:cNvPr>
          <p:cNvSpPr/>
          <p:nvPr/>
        </p:nvSpPr>
        <p:spPr>
          <a:xfrm>
            <a:off x="10170233" y="1023794"/>
            <a:ext cx="401217" cy="4198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130">
            <a:extLst>
              <a:ext uri="{FF2B5EF4-FFF2-40B4-BE49-F238E27FC236}">
                <a16:creationId xmlns:a16="http://schemas.microsoft.com/office/drawing/2014/main" id="{C165A1BB-6619-41D1-92C1-8F8FD249B421}"/>
              </a:ext>
            </a:extLst>
          </p:cNvPr>
          <p:cNvSpPr txBox="1"/>
          <p:nvPr/>
        </p:nvSpPr>
        <p:spPr>
          <a:xfrm>
            <a:off x="10290539" y="914529"/>
            <a:ext cx="272576" cy="4267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1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C646D79A-FEFB-4EF2-95BA-707877D2E959}"/>
              </a:ext>
            </a:extLst>
          </p:cNvPr>
          <p:cNvSpPr/>
          <p:nvPr/>
        </p:nvSpPr>
        <p:spPr>
          <a:xfrm flipH="1">
            <a:off x="7156079" y="1789321"/>
            <a:ext cx="2071397" cy="685124"/>
          </a:xfrm>
          <a:prstGeom prst="wedgeRoundRectCallout">
            <a:avLst>
              <a:gd name="adj1" fmla="val 36456"/>
              <a:gd name="adj2" fmla="val 317613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F01533-F41B-431C-8CE2-EE18C7863052}"/>
              </a:ext>
            </a:extLst>
          </p:cNvPr>
          <p:cNvSpPr txBox="1"/>
          <p:nvPr/>
        </p:nvSpPr>
        <p:spPr>
          <a:xfrm>
            <a:off x="5143000" y="1772315"/>
            <a:ext cx="609755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السَّلامُ عَلَيْكُمْ.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E6F3D16C-07F3-44B5-A447-033484237E47}"/>
              </a:ext>
            </a:extLst>
          </p:cNvPr>
          <p:cNvSpPr/>
          <p:nvPr/>
        </p:nvSpPr>
        <p:spPr>
          <a:xfrm flipH="1">
            <a:off x="3008088" y="2930384"/>
            <a:ext cx="2197123" cy="685123"/>
          </a:xfrm>
          <a:prstGeom prst="wedgeRoundRectCallout">
            <a:avLst>
              <a:gd name="adj1" fmla="val 78068"/>
              <a:gd name="adj2" fmla="val -72490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F51FAA-803F-46C0-B34E-168DD106BE6D}"/>
              </a:ext>
            </a:extLst>
          </p:cNvPr>
          <p:cNvSpPr txBox="1"/>
          <p:nvPr/>
        </p:nvSpPr>
        <p:spPr>
          <a:xfrm>
            <a:off x="2986790" y="2907457"/>
            <a:ext cx="217933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وَعَلَيْكُمْ السَّلامُ</a:t>
            </a:r>
            <a:endParaRPr lang="en-US" sz="3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988B33D4-3008-4F65-B7EE-7E2665D41508}"/>
              </a:ext>
            </a:extLst>
          </p:cNvPr>
          <p:cNvSpPr/>
          <p:nvPr/>
        </p:nvSpPr>
        <p:spPr>
          <a:xfrm flipH="1">
            <a:off x="2733869" y="3733236"/>
            <a:ext cx="3511584" cy="1304372"/>
          </a:xfrm>
          <a:prstGeom prst="wedgeRoundRectCallout">
            <a:avLst>
              <a:gd name="adj1" fmla="val -61690"/>
              <a:gd name="adj2" fmla="val 12673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5B5CCF-13B0-48A7-B555-44FFE801DFE7}"/>
              </a:ext>
            </a:extLst>
          </p:cNvPr>
          <p:cNvSpPr txBox="1"/>
          <p:nvPr/>
        </p:nvSpPr>
        <p:spPr>
          <a:xfrm>
            <a:off x="2422863" y="3731855"/>
            <a:ext cx="3785266" cy="1380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لا تَخافا مِنّي؛ فَأَنا طائِرٌ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كَبيرُ الحَجْمِ، لَكِنّي مُسالِمٌ.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82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A6F3E42-7A57-4BA7-A3D4-1539FF0B27A1}"/>
              </a:ext>
            </a:extLst>
          </p:cNvPr>
          <p:cNvSpPr/>
          <p:nvPr/>
        </p:nvSpPr>
        <p:spPr>
          <a:xfrm>
            <a:off x="8191778" y="115859"/>
            <a:ext cx="2178802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altLang="ar-SA" sz="36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أوَّلًا: أَقْرَأُ النَّصَّ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A3DBECD-4DD1-43FD-A074-64A625A9C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الثّانية/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الْخَامِسُ: نادِرٌ في الْمَزْرَعَةِ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8" name="Picture 27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FF82AC19-764D-4C92-9C23-208EB444E1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5" y="1013330"/>
            <a:ext cx="9765399" cy="5018246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A505D8CD-609F-453A-A526-200FC3FB1A0B}"/>
              </a:ext>
            </a:extLst>
          </p:cNvPr>
          <p:cNvSpPr/>
          <p:nvPr/>
        </p:nvSpPr>
        <p:spPr>
          <a:xfrm>
            <a:off x="865502" y="1000453"/>
            <a:ext cx="401217" cy="4198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Box 130">
            <a:extLst>
              <a:ext uri="{FF2B5EF4-FFF2-40B4-BE49-F238E27FC236}">
                <a16:creationId xmlns:a16="http://schemas.microsoft.com/office/drawing/2014/main" id="{2CF5DA40-2926-450F-9F62-629A607DE440}"/>
              </a:ext>
            </a:extLst>
          </p:cNvPr>
          <p:cNvSpPr txBox="1"/>
          <p:nvPr/>
        </p:nvSpPr>
        <p:spPr>
          <a:xfrm>
            <a:off x="985808" y="891188"/>
            <a:ext cx="272576" cy="4267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96EB6404-FD0D-4E42-A9A4-BEF6170267C0}"/>
              </a:ext>
            </a:extLst>
          </p:cNvPr>
          <p:cNvSpPr/>
          <p:nvPr/>
        </p:nvSpPr>
        <p:spPr>
          <a:xfrm flipH="1">
            <a:off x="3965508" y="969939"/>
            <a:ext cx="2307681" cy="1202771"/>
          </a:xfrm>
          <a:prstGeom prst="wedgeRoundRectCallout">
            <a:avLst>
              <a:gd name="adj1" fmla="val 61139"/>
              <a:gd name="adj2" fmla="val 79167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046C78-624C-4AF7-A432-CBBCF206A033}"/>
              </a:ext>
            </a:extLst>
          </p:cNvPr>
          <p:cNvSpPr txBox="1"/>
          <p:nvPr/>
        </p:nvSpPr>
        <p:spPr>
          <a:xfrm>
            <a:off x="4088891" y="909064"/>
            <a:ext cx="2178803" cy="1380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مَنْ أَنْتَ أَيُّها </a:t>
            </a: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الطّائِرُ الْغَريبُ؟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81884CDA-FFF8-4A48-B974-9FE84D411E92}"/>
              </a:ext>
            </a:extLst>
          </p:cNvPr>
          <p:cNvSpPr/>
          <p:nvPr/>
        </p:nvSpPr>
        <p:spPr>
          <a:xfrm flipH="1">
            <a:off x="3586071" y="2952042"/>
            <a:ext cx="3113690" cy="2002513"/>
          </a:xfrm>
          <a:prstGeom prst="wedgeRoundRectCallout">
            <a:avLst>
              <a:gd name="adj1" fmla="val -53911"/>
              <a:gd name="adj2" fmla="val 20912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2DC0E6-7E2B-4F1C-ADEA-A34CB27CA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071" y="2863175"/>
            <a:ext cx="3066554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41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A6F3E42-7A57-4BA7-A3D4-1539FF0B27A1}"/>
              </a:ext>
            </a:extLst>
          </p:cNvPr>
          <p:cNvSpPr/>
          <p:nvPr/>
        </p:nvSpPr>
        <p:spPr>
          <a:xfrm>
            <a:off x="8191778" y="115859"/>
            <a:ext cx="2178802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altLang="ar-SA" sz="36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أوَّلًا: أَقْرَأُ النَّصَّ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A3DBECD-4DD1-43FD-A074-64A625A9C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الثّانية/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الْخَامِسُ: نادِرٌ في الْمَزْرَعَةِ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Picture 14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C9FB3E9D-70FA-44F6-8835-590ECAA0C7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74" y="990403"/>
            <a:ext cx="9765399" cy="504760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000D8573-20B8-4658-876E-20037D1F1D49}"/>
              </a:ext>
            </a:extLst>
          </p:cNvPr>
          <p:cNvSpPr/>
          <p:nvPr/>
        </p:nvSpPr>
        <p:spPr>
          <a:xfrm>
            <a:off x="10239802" y="949645"/>
            <a:ext cx="401217" cy="4198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130">
            <a:extLst>
              <a:ext uri="{FF2B5EF4-FFF2-40B4-BE49-F238E27FC236}">
                <a16:creationId xmlns:a16="http://schemas.microsoft.com/office/drawing/2014/main" id="{D2F1A11C-C4D7-4336-BEB2-2E2BD4DD1263}"/>
              </a:ext>
            </a:extLst>
          </p:cNvPr>
          <p:cNvSpPr txBox="1"/>
          <p:nvPr/>
        </p:nvSpPr>
        <p:spPr>
          <a:xfrm>
            <a:off x="10360108" y="840380"/>
            <a:ext cx="272576" cy="4267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C7A6BB9D-42EB-4F59-9525-863AC631953A}"/>
              </a:ext>
            </a:extLst>
          </p:cNvPr>
          <p:cNvSpPr/>
          <p:nvPr/>
        </p:nvSpPr>
        <p:spPr>
          <a:xfrm flipH="1">
            <a:off x="6775582" y="1592117"/>
            <a:ext cx="3014533" cy="1327342"/>
          </a:xfrm>
          <a:prstGeom prst="wedgeRoundRectCallout">
            <a:avLst>
              <a:gd name="adj1" fmla="val 29277"/>
              <a:gd name="adj2" fmla="val 126956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EE12F4-D914-4437-BDF4-0E69F8DA8004}"/>
              </a:ext>
            </a:extLst>
          </p:cNvPr>
          <p:cNvSpPr txBox="1"/>
          <p:nvPr/>
        </p:nvSpPr>
        <p:spPr>
          <a:xfrm>
            <a:off x="6871913" y="1592117"/>
            <a:ext cx="2890210" cy="1380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وَمَنْ أَنْتُما؟ أَيُّها </a:t>
            </a: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الطّائرانِ اللّطيفانِ.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52BC784B-D7AA-489B-B270-ADA510F05125}"/>
              </a:ext>
            </a:extLst>
          </p:cNvPr>
          <p:cNvSpPr/>
          <p:nvPr/>
        </p:nvSpPr>
        <p:spPr>
          <a:xfrm flipH="1">
            <a:off x="3620277" y="2817150"/>
            <a:ext cx="2677886" cy="2075889"/>
          </a:xfrm>
          <a:prstGeom prst="wedgeRoundRectCallout">
            <a:avLst>
              <a:gd name="adj1" fmla="val 49198"/>
              <a:gd name="adj2" fmla="val -64385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15EF1C-13AB-4F62-B19C-16CE6B721268}"/>
              </a:ext>
            </a:extLst>
          </p:cNvPr>
          <p:cNvSpPr txBox="1"/>
          <p:nvPr/>
        </p:nvSpPr>
        <p:spPr>
          <a:xfrm>
            <a:off x="3514115" y="2867525"/>
            <a:ext cx="2890210" cy="2075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أَنا الْغَرابُ مَسْرورٌ،</a:t>
            </a: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وَهَذا صَديقي الْبُلْبُلُ </a:t>
            </a: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فَرْحانُ.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609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A6F3E42-7A57-4BA7-A3D4-1539FF0B27A1}"/>
              </a:ext>
            </a:extLst>
          </p:cNvPr>
          <p:cNvSpPr/>
          <p:nvPr/>
        </p:nvSpPr>
        <p:spPr>
          <a:xfrm>
            <a:off x="8191778" y="115859"/>
            <a:ext cx="2178802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altLang="ar-SA" sz="36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أوَّلًا: أَقْرَأُ النَّصَّ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A3DBECD-4DD1-43FD-A074-64A625A9C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الثّانية/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الْخَامِسُ: نادِرٌ في الْمَزْرَعَةِ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9" name="Picture 18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6AD553B9-9A3C-46BD-BC8B-9766920D0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74" y="947562"/>
            <a:ext cx="9739981" cy="5098675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46A2BB89-593F-4D2D-B33F-E6E53B349D59}"/>
              </a:ext>
            </a:extLst>
          </p:cNvPr>
          <p:cNvSpPr/>
          <p:nvPr/>
        </p:nvSpPr>
        <p:spPr>
          <a:xfrm>
            <a:off x="865174" y="947562"/>
            <a:ext cx="401217" cy="4198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130">
            <a:extLst>
              <a:ext uri="{FF2B5EF4-FFF2-40B4-BE49-F238E27FC236}">
                <a16:creationId xmlns:a16="http://schemas.microsoft.com/office/drawing/2014/main" id="{4E32CAC0-183E-4735-AB64-AC27BC2A797D}"/>
              </a:ext>
            </a:extLst>
          </p:cNvPr>
          <p:cNvSpPr txBox="1"/>
          <p:nvPr/>
        </p:nvSpPr>
        <p:spPr>
          <a:xfrm>
            <a:off x="985480" y="838297"/>
            <a:ext cx="272576" cy="4267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4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1EA8E90C-55FF-4DD4-B449-1FADE5F61D11}"/>
              </a:ext>
            </a:extLst>
          </p:cNvPr>
          <p:cNvSpPr/>
          <p:nvPr/>
        </p:nvSpPr>
        <p:spPr>
          <a:xfrm flipH="1">
            <a:off x="7234195" y="1413434"/>
            <a:ext cx="2618929" cy="1319952"/>
          </a:xfrm>
          <a:prstGeom prst="wedgeRoundRectCallout">
            <a:avLst>
              <a:gd name="adj1" fmla="val 43308"/>
              <a:gd name="adj2" fmla="val 150973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F819B8-5524-44B1-A3F6-6886147D3AFE}"/>
              </a:ext>
            </a:extLst>
          </p:cNvPr>
          <p:cNvSpPr txBox="1"/>
          <p:nvPr/>
        </p:nvSpPr>
        <p:spPr>
          <a:xfrm>
            <a:off x="7098554" y="1434453"/>
            <a:ext cx="2890210" cy="1277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أَنا سَعيدٌ بِالتَّعَرُّفُ إِلَيْكُما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564F521B-FB93-4549-8688-627F7A2401F9}"/>
              </a:ext>
            </a:extLst>
          </p:cNvPr>
          <p:cNvSpPr/>
          <p:nvPr/>
        </p:nvSpPr>
        <p:spPr>
          <a:xfrm flipH="1">
            <a:off x="4179658" y="2615462"/>
            <a:ext cx="2438145" cy="1380506"/>
          </a:xfrm>
          <a:prstGeom prst="wedgeRoundRectCallout">
            <a:avLst>
              <a:gd name="adj1" fmla="val 112738"/>
              <a:gd name="adj2" fmla="val -52777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B9B139-97B0-4A1C-9329-F35A0E0D2358}"/>
              </a:ext>
            </a:extLst>
          </p:cNvPr>
          <p:cNvSpPr txBox="1"/>
          <p:nvPr/>
        </p:nvSpPr>
        <p:spPr>
          <a:xfrm>
            <a:off x="3900148" y="2610396"/>
            <a:ext cx="2890210" cy="1380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وَنَحْنُ نُريدُ أَنْ</a:t>
            </a: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تُصْبِحَ </a:t>
            </a:r>
            <a:r>
              <a:rPr lang="ar-BH" sz="36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صَديقًا لَنا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D8BB4CDA-70FE-4765-9C19-A0E6469E8A3B}"/>
              </a:ext>
            </a:extLst>
          </p:cNvPr>
          <p:cNvSpPr/>
          <p:nvPr/>
        </p:nvSpPr>
        <p:spPr>
          <a:xfrm flipH="1">
            <a:off x="4987812" y="4208830"/>
            <a:ext cx="1494703" cy="685124"/>
          </a:xfrm>
          <a:prstGeom prst="wedgeRoundRectCallout">
            <a:avLst>
              <a:gd name="adj1" fmla="val -60076"/>
              <a:gd name="adj2" fmla="val -20083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501B98-975F-4E31-87B7-BEAA72C7E234}"/>
              </a:ext>
            </a:extLst>
          </p:cNvPr>
          <p:cNvSpPr txBox="1"/>
          <p:nvPr/>
        </p:nvSpPr>
        <p:spPr>
          <a:xfrm>
            <a:off x="4271396" y="4231757"/>
            <a:ext cx="2890210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شُكْرًا لَكُما.</a:t>
            </a:r>
          </a:p>
        </p:txBody>
      </p:sp>
    </p:spTree>
    <p:extLst>
      <p:ext uri="{BB962C8B-B14F-4D97-AF65-F5344CB8AC3E}">
        <p14:creationId xmlns:p14="http://schemas.microsoft.com/office/powerpoint/2010/main" val="1934728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A6F3E42-7A57-4BA7-A3D4-1539FF0B27A1}"/>
              </a:ext>
            </a:extLst>
          </p:cNvPr>
          <p:cNvSpPr/>
          <p:nvPr/>
        </p:nvSpPr>
        <p:spPr>
          <a:xfrm>
            <a:off x="8191778" y="115859"/>
            <a:ext cx="2178802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altLang="ar-SA" sz="36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أوَّلًا: أَقْرَأُ النَّصَّ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A3DBECD-4DD1-43FD-A074-64A625A9C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الثّانية/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الْخَامِسُ: نادِرٌ في الْمَزْرَعَةِ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Picture 17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9B3DC1CB-CAE9-41DD-8EFE-5C30054605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74" y="924635"/>
            <a:ext cx="9739981" cy="513649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DD4E8244-5F56-4AEA-AB20-1924B06E1D69}"/>
              </a:ext>
            </a:extLst>
          </p:cNvPr>
          <p:cNvSpPr/>
          <p:nvPr/>
        </p:nvSpPr>
        <p:spPr>
          <a:xfrm>
            <a:off x="10250274" y="892599"/>
            <a:ext cx="401217" cy="4198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130">
            <a:extLst>
              <a:ext uri="{FF2B5EF4-FFF2-40B4-BE49-F238E27FC236}">
                <a16:creationId xmlns:a16="http://schemas.microsoft.com/office/drawing/2014/main" id="{3B57D73A-63DA-42C7-AD15-DF99C81A6FE6}"/>
              </a:ext>
            </a:extLst>
          </p:cNvPr>
          <p:cNvSpPr txBox="1"/>
          <p:nvPr/>
        </p:nvSpPr>
        <p:spPr>
          <a:xfrm>
            <a:off x="10370580" y="783334"/>
            <a:ext cx="272576" cy="4267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5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1B46EA54-0150-4A4A-8516-086DFACECAB7}"/>
              </a:ext>
            </a:extLst>
          </p:cNvPr>
          <p:cNvSpPr/>
          <p:nvPr/>
        </p:nvSpPr>
        <p:spPr>
          <a:xfrm flipH="1">
            <a:off x="4502936" y="921957"/>
            <a:ext cx="1876262" cy="1225448"/>
          </a:xfrm>
          <a:prstGeom prst="wedgeRoundRectCallout">
            <a:avLst>
              <a:gd name="adj1" fmla="val 94895"/>
              <a:gd name="adj2" fmla="val 58887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F26EA4C-55E3-4772-96D2-AF7974F24E44}"/>
              </a:ext>
            </a:extLst>
          </p:cNvPr>
          <p:cNvSpPr txBox="1"/>
          <p:nvPr/>
        </p:nvSpPr>
        <p:spPr>
          <a:xfrm>
            <a:off x="4000223" y="814951"/>
            <a:ext cx="2890210" cy="1380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وَماذا تَفْعَلُ في </a:t>
            </a: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مَزْرَعَ</a:t>
            </a:r>
            <a:r>
              <a:rPr lang="ar-BH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تِنا؟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ACC7F76F-5786-4A26-B32B-DFED5258A0D5}"/>
              </a:ext>
            </a:extLst>
          </p:cNvPr>
          <p:cNvSpPr/>
          <p:nvPr/>
        </p:nvSpPr>
        <p:spPr>
          <a:xfrm flipH="1">
            <a:off x="3226967" y="2417379"/>
            <a:ext cx="3504645" cy="2742336"/>
          </a:xfrm>
          <a:prstGeom prst="wedgeRoundRectCallout">
            <a:avLst>
              <a:gd name="adj1" fmla="val -55197"/>
              <a:gd name="adj2" fmla="val 23179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13327E-2617-410B-A27D-0DDD3D357106}"/>
              </a:ext>
            </a:extLst>
          </p:cNvPr>
          <p:cNvSpPr txBox="1"/>
          <p:nvPr/>
        </p:nvSpPr>
        <p:spPr>
          <a:xfrm>
            <a:off x="3153741" y="2478353"/>
            <a:ext cx="3577871" cy="277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لَقَدْ خَرَجْتُ مِنَ الْبَيْتِ مُنْذُ</a:t>
            </a: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الصَّباحِ الْباكِرِ</a:t>
            </a:r>
            <a:r>
              <a:rPr lang="ar-BH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 وَعَطِشْتُ</a:t>
            </a: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كَثيرً؛ فَجِئْتُ أَبْحَثُ </a:t>
            </a: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عَنْ </a:t>
            </a:r>
            <a:r>
              <a:rPr lang="ar-BH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قَليلٍ مِنَ الْماءِ.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019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A6F3E42-7A57-4BA7-A3D4-1539FF0B27A1}"/>
              </a:ext>
            </a:extLst>
          </p:cNvPr>
          <p:cNvSpPr/>
          <p:nvPr/>
        </p:nvSpPr>
        <p:spPr>
          <a:xfrm>
            <a:off x="8191778" y="115859"/>
            <a:ext cx="2178802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altLang="ar-SA" sz="36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أوَّلًا: أَقْرَأُ النَّصَّ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A3DBECD-4DD1-43FD-A074-64A625A9C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الثّانية/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الْخَامِسُ: نادِرٌ في الْمَزْرَعَةِ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Picture 14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18E82369-9D8E-4EC1-9296-F69FDF692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30" y="921957"/>
            <a:ext cx="9739980" cy="5151415"/>
          </a:xfrm>
          <a:prstGeom prst="rect">
            <a:avLst/>
          </a:prstGeom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68CC316A-548C-4306-B316-C38106B38F51}"/>
              </a:ext>
            </a:extLst>
          </p:cNvPr>
          <p:cNvSpPr/>
          <p:nvPr/>
        </p:nvSpPr>
        <p:spPr>
          <a:xfrm flipH="1">
            <a:off x="3954384" y="878462"/>
            <a:ext cx="4395099" cy="1972444"/>
          </a:xfrm>
          <a:prstGeom prst="wedgeRoundRectCallout">
            <a:avLst>
              <a:gd name="adj1" fmla="val 46694"/>
              <a:gd name="adj2" fmla="val 182227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715415-0C86-4F0A-AE5E-EA950A206EB5}"/>
              </a:ext>
            </a:extLst>
          </p:cNvPr>
          <p:cNvSpPr txBox="1"/>
          <p:nvPr/>
        </p:nvSpPr>
        <p:spPr>
          <a:xfrm>
            <a:off x="3852611" y="826739"/>
            <a:ext cx="4598644" cy="2075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أَيُّها النَّوْرَسُ مَرْحَبًا بِكَ في الطّبيعَةِ</a:t>
            </a: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الْجَميلَةِ، تَعالَ</a:t>
            </a:r>
            <a:r>
              <a:rPr lang="ar-BH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، اشْرَبْ مِنْ مِياهي</a:t>
            </a: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الْبارِدَةِ، واستَمِعْ إِلى خَريرها الْعَذْبِ.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B54E821E-F886-4690-ABC8-BBEFEEF1A037}"/>
              </a:ext>
            </a:extLst>
          </p:cNvPr>
          <p:cNvSpPr/>
          <p:nvPr/>
        </p:nvSpPr>
        <p:spPr>
          <a:xfrm flipH="1">
            <a:off x="6096000" y="2929304"/>
            <a:ext cx="2095778" cy="1250810"/>
          </a:xfrm>
          <a:prstGeom prst="wedgeRoundRectCallout">
            <a:avLst>
              <a:gd name="adj1" fmla="val 12408"/>
              <a:gd name="adj2" fmla="val 64080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C2ABE5-AFBA-4361-B341-92C1129A8C12}"/>
              </a:ext>
            </a:extLst>
          </p:cNvPr>
          <p:cNvSpPr txBox="1"/>
          <p:nvPr/>
        </p:nvSpPr>
        <p:spPr>
          <a:xfrm>
            <a:off x="4927339" y="2869568"/>
            <a:ext cx="4598644" cy="1380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شُكْرًا لَكَ أَيُّها </a:t>
            </a: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الْجَدْوَلُ الْكَريمُ.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4B1A76C-E8FC-4968-B2A9-320A077D3B3D}"/>
              </a:ext>
            </a:extLst>
          </p:cNvPr>
          <p:cNvSpPr/>
          <p:nvPr/>
        </p:nvSpPr>
        <p:spPr>
          <a:xfrm>
            <a:off x="860730" y="893893"/>
            <a:ext cx="401217" cy="4198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130">
            <a:extLst>
              <a:ext uri="{FF2B5EF4-FFF2-40B4-BE49-F238E27FC236}">
                <a16:creationId xmlns:a16="http://schemas.microsoft.com/office/drawing/2014/main" id="{C1329C3D-9358-4BF4-923F-43BB05F20A7A}"/>
              </a:ext>
            </a:extLst>
          </p:cNvPr>
          <p:cNvSpPr txBox="1"/>
          <p:nvPr/>
        </p:nvSpPr>
        <p:spPr>
          <a:xfrm>
            <a:off x="981036" y="784628"/>
            <a:ext cx="272576" cy="4267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6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10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2455</TotalTime>
  <Words>1403</Words>
  <Application>Microsoft Office PowerPoint</Application>
  <PresentationFormat>Widescreen</PresentationFormat>
  <Paragraphs>228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Heyam  Saad Sakhir</cp:lastModifiedBy>
  <cp:revision>186</cp:revision>
  <cp:lastPrinted>2021-01-17T11:49:49Z</cp:lastPrinted>
  <dcterms:created xsi:type="dcterms:W3CDTF">2020-03-04T10:47:58Z</dcterms:created>
  <dcterms:modified xsi:type="dcterms:W3CDTF">2022-02-24T06:21:10Z</dcterms:modified>
</cp:coreProperties>
</file>