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1"/>
  </p:sldMasterIdLst>
  <p:notesMasterIdLst>
    <p:notesMasterId r:id="rId14"/>
  </p:notesMasterIdLst>
  <p:sldIdLst>
    <p:sldId id="326" r:id="rId2"/>
    <p:sldId id="355" r:id="rId3"/>
    <p:sldId id="367" r:id="rId4"/>
    <p:sldId id="356" r:id="rId5"/>
    <p:sldId id="368" r:id="rId6"/>
    <p:sldId id="358" r:id="rId7"/>
    <p:sldId id="366" r:id="rId8"/>
    <p:sldId id="359" r:id="rId9"/>
    <p:sldId id="361" r:id="rId10"/>
    <p:sldId id="364" r:id="rId11"/>
    <p:sldId id="369" r:id="rId12"/>
    <p:sldId id="311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05/08/1443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6.sv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CFB1E2-5AC4-4BA6-BD86-D7D859BF0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10" y="2658606"/>
            <a:ext cx="3773865" cy="297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الثّانية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الْبيئَةُ في بِلادي)                                           الدَّرْسُ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السّابِعُ: جاسِمٌ وَالْبَبَّغاءُ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2- 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86D0FEEE-77EC-41A6-988C-1B89B61F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6D1FF2-17DC-409C-AF67-D978F6D52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73030"/>
              </p:ext>
            </p:extLst>
          </p:nvPr>
        </p:nvGraphicFramePr>
        <p:xfrm>
          <a:off x="3087762" y="2171701"/>
          <a:ext cx="7494512" cy="1352550"/>
        </p:xfrm>
        <a:graphic>
          <a:graphicData uri="http://schemas.openxmlformats.org/drawingml/2006/table">
            <a:tbl>
              <a:tblPr rtl="1"/>
              <a:tblGrid>
                <a:gridCol w="1380876">
                  <a:extLst>
                    <a:ext uri="{9D8B030D-6E8A-4147-A177-3AD203B41FA5}">
                      <a16:colId xmlns:a16="http://schemas.microsoft.com/office/drawing/2014/main" xmlns="" val="1681845512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xmlns="" val="2781204700"/>
                    </a:ext>
                  </a:extLst>
                </a:gridCol>
                <a:gridCol w="1281547">
                  <a:extLst>
                    <a:ext uri="{9D8B030D-6E8A-4147-A177-3AD203B41FA5}">
                      <a16:colId xmlns:a16="http://schemas.microsoft.com/office/drawing/2014/main" xmlns="" val="1859431583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xmlns="" val="2238816180"/>
                    </a:ext>
                  </a:extLst>
                </a:gridCol>
                <a:gridCol w="1242593">
                  <a:extLst>
                    <a:ext uri="{9D8B030D-6E8A-4147-A177-3AD203B41FA5}">
                      <a16:colId xmlns:a16="http://schemas.microsoft.com/office/drawing/2014/main" xmlns="" val="1768700914"/>
                    </a:ext>
                  </a:extLst>
                </a:gridCol>
                <a:gridCol w="276565">
                  <a:extLst>
                    <a:ext uri="{9D8B030D-6E8A-4147-A177-3AD203B41FA5}">
                      <a16:colId xmlns:a16="http://schemas.microsoft.com/office/drawing/2014/main" xmlns="" val="4109533147"/>
                    </a:ext>
                  </a:extLst>
                </a:gridCol>
                <a:gridCol w="1242593">
                  <a:extLst>
                    <a:ext uri="{9D8B030D-6E8A-4147-A177-3AD203B41FA5}">
                      <a16:colId xmlns:a16="http://schemas.microsoft.com/office/drawing/2014/main" xmlns="" val="3558503266"/>
                    </a:ext>
                  </a:extLst>
                </a:gridCol>
                <a:gridCol w="276565">
                  <a:extLst>
                    <a:ext uri="{9D8B030D-6E8A-4147-A177-3AD203B41FA5}">
                      <a16:colId xmlns:a16="http://schemas.microsoft.com/office/drawing/2014/main" xmlns="" val="936425031"/>
                    </a:ext>
                  </a:extLst>
                </a:gridCol>
                <a:gridCol w="1242593">
                  <a:extLst>
                    <a:ext uri="{9D8B030D-6E8A-4147-A177-3AD203B41FA5}">
                      <a16:colId xmlns:a16="http://schemas.microsoft.com/office/drawing/2014/main" xmlns="" val="27857396"/>
                    </a:ext>
                  </a:extLst>
                </a:gridCol>
              </a:tblGrid>
              <a:tr h="6279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شَجَـــــرَةٌ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بُسْتانٌ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نَخْلَةٌ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جَبَلٌ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سُهولٌ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0977912"/>
                  </a:ext>
                </a:extLst>
              </a:tr>
              <a:tr h="965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365277"/>
                  </a:ext>
                </a:extLst>
              </a:tr>
              <a:tr h="6279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شَّجَرَةُ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25314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FCCAFBC-32B7-4933-AD1A-35D163B9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761" y="551793"/>
            <a:ext cx="6689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188" algn="l"/>
              </a:tabLst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أُدْخِلُ (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على الْكَلِمَةِ، ثُمَّ أَكْتُبُها كَما في الْـمِثالِ: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16E6E8-EA7D-4BF7-9144-A1DB21BDF045}"/>
              </a:ext>
            </a:extLst>
          </p:cNvPr>
          <p:cNvSpPr txBox="1"/>
          <p:nvPr/>
        </p:nvSpPr>
        <p:spPr>
          <a:xfrm>
            <a:off x="7467600" y="3059553"/>
            <a:ext cx="1471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077DA1-059D-46F0-BC28-7ACD45E5AF6E}"/>
              </a:ext>
            </a:extLst>
          </p:cNvPr>
          <p:cNvSpPr txBox="1"/>
          <p:nvPr/>
        </p:nvSpPr>
        <p:spPr>
          <a:xfrm>
            <a:off x="7405686" y="2847976"/>
            <a:ext cx="1504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بُسْتان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58AD5A7-5A24-43C6-85B0-4425B7DF3CF7}"/>
              </a:ext>
            </a:extLst>
          </p:cNvPr>
          <p:cNvSpPr txBox="1"/>
          <p:nvPr/>
        </p:nvSpPr>
        <p:spPr>
          <a:xfrm>
            <a:off x="5934075" y="3059553"/>
            <a:ext cx="1471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A5D337-1E47-4CE7-AB61-854AA113F174}"/>
              </a:ext>
            </a:extLst>
          </p:cNvPr>
          <p:cNvSpPr txBox="1"/>
          <p:nvPr/>
        </p:nvSpPr>
        <p:spPr>
          <a:xfrm>
            <a:off x="6111839" y="2857500"/>
            <a:ext cx="1347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َخْلَة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860B3F-8D72-43DF-8D5D-67680D2D87B0}"/>
              </a:ext>
            </a:extLst>
          </p:cNvPr>
          <p:cNvSpPr txBox="1"/>
          <p:nvPr/>
        </p:nvSpPr>
        <p:spPr>
          <a:xfrm>
            <a:off x="4408524" y="3059553"/>
            <a:ext cx="1471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C4FA1F3-7C59-4182-B539-35DFA01BE797}"/>
              </a:ext>
            </a:extLst>
          </p:cNvPr>
          <p:cNvSpPr txBox="1"/>
          <p:nvPr/>
        </p:nvSpPr>
        <p:spPr>
          <a:xfrm>
            <a:off x="4732272" y="2847975"/>
            <a:ext cx="998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جَبَل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F9898E3-7F53-48CA-87E1-C9832718D41B}"/>
              </a:ext>
            </a:extLst>
          </p:cNvPr>
          <p:cNvSpPr txBox="1"/>
          <p:nvPr/>
        </p:nvSpPr>
        <p:spPr>
          <a:xfrm>
            <a:off x="2895026" y="2874886"/>
            <a:ext cx="145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ُهول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B8646FF-87C2-46E3-BB4C-62B07DBCC49D}"/>
              </a:ext>
            </a:extLst>
          </p:cNvPr>
          <p:cNvSpPr txBox="1"/>
          <p:nvPr/>
        </p:nvSpPr>
        <p:spPr>
          <a:xfrm>
            <a:off x="2905956" y="3059553"/>
            <a:ext cx="14716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3" grpId="0"/>
      <p:bldP spid="34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86D0FEEE-77EC-41A6-988C-1B89B61F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B349228-591B-4E22-9AD6-D8565A9A7AC1}"/>
              </a:ext>
            </a:extLst>
          </p:cNvPr>
          <p:cNvSpPr/>
          <p:nvPr/>
        </p:nvSpPr>
        <p:spPr>
          <a:xfrm>
            <a:off x="7381876" y="451656"/>
            <a:ext cx="764816" cy="70424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xmlns="" id="{C7D95711-D5B7-400D-8F3D-4CFDD3B76927}"/>
              </a:ext>
            </a:extLst>
          </p:cNvPr>
          <p:cNvSpPr/>
          <p:nvPr/>
        </p:nvSpPr>
        <p:spPr>
          <a:xfrm>
            <a:off x="1940200" y="2167670"/>
            <a:ext cx="8311599" cy="2127775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0241" name="Picture 6149">
            <a:extLst>
              <a:ext uri="{FF2B5EF4-FFF2-40B4-BE49-F238E27FC236}">
                <a16:creationId xmlns:a16="http://schemas.microsoft.com/office/drawing/2014/main" xmlns="" id="{B9389321-0FBF-47BE-ADD7-4A5FDE89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29" y="2305323"/>
            <a:ext cx="1923774" cy="19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E282C6-2394-42E6-8091-3FFF1FFA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119" y="501454"/>
            <a:ext cx="5881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188" algn="l"/>
              </a:tabLst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6-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أَقْرَأُ، ثُمَّ أَضَعُ             حَوْلَ كُلِّ كَلِمَةٍ مُنَوَّنَةٍ: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EAFA3B-7E0A-4FB4-B4E1-39F47042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201" y="2838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27335F-A15D-4A87-9655-A5016FD6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26" y="1941095"/>
            <a:ext cx="610634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عَلى قِمَّةِ هَذا الْجَبلِ يَعيشُ نَسْرٌ قَوِّيٌ،</a:t>
            </a:r>
            <a:r>
              <a:rPr lang="ar-SA" altLang="en-US" sz="3600" dirty="0"/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يَصيدُ كُلَّ يَومٍ فَريسَةً، فَيُطْعِمُ فِراخَهُ الْجائِعَةَ.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1439539-C54C-47AC-9276-7EAA4599C823}"/>
              </a:ext>
            </a:extLst>
          </p:cNvPr>
          <p:cNvSpPr/>
          <p:nvPr/>
        </p:nvSpPr>
        <p:spPr>
          <a:xfrm>
            <a:off x="5739575" y="2406581"/>
            <a:ext cx="681412" cy="70424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396E79A-6C82-47B4-90D7-51E324FDFFAA}"/>
              </a:ext>
            </a:extLst>
          </p:cNvPr>
          <p:cNvSpPr/>
          <p:nvPr/>
        </p:nvSpPr>
        <p:spPr>
          <a:xfrm>
            <a:off x="5029588" y="2348664"/>
            <a:ext cx="681412" cy="70424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F30C3BE-5887-4210-BC33-6DAF9F1FC11D}"/>
              </a:ext>
            </a:extLst>
          </p:cNvPr>
          <p:cNvSpPr/>
          <p:nvPr/>
        </p:nvSpPr>
        <p:spPr>
          <a:xfrm>
            <a:off x="8976229" y="3492732"/>
            <a:ext cx="586871" cy="61817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A1CEABE-CB6A-4581-B286-C6DECCF3678B}"/>
              </a:ext>
            </a:extLst>
          </p:cNvPr>
          <p:cNvSpPr/>
          <p:nvPr/>
        </p:nvSpPr>
        <p:spPr>
          <a:xfrm>
            <a:off x="8074574" y="3270320"/>
            <a:ext cx="864265" cy="840565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3D391154-5F01-4A0E-91D5-8153D3C7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D19390-D6DA-4B65-9CD8-8305C2B6241C}"/>
              </a:ext>
            </a:extLst>
          </p:cNvPr>
          <p:cNvSpPr txBox="1"/>
          <p:nvPr/>
        </p:nvSpPr>
        <p:spPr>
          <a:xfrm>
            <a:off x="6468206" y="114083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8C125C67-79DC-43E5-ADC6-24C054E7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2EC7C5F7-B78C-4349-9A4A-8AC01D03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64C48E3-BADC-43F1-BB0D-AB0F0956C697}"/>
              </a:ext>
            </a:extLst>
          </p:cNvPr>
          <p:cNvGrpSpPr/>
          <p:nvPr/>
        </p:nvGrpSpPr>
        <p:grpSpPr>
          <a:xfrm>
            <a:off x="2917830" y="2577406"/>
            <a:ext cx="6861799" cy="3162272"/>
            <a:chOff x="0" y="0"/>
            <a:chExt cx="4943475" cy="1800225"/>
          </a:xfrm>
        </p:grpSpPr>
        <p:sp>
          <p:nvSpPr>
            <p:cNvPr id="23" name="Rounded Rectangle 25">
              <a:extLst>
                <a:ext uri="{FF2B5EF4-FFF2-40B4-BE49-F238E27FC236}">
                  <a16:creationId xmlns:a16="http://schemas.microsoft.com/office/drawing/2014/main" xmlns="" id="{964B9D76-5CDB-4C2A-BA00-4E097FC58A0B}"/>
                </a:ext>
              </a:extLst>
            </p:cNvPr>
            <p:cNvSpPr/>
            <p:nvPr/>
          </p:nvSpPr>
          <p:spPr>
            <a:xfrm>
              <a:off x="9525" y="0"/>
              <a:ext cx="1143000" cy="63817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44EF96F-2765-4BC5-A447-1EE03FB302C1}"/>
                </a:ext>
              </a:extLst>
            </p:cNvPr>
            <p:cNvCxnSpPr/>
            <p:nvPr/>
          </p:nvCxnSpPr>
          <p:spPr>
            <a:xfrm>
              <a:off x="1162050" y="295275"/>
              <a:ext cx="771525" cy="209550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26" name="Rounded Rectangle 3505">
              <a:extLst>
                <a:ext uri="{FF2B5EF4-FFF2-40B4-BE49-F238E27FC236}">
                  <a16:creationId xmlns:a16="http://schemas.microsoft.com/office/drawing/2014/main" xmlns="" id="{9992E1EC-35C4-4246-A4C1-32DE2DD0BE21}"/>
                </a:ext>
              </a:extLst>
            </p:cNvPr>
            <p:cNvSpPr/>
            <p:nvPr/>
          </p:nvSpPr>
          <p:spPr>
            <a:xfrm>
              <a:off x="3762375" y="28575"/>
              <a:ext cx="1143000" cy="63817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جَميلٌ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xmlns="" id="{0A41AD85-FDA0-446D-A9E4-7F18EEE40626}"/>
                </a:ext>
              </a:extLst>
            </p:cNvPr>
            <p:cNvSpPr/>
            <p:nvPr/>
          </p:nvSpPr>
          <p:spPr>
            <a:xfrm>
              <a:off x="3800475" y="1162050"/>
              <a:ext cx="1143000" cy="63817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9">
              <a:extLst>
                <a:ext uri="{FF2B5EF4-FFF2-40B4-BE49-F238E27FC236}">
                  <a16:creationId xmlns:a16="http://schemas.microsoft.com/office/drawing/2014/main" xmlns="" id="{9D9E4D74-A079-41AB-B16E-D868E74EA545}"/>
                </a:ext>
              </a:extLst>
            </p:cNvPr>
            <p:cNvSpPr/>
            <p:nvPr/>
          </p:nvSpPr>
          <p:spPr>
            <a:xfrm>
              <a:off x="0" y="1114425"/>
              <a:ext cx="1143000" cy="63817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E42C27A-9F4B-4A52-9A96-9B4A050083D5}"/>
                </a:ext>
              </a:extLst>
            </p:cNvPr>
            <p:cNvCxnSpPr/>
            <p:nvPr/>
          </p:nvCxnSpPr>
          <p:spPr>
            <a:xfrm flipV="1">
              <a:off x="1133475" y="1171575"/>
              <a:ext cx="809625" cy="228601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0985B14-F915-46D4-BC46-EDD38C1FDAEF}"/>
                </a:ext>
              </a:extLst>
            </p:cNvPr>
            <p:cNvCxnSpPr/>
            <p:nvPr/>
          </p:nvCxnSpPr>
          <p:spPr>
            <a:xfrm flipV="1">
              <a:off x="2915920" y="323851"/>
              <a:ext cx="836930" cy="337184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FED3725-E4B1-4D6A-9526-D895CE4A65E4}"/>
                </a:ext>
              </a:extLst>
            </p:cNvPr>
            <p:cNvCxnSpPr/>
            <p:nvPr/>
          </p:nvCxnSpPr>
          <p:spPr>
            <a:xfrm>
              <a:off x="2907030" y="1289685"/>
              <a:ext cx="902970" cy="177165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pic>
        <p:nvPicPr>
          <p:cNvPr id="2050" name="Picture 6136">
            <a:extLst>
              <a:ext uri="{FF2B5EF4-FFF2-40B4-BE49-F238E27FC236}">
                <a16:creationId xmlns:a16="http://schemas.microsoft.com/office/drawing/2014/main" xmlns="" id="{CE6E2DF1-6286-4763-8D6E-FD9B79A0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55" y="2880025"/>
            <a:ext cx="1796319" cy="24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37E23152-EF3D-4CCD-932F-3B88F0B2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48" y="907100"/>
            <a:ext cx="52275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الشَّبَكَةَ بِصِفاتِ الْبَبَّغاءِ: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D0B4EE9D-93E2-4B3A-9BB8-03CEAC87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65" y="557196"/>
            <a:ext cx="139068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CCD5EA4-209D-4BF8-B0AF-3DD08298EE17}"/>
              </a:ext>
            </a:extLst>
          </p:cNvPr>
          <p:cNvSpPr txBox="1"/>
          <p:nvPr/>
        </p:nvSpPr>
        <p:spPr>
          <a:xfrm>
            <a:off x="3225131" y="2772920"/>
            <a:ext cx="87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ذكيٌّ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BB03DB0-4CC8-4518-BC57-FFF8C5CF3E11}"/>
              </a:ext>
            </a:extLst>
          </p:cNvPr>
          <p:cNvSpPr txBox="1"/>
          <p:nvPr/>
        </p:nvSpPr>
        <p:spPr>
          <a:xfrm>
            <a:off x="8361536" y="4774456"/>
            <a:ext cx="1182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صَغيرٌ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910631-71B3-4433-B27E-DC3CBC6CF68C}"/>
              </a:ext>
            </a:extLst>
          </p:cNvPr>
          <p:cNvSpPr txBox="1"/>
          <p:nvPr/>
        </p:nvSpPr>
        <p:spPr>
          <a:xfrm>
            <a:off x="3005132" y="4390044"/>
            <a:ext cx="1381538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بَديعُ الـمَنْظَرِ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1F73962F-0B6B-43BB-ACF6-51B4DC13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5F8D290-E44C-4C9E-A705-99663DFB9D64}"/>
              </a:ext>
            </a:extLst>
          </p:cNvPr>
          <p:cNvGraphicFramePr>
            <a:graphicFrameLocks noGrp="1"/>
          </p:cNvGraphicFramePr>
          <p:nvPr/>
        </p:nvGraphicFramePr>
        <p:xfrm>
          <a:off x="4962525" y="1610377"/>
          <a:ext cx="5360979" cy="2935290"/>
        </p:xfrm>
        <a:graphic>
          <a:graphicData uri="http://schemas.openxmlformats.org/drawingml/2006/table">
            <a:tbl>
              <a:tblPr rtl="1"/>
              <a:tblGrid>
                <a:gridCol w="5360979">
                  <a:extLst>
                    <a:ext uri="{9D8B030D-6E8A-4147-A177-3AD203B41FA5}">
                      <a16:colId xmlns:a16="http://schemas.microsoft.com/office/drawing/2014/main" xmlns="" val="1465971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تَسَلَّقَ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الْبَبَّغاءُ السُّلَّمَ.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09512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859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BH" sz="3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يَتْبَعُ</a:t>
                      </a: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الْبَبَّغاءُ جاسِمًا إِلى الْغُرْفَةِ.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5129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264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-وَضَعَ جاسِمٌ الْبَبَّغاءَ في القَفَصِ 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بِ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رِفْقٍ</a:t>
                      </a: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162761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AFAED23-14FE-45FA-BF3F-6214277E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152" y="381469"/>
            <a:ext cx="6388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أُلَوِّنُ مُرادِفَ الْكَلِمَةِ الْـمُلَوَّنَةِ في كُلِّ جُمْلَةٍ: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8A4D68-364E-4630-BD55-6A1EED21BA37}"/>
              </a:ext>
            </a:extLst>
          </p:cNvPr>
          <p:cNvSpPr txBox="1"/>
          <p:nvPr/>
        </p:nvSpPr>
        <p:spPr>
          <a:xfrm>
            <a:off x="3958115" y="1581535"/>
            <a:ext cx="1055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نَزَلَ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0FECC2-B349-4471-B52B-F2AEBFBAE7AB}"/>
              </a:ext>
            </a:extLst>
          </p:cNvPr>
          <p:cNvSpPr txBox="1"/>
          <p:nvPr/>
        </p:nvSpPr>
        <p:spPr>
          <a:xfrm>
            <a:off x="2313999" y="1581534"/>
            <a:ext cx="100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صَعِدَ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561A77-03D2-4834-8D10-BBF33A4F0681}"/>
              </a:ext>
            </a:extLst>
          </p:cNvPr>
          <p:cNvSpPr txBox="1"/>
          <p:nvPr/>
        </p:nvSpPr>
        <p:spPr>
          <a:xfrm>
            <a:off x="2313999" y="2796620"/>
            <a:ext cx="100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يَخْرُجُ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9016D1-9E40-4E9B-B349-DFC565166BF3}"/>
              </a:ext>
            </a:extLst>
          </p:cNvPr>
          <p:cNvSpPr txBox="1"/>
          <p:nvPr/>
        </p:nvSpPr>
        <p:spPr>
          <a:xfrm>
            <a:off x="3958115" y="2796620"/>
            <a:ext cx="100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يَلْحَقُ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BAAD27-FE47-4FD5-B778-A2F62F81B194}"/>
              </a:ext>
            </a:extLst>
          </p:cNvPr>
          <p:cNvSpPr txBox="1"/>
          <p:nvPr/>
        </p:nvSpPr>
        <p:spPr>
          <a:xfrm>
            <a:off x="3958115" y="4011705"/>
            <a:ext cx="100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بِقُوَّةٍ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45E9BB-F200-40E9-BAD7-AD8996ED3EB1}"/>
              </a:ext>
            </a:extLst>
          </p:cNvPr>
          <p:cNvSpPr txBox="1"/>
          <p:nvPr/>
        </p:nvSpPr>
        <p:spPr>
          <a:xfrm>
            <a:off x="2313999" y="4009919"/>
            <a:ext cx="1004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بِلُطْفٍ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1F73962F-0B6B-43BB-ACF6-51B4DC13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F5ED7B4-B75A-4901-B770-1A5F691F9C48}"/>
              </a:ext>
            </a:extLst>
          </p:cNvPr>
          <p:cNvGrpSpPr/>
          <p:nvPr/>
        </p:nvGrpSpPr>
        <p:grpSpPr>
          <a:xfrm>
            <a:off x="1034832" y="1883259"/>
            <a:ext cx="9121646" cy="3332955"/>
            <a:chOff x="313683" y="1047750"/>
            <a:chExt cx="5420368" cy="174321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70F1DB3-8D33-4884-A186-C0DF18A79BFB}"/>
                </a:ext>
              </a:extLst>
            </p:cNvPr>
            <p:cNvSpPr/>
            <p:nvPr/>
          </p:nvSpPr>
          <p:spPr>
            <a:xfrm>
              <a:off x="2038349" y="1057275"/>
              <a:ext cx="1057275" cy="60007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اعْتَنى</a:t>
              </a:r>
              <a:endPara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7EBA971-39B4-4BED-A8B2-103B450C9861}"/>
                </a:ext>
              </a:extLst>
            </p:cNvPr>
            <p:cNvSpPr/>
            <p:nvPr/>
          </p:nvSpPr>
          <p:spPr>
            <a:xfrm>
              <a:off x="3943351" y="1047750"/>
              <a:ext cx="1790700" cy="58102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الـمضادُّ: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19E2841-54AD-4F02-BAB2-406D00D585A6}"/>
                </a:ext>
              </a:extLst>
            </p:cNvPr>
            <p:cNvSpPr/>
            <p:nvPr/>
          </p:nvSpPr>
          <p:spPr>
            <a:xfrm>
              <a:off x="313683" y="2209938"/>
              <a:ext cx="5362575" cy="58102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الجُـمْلَةُ: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7F624B02-9875-4B93-8F85-BDB9274A645A}"/>
                </a:ext>
              </a:extLst>
            </p:cNvPr>
            <p:cNvSpPr/>
            <p:nvPr/>
          </p:nvSpPr>
          <p:spPr>
            <a:xfrm>
              <a:off x="2343150" y="1781176"/>
              <a:ext cx="400050" cy="371474"/>
            </a:xfrm>
            <a:prstGeom prst="downArrow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A6FC6948-219D-49C1-A40F-45AF9C226DCF}"/>
              </a:ext>
            </a:extLst>
          </p:cNvPr>
          <p:cNvSpPr/>
          <p:nvPr/>
        </p:nvSpPr>
        <p:spPr>
          <a:xfrm flipH="1">
            <a:off x="6096000" y="2351254"/>
            <a:ext cx="549141" cy="545509"/>
          </a:xfrm>
          <a:prstGeom prst="rightArrow">
            <a:avLst/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8EEAF845-AC23-4A10-900D-00AE23CE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190" y="352342"/>
            <a:ext cx="89492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أَذْكُرُ مُضادَّ كَلِمَةِ "اعْتَنى"، ثُمَّ أَضَعُها في جُمْلَةٍ مِنْ إنْشائي: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98898E-CF16-48CF-8BCE-7581255F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0914" y="2002425"/>
            <a:ext cx="15975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302D877-036E-4F86-AFBC-1CF77050A333}"/>
              </a:ext>
            </a:extLst>
          </p:cNvPr>
          <p:cNvSpPr txBox="1"/>
          <p:nvPr/>
        </p:nvSpPr>
        <p:spPr>
          <a:xfrm>
            <a:off x="1034832" y="4589453"/>
            <a:ext cx="7986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8081B7-D593-4C3E-910C-7F8CD09914FA}"/>
              </a:ext>
            </a:extLst>
          </p:cNvPr>
          <p:cNvSpPr txBox="1"/>
          <p:nvPr/>
        </p:nvSpPr>
        <p:spPr>
          <a:xfrm>
            <a:off x="7475610" y="2351254"/>
            <a:ext cx="1779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D460BA7-230C-42F2-AF42-60F2A8FA6128}"/>
              </a:ext>
            </a:extLst>
          </p:cNvPr>
          <p:cNvSpPr txBox="1"/>
          <p:nvPr/>
        </p:nvSpPr>
        <p:spPr>
          <a:xfrm>
            <a:off x="7694289" y="2116783"/>
            <a:ext cx="1066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أَهْمَلَ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F76E7B-D748-416D-B1C1-095419BEEE5B}"/>
              </a:ext>
            </a:extLst>
          </p:cNvPr>
          <p:cNvSpPr txBox="1"/>
          <p:nvPr/>
        </p:nvSpPr>
        <p:spPr>
          <a:xfrm>
            <a:off x="5299605" y="4337599"/>
            <a:ext cx="36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اعْتَنى أَخي بِأَزْهارِ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الْـحَديقَةِ.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1F73962F-0B6B-43BB-ACF6-51B4DC13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ED479C4-6AD2-48BE-9752-305A37AB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374" y="504400"/>
            <a:ext cx="81995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أَضَعُ             حَوْلَ الكَلِمَةِ الـمُخْتَلِفَةِ في كُلِّ مَجْموعَةٍ: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8FE8C40-5C99-400E-83AD-D36527B48EF4}"/>
              </a:ext>
            </a:extLst>
          </p:cNvPr>
          <p:cNvGrpSpPr/>
          <p:nvPr/>
        </p:nvGrpSpPr>
        <p:grpSpPr>
          <a:xfrm>
            <a:off x="2247900" y="2373413"/>
            <a:ext cx="7010399" cy="2602557"/>
            <a:chOff x="0" y="0"/>
            <a:chExt cx="5591175" cy="1971675"/>
          </a:xfrm>
        </p:grpSpPr>
        <p:sp>
          <p:nvSpPr>
            <p:cNvPr id="21" name="Rounded Rectangle 3876">
              <a:extLst>
                <a:ext uri="{FF2B5EF4-FFF2-40B4-BE49-F238E27FC236}">
                  <a16:creationId xmlns:a16="http://schemas.microsoft.com/office/drawing/2014/main" xmlns="" id="{040523BD-A97D-48B1-B6E4-2A246A472129}"/>
                </a:ext>
              </a:extLst>
            </p:cNvPr>
            <p:cNvSpPr/>
            <p:nvPr/>
          </p:nvSpPr>
          <p:spPr>
            <a:xfrm>
              <a:off x="0" y="0"/>
              <a:ext cx="5591175" cy="8382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صَقْرٌ   -   حَمامَةٌ  -   بُلْبُلٌ   -    سُلَحْفاةٌ    -    عُصْفورٌ</a:t>
              </a:r>
              <a:endPara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3878">
              <a:extLst>
                <a:ext uri="{FF2B5EF4-FFF2-40B4-BE49-F238E27FC236}">
                  <a16:creationId xmlns:a16="http://schemas.microsoft.com/office/drawing/2014/main" xmlns="" id="{F723FC77-9A85-4528-8D35-09CBA0314ECA}"/>
                </a:ext>
              </a:extLst>
            </p:cNvPr>
            <p:cNvSpPr/>
            <p:nvPr/>
          </p:nvSpPr>
          <p:spPr>
            <a:xfrm>
              <a:off x="0" y="1133475"/>
              <a:ext cx="5591175" cy="8382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جَمَلٌ  -   سَمَكَةٌ  -   حِصانٌ   -    بَقَرَةٌ    -    </a:t>
              </a:r>
              <a:r>
                <a:rPr lang="ar-BH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خَروفٌ</a:t>
              </a:r>
              <a:endPara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42C8A11-6F23-4A0C-805D-62AA6FA6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D27C4EF-EA1B-4DF8-8BF4-B1231B537771}"/>
              </a:ext>
            </a:extLst>
          </p:cNvPr>
          <p:cNvSpPr/>
          <p:nvPr/>
        </p:nvSpPr>
        <p:spPr>
          <a:xfrm>
            <a:off x="8222343" y="504400"/>
            <a:ext cx="723495" cy="683035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F8EF48D-7A0E-4BF1-A439-CDEE4217776F}"/>
              </a:ext>
            </a:extLst>
          </p:cNvPr>
          <p:cNvSpPr/>
          <p:nvPr/>
        </p:nvSpPr>
        <p:spPr>
          <a:xfrm>
            <a:off x="4223657" y="2324022"/>
            <a:ext cx="1079095" cy="108789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B39347C-761A-4E85-8D2A-4574D610F0A1}"/>
              </a:ext>
            </a:extLst>
          </p:cNvPr>
          <p:cNvSpPr/>
          <p:nvPr/>
        </p:nvSpPr>
        <p:spPr>
          <a:xfrm>
            <a:off x="6668801" y="3888076"/>
            <a:ext cx="1079095" cy="108789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76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232682"/>
            <a:ext cx="623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xmlns="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0" name="رسم 323" descr="أذن">
            <a:extLst>
              <a:ext uri="{FF2B5EF4-FFF2-40B4-BE49-F238E27FC236}">
                <a16:creationId xmlns:a16="http://schemas.microsoft.com/office/drawing/2014/main" xmlns="" id="{2EF2B021-AC5C-4E7E-A347-8B906F33C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52012" y="826434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5" name="Footer Placeholder 3">
            <a:extLst>
              <a:ext uri="{FF2B5EF4-FFF2-40B4-BE49-F238E27FC236}">
                <a16:creationId xmlns:a16="http://schemas.microsoft.com/office/drawing/2014/main" xmlns="" id="{8155EEC8-BE78-4B96-B493-436E352A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126" name="Picture 28">
            <a:extLst>
              <a:ext uri="{FF2B5EF4-FFF2-40B4-BE49-F238E27FC236}">
                <a16:creationId xmlns:a16="http://schemas.microsoft.com/office/drawing/2014/main" xmlns="" id="{A436A450-B864-4197-8246-90C06597F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3"/>
          <a:stretch/>
        </p:blipFill>
        <p:spPr bwMode="auto">
          <a:xfrm>
            <a:off x="5248045" y="4449829"/>
            <a:ext cx="2446026" cy="11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9">
            <a:extLst>
              <a:ext uri="{FF2B5EF4-FFF2-40B4-BE49-F238E27FC236}">
                <a16:creationId xmlns:a16="http://schemas.microsoft.com/office/drawing/2014/main" xmlns="" id="{48E450E8-AE90-4E46-82B7-378ECC64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79" y="3418707"/>
            <a:ext cx="1381348" cy="22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27">
            <a:extLst>
              <a:ext uri="{FF2B5EF4-FFF2-40B4-BE49-F238E27FC236}">
                <a16:creationId xmlns:a16="http://schemas.microsoft.com/office/drawing/2014/main" xmlns="" id="{42AF54CC-DCE7-4341-9798-F0CE171D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80" y="1550193"/>
            <a:ext cx="1000236" cy="9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26" descr="A group of strawberries&#10;&#10;Description automatically generated with medium confidence">
            <a:extLst>
              <a:ext uri="{FF2B5EF4-FFF2-40B4-BE49-F238E27FC236}">
                <a16:creationId xmlns:a16="http://schemas.microsoft.com/office/drawing/2014/main" xmlns="" id="{4880536B-4E5C-4CCC-8857-91D7CEA42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 bwMode="auto">
          <a:xfrm>
            <a:off x="5518166" y="1410366"/>
            <a:ext cx="1357839" cy="12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25" descr="A picture containing furniture, table, seat&#10;&#10;Description automatically generated">
            <a:extLst>
              <a:ext uri="{FF2B5EF4-FFF2-40B4-BE49-F238E27FC236}">
                <a16:creationId xmlns:a16="http://schemas.microsoft.com/office/drawing/2014/main" xmlns="" id="{D442310C-B105-4CB3-99BB-8FF489F4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5402" r="18816" b="5605"/>
          <a:stretch>
            <a:fillRect/>
          </a:stretch>
        </p:blipFill>
        <p:spPr bwMode="auto">
          <a:xfrm>
            <a:off x="2184355" y="1341755"/>
            <a:ext cx="1179819" cy="15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3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F7D618FF-9EA3-450E-A7D4-59DB5823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7"/>
          <a:stretch>
            <a:fillRect/>
          </a:stretch>
        </p:blipFill>
        <p:spPr bwMode="auto">
          <a:xfrm>
            <a:off x="1160235" y="4484312"/>
            <a:ext cx="3317348" cy="10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215935A-7F7C-4CE5-9950-D6EFC741E5E5}"/>
              </a:ext>
            </a:extLst>
          </p:cNvPr>
          <p:cNvGrpSpPr/>
          <p:nvPr/>
        </p:nvGrpSpPr>
        <p:grpSpPr>
          <a:xfrm>
            <a:off x="4275985" y="8445500"/>
            <a:ext cx="4229100" cy="295275"/>
            <a:chOff x="723900" y="2505075"/>
            <a:chExt cx="4229100" cy="29527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E1B63877-D928-4B5B-A7F1-0874CC221A89}"/>
                </a:ext>
              </a:extLst>
            </p:cNvPr>
            <p:cNvSpPr/>
            <p:nvPr/>
          </p:nvSpPr>
          <p:spPr>
            <a:xfrm>
              <a:off x="4676775" y="2505075"/>
              <a:ext cx="276225" cy="257175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F26FA535-B6A4-4800-98A0-FFA7CDAD4F57}"/>
                </a:ext>
              </a:extLst>
            </p:cNvPr>
            <p:cNvSpPr/>
            <p:nvPr/>
          </p:nvSpPr>
          <p:spPr>
            <a:xfrm>
              <a:off x="2752288" y="2514600"/>
              <a:ext cx="276225" cy="25717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B00662EC-25FB-45EA-B46D-6B8C18E613F9}"/>
                </a:ext>
              </a:extLst>
            </p:cNvPr>
            <p:cNvSpPr/>
            <p:nvPr/>
          </p:nvSpPr>
          <p:spPr>
            <a:xfrm>
              <a:off x="723900" y="2543175"/>
              <a:ext cx="276225" cy="257175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Rectangle 16">
            <a:extLst>
              <a:ext uri="{FF2B5EF4-FFF2-40B4-BE49-F238E27FC236}">
                <a16:creationId xmlns:a16="http://schemas.microsoft.com/office/drawing/2014/main" xmlns="" id="{9BEC28AE-C38C-409C-8415-258AC252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60" y="8845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15BC45FE-4D25-4412-908B-C7BF1824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720" y="765327"/>
            <a:ext cx="101051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أُسَمّي الصُّوَرَ، وأُلَوِّنُ دَوائِرَ الصُّوَرِ الَّتي يَحْتَوي اسْمُها حَرْفَ (ل):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E93286B5-CA91-402D-B24F-5B80032A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627" y="1947908"/>
            <a:ext cx="909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سُلَّمٌ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1E76E247-6263-4E1E-8E2A-3A5A0A7C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922" y="4132188"/>
            <a:ext cx="912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جُذورٌ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CD824D9-33CF-444F-8531-FEB7561F1719}"/>
              </a:ext>
            </a:extLst>
          </p:cNvPr>
          <p:cNvSpPr txBox="1"/>
          <p:nvPr/>
        </p:nvSpPr>
        <p:spPr>
          <a:xfrm>
            <a:off x="10079875" y="1716687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هِلالٌ </a:t>
            </a:r>
            <a:endParaRPr lang="en-GB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784D9DC-E8BB-4781-8067-9D7A5F610588}"/>
              </a:ext>
            </a:extLst>
          </p:cNvPr>
          <p:cNvSpPr txBox="1"/>
          <p:nvPr/>
        </p:nvSpPr>
        <p:spPr>
          <a:xfrm>
            <a:off x="6681736" y="1857719"/>
            <a:ext cx="972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رُمّانٌ</a:t>
            </a:r>
            <a:endParaRPr lang="en-GB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303DA4E-C934-4840-A19C-507887AFDE9A}"/>
              </a:ext>
            </a:extLst>
          </p:cNvPr>
          <p:cNvSpPr txBox="1"/>
          <p:nvPr/>
        </p:nvSpPr>
        <p:spPr>
          <a:xfrm>
            <a:off x="10287337" y="4161538"/>
            <a:ext cx="1233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قارورَةٌ</a:t>
            </a:r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37E8F8B-88D7-41C7-88D4-71CA81A287F2}"/>
              </a:ext>
            </a:extLst>
          </p:cNvPr>
          <p:cNvSpPr txBox="1"/>
          <p:nvPr/>
        </p:nvSpPr>
        <p:spPr>
          <a:xfrm>
            <a:off x="6272506" y="4167013"/>
            <a:ext cx="1233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مِلْعَقَةٌ</a:t>
            </a:r>
            <a:endParaRPr lang="en-GB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9E40B80C-E214-462F-9C07-E27DC8D1DD90}"/>
              </a:ext>
            </a:extLst>
          </p:cNvPr>
          <p:cNvSpPr/>
          <p:nvPr/>
        </p:nvSpPr>
        <p:spPr>
          <a:xfrm>
            <a:off x="9447223" y="2697276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EA353AF6-1CE5-487A-B79B-26A52A53AC8E}"/>
              </a:ext>
            </a:extLst>
          </p:cNvPr>
          <p:cNvSpPr/>
          <p:nvPr/>
        </p:nvSpPr>
        <p:spPr>
          <a:xfrm>
            <a:off x="6051978" y="2697276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C557752-2763-4BFF-AD7A-842098A87D94}"/>
              </a:ext>
            </a:extLst>
          </p:cNvPr>
          <p:cNvSpPr/>
          <p:nvPr/>
        </p:nvSpPr>
        <p:spPr>
          <a:xfrm>
            <a:off x="2433838" y="2697276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9513EA6-324E-479F-91AB-9CBB1B95DB7E}"/>
              </a:ext>
            </a:extLst>
          </p:cNvPr>
          <p:cNvSpPr/>
          <p:nvPr/>
        </p:nvSpPr>
        <p:spPr>
          <a:xfrm>
            <a:off x="9617976" y="5625102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E5FDEE5B-EC8C-47CB-9E55-0F9A96B5990D}"/>
              </a:ext>
            </a:extLst>
          </p:cNvPr>
          <p:cNvSpPr/>
          <p:nvPr/>
        </p:nvSpPr>
        <p:spPr>
          <a:xfrm>
            <a:off x="6222731" y="5625102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DCE7730-AEEF-451D-A371-5FF5CD9DF6BA}"/>
              </a:ext>
            </a:extLst>
          </p:cNvPr>
          <p:cNvSpPr/>
          <p:nvPr/>
        </p:nvSpPr>
        <p:spPr>
          <a:xfrm>
            <a:off x="2557188" y="5625102"/>
            <a:ext cx="504789" cy="460808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68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5570">
            <a:extLst>
              <a:ext uri="{FF2B5EF4-FFF2-40B4-BE49-F238E27FC236}">
                <a16:creationId xmlns:a16="http://schemas.microsoft.com/office/drawing/2014/main" xmlns="" id="{C4D1AC99-1B60-4415-B778-B6B327C2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24" y="2690939"/>
            <a:ext cx="1716807" cy="14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:a16="http://schemas.microsoft.com/office/drawing/2014/main" xmlns="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23136" y="407057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xmlns="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B7E1047-FC6F-4BC8-BC34-BD55FE004BDF}"/>
              </a:ext>
            </a:extLst>
          </p:cNvPr>
          <p:cNvSpPr/>
          <p:nvPr/>
        </p:nvSpPr>
        <p:spPr>
          <a:xfrm>
            <a:off x="7298378" y="1100272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6FB9A72-F9B8-47EE-9968-75437D566E56}"/>
              </a:ext>
            </a:extLst>
          </p:cNvPr>
          <p:cNvSpPr/>
          <p:nvPr/>
        </p:nvSpPr>
        <p:spPr>
          <a:xfrm>
            <a:off x="5923603" y="1102685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119574F-07A8-481F-B011-4B85A40ED513}"/>
              </a:ext>
            </a:extLst>
          </p:cNvPr>
          <p:cNvSpPr/>
          <p:nvPr/>
        </p:nvSpPr>
        <p:spPr>
          <a:xfrm>
            <a:off x="4624393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10251A7-16F0-4819-A6AF-964B169CA6E7}"/>
              </a:ext>
            </a:extLst>
          </p:cNvPr>
          <p:cNvSpPr/>
          <p:nvPr/>
        </p:nvSpPr>
        <p:spPr>
          <a:xfrm>
            <a:off x="3244538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xmlns="" id="{074DA2FC-3E4C-4402-AC3F-D0AACA7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CEC42866-C01B-4B18-811E-193CB7321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860" y="1850132"/>
            <a:ext cx="819150" cy="65722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xmlns="" id="{FEEC0281-1E6E-42E0-82F5-B090B0B9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02" y="4211822"/>
            <a:ext cx="819150" cy="65722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9" name="Picture 5572">
            <a:extLst>
              <a:ext uri="{FF2B5EF4-FFF2-40B4-BE49-F238E27FC236}">
                <a16:creationId xmlns:a16="http://schemas.microsoft.com/office/drawing/2014/main" xmlns="" id="{3C43EB14-2672-469C-913A-03948081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44" y="4406583"/>
            <a:ext cx="1942615" cy="15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31">
            <a:extLst>
              <a:ext uri="{FF2B5EF4-FFF2-40B4-BE49-F238E27FC236}">
                <a16:creationId xmlns:a16="http://schemas.microsoft.com/office/drawing/2014/main" xmlns="" id="{011014FE-771B-44A8-91FD-E904C7A8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00" y="1137249"/>
            <a:ext cx="1591279" cy="15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571">
            <a:extLst>
              <a:ext uri="{FF2B5EF4-FFF2-40B4-BE49-F238E27FC236}">
                <a16:creationId xmlns:a16="http://schemas.microsoft.com/office/drawing/2014/main" xmlns="" id="{E4C368F7-DFC4-412B-ACCA-1CF9B354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00" y="4438032"/>
            <a:ext cx="1591280" cy="15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5569">
            <a:extLst>
              <a:ext uri="{FF2B5EF4-FFF2-40B4-BE49-F238E27FC236}">
                <a16:creationId xmlns:a16="http://schemas.microsoft.com/office/drawing/2014/main" xmlns="" id="{696E5DEC-5537-470A-99B1-9D005C4B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00" y="2746369"/>
            <a:ext cx="1593827" cy="14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5568">
            <a:extLst>
              <a:ext uri="{FF2B5EF4-FFF2-40B4-BE49-F238E27FC236}">
                <a16:creationId xmlns:a16="http://schemas.microsoft.com/office/drawing/2014/main" xmlns="" id="{1B391E96-2EDF-4AE7-8808-8416D467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44" y="1050595"/>
            <a:ext cx="1737487" cy="15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20">
            <a:extLst>
              <a:ext uri="{FF2B5EF4-FFF2-40B4-BE49-F238E27FC236}">
                <a16:creationId xmlns:a16="http://schemas.microsoft.com/office/drawing/2014/main" xmlns="" id="{654902F5-D358-463A-AE5A-87AA5C23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0096" y="1326563"/>
            <a:ext cx="1267321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جَزَرٌ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21">
            <a:extLst>
              <a:ext uri="{FF2B5EF4-FFF2-40B4-BE49-F238E27FC236}">
                <a16:creationId xmlns:a16="http://schemas.microsoft.com/office/drawing/2014/main" xmlns="" id="{A0032EF0-7B4B-4EE6-A3A3-E9F89C68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749" y="1599146"/>
            <a:ext cx="94297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لَوْزٌ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22">
            <a:extLst>
              <a:ext uri="{FF2B5EF4-FFF2-40B4-BE49-F238E27FC236}">
                <a16:creationId xmlns:a16="http://schemas.microsoft.com/office/drawing/2014/main" xmlns="" id="{CD4DD857-08C4-4739-95BA-A0A3FE40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287" y="3270582"/>
            <a:ext cx="1267321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فُجْلٌ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23">
            <a:extLst>
              <a:ext uri="{FF2B5EF4-FFF2-40B4-BE49-F238E27FC236}">
                <a16:creationId xmlns:a16="http://schemas.microsoft.com/office/drawing/2014/main" xmlns="" id="{6B479AE1-6E0E-42FF-BC68-82547208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20" y="3344509"/>
            <a:ext cx="94297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كَرَزٌ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24">
            <a:extLst>
              <a:ext uri="{FF2B5EF4-FFF2-40B4-BE49-F238E27FC236}">
                <a16:creationId xmlns:a16="http://schemas.microsoft.com/office/drawing/2014/main" xmlns="" id="{8736BF4C-16D6-4084-84DF-11EF62FC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637" y="4932400"/>
            <a:ext cx="1267321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قَرْنَبيطٌ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728">
            <a:extLst>
              <a:ext uri="{FF2B5EF4-FFF2-40B4-BE49-F238E27FC236}">
                <a16:creationId xmlns:a16="http://schemas.microsoft.com/office/drawing/2014/main" xmlns="" id="{F5E976F9-A0BC-4458-98BB-E9934A10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750" y="5085593"/>
            <a:ext cx="94297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فولٌ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BB0E9F1-B867-49AB-B5AB-9A330CD52103}"/>
              </a:ext>
            </a:extLst>
          </p:cNvPr>
          <p:cNvCxnSpPr>
            <a:cxnSpLocks/>
            <a:stCxn id="6164" idx="1"/>
          </p:cNvCxnSpPr>
          <p:nvPr/>
        </p:nvCxnSpPr>
        <p:spPr>
          <a:xfrm flipH="1">
            <a:off x="6587752" y="1903491"/>
            <a:ext cx="2168948" cy="263403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3A8EDBF-66AC-40F7-A494-485B577685E6}"/>
              </a:ext>
            </a:extLst>
          </p:cNvPr>
          <p:cNvCxnSpPr>
            <a:cxnSpLocks/>
            <a:stCxn id="6148" idx="1"/>
          </p:cNvCxnSpPr>
          <p:nvPr/>
        </p:nvCxnSpPr>
        <p:spPr>
          <a:xfrm flipH="1" flipV="1">
            <a:off x="6587752" y="4540435"/>
            <a:ext cx="2168948" cy="688454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D485DF04-FE8A-4D10-BE5A-7404202D8CE4}"/>
              </a:ext>
            </a:extLst>
          </p:cNvPr>
          <p:cNvCxnSpPr>
            <a:cxnSpLocks/>
            <a:stCxn id="6155" idx="1"/>
          </p:cNvCxnSpPr>
          <p:nvPr/>
        </p:nvCxnSpPr>
        <p:spPr>
          <a:xfrm flipH="1" flipV="1">
            <a:off x="6534010" y="2177495"/>
            <a:ext cx="2222690" cy="1301601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EA056B5F-E8C0-4440-A782-1A9A2F3AA2C0}"/>
              </a:ext>
            </a:extLst>
          </p:cNvPr>
          <p:cNvCxnSpPr>
            <a:cxnSpLocks/>
            <a:stCxn id="6163" idx="3"/>
            <a:endCxn id="5" idx="1"/>
          </p:cNvCxnSpPr>
          <p:nvPr/>
        </p:nvCxnSpPr>
        <p:spPr>
          <a:xfrm>
            <a:off x="4077331" y="1816771"/>
            <a:ext cx="1637529" cy="361974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4621EF84-33A7-4A5D-9D45-263204E82E58}"/>
              </a:ext>
            </a:extLst>
          </p:cNvPr>
          <p:cNvCxnSpPr>
            <a:cxnSpLocks/>
            <a:stCxn id="6154" idx="3"/>
            <a:endCxn id="7" idx="1"/>
          </p:cNvCxnSpPr>
          <p:nvPr/>
        </p:nvCxnSpPr>
        <p:spPr>
          <a:xfrm>
            <a:off x="4077331" y="3437914"/>
            <a:ext cx="1691271" cy="1102521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9202227F-8823-4CAC-93D7-74DD84C552CD}"/>
              </a:ext>
            </a:extLst>
          </p:cNvPr>
          <p:cNvCxnSpPr>
            <a:cxnSpLocks/>
            <a:stCxn id="6149" idx="3"/>
          </p:cNvCxnSpPr>
          <p:nvPr/>
        </p:nvCxnSpPr>
        <p:spPr>
          <a:xfrm flipV="1">
            <a:off x="4282459" y="2411552"/>
            <a:ext cx="1555282" cy="2777591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xmlns="" id="{2923818D-0ECD-470F-BF6E-27AE6B87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215" y="354073"/>
            <a:ext cx="78325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أُسَمّي الصُّوَرَ، وَأَصِلُ كُلَّ صورَةٍ بِالْحَرْفِ الْــمُناسِبِ: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32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E41D056-AD66-4517-9EA4-0D86FCD7653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D421A489-E8B8-4084-87DA-2C6B92A3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05277CC9-407B-405F-B78B-F153F870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088A52E2-37DF-45FE-809D-0B6D89A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-21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2476FA00-0FE5-4175-91BE-7FCED515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609" y="607977"/>
            <a:ext cx="3416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أَقْرَأُ </a:t>
            </a:r>
            <a:r>
              <a:rPr lang="ar-BH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الْكَلِماتِ</a:t>
            </a:r>
            <a:r>
              <a:rPr lang="ar-SA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الْآتِيَةَ</a:t>
            </a:r>
            <a:r>
              <a:rPr lang="ar-SA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0" name="رسم 323" descr="أذن">
            <a:extLst>
              <a:ext uri="{FF2B5EF4-FFF2-40B4-BE49-F238E27FC236}">
                <a16:creationId xmlns:a16="http://schemas.microsoft.com/office/drawing/2014/main" xmlns="" id="{22E00CD9-BAAD-4A3C-84DD-FC095C40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80929" y="672668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2DB0B91D-4C11-4690-BA1E-00D2313B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ounded Rectangle 3508">
            <a:extLst>
              <a:ext uri="{FF2B5EF4-FFF2-40B4-BE49-F238E27FC236}">
                <a16:creationId xmlns:a16="http://schemas.microsoft.com/office/drawing/2014/main" xmlns="" id="{0E812318-4DD6-48A0-BF1D-451C7F00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514" y="2106182"/>
            <a:ext cx="2171377" cy="8649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سَمَ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لَـــــ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ـــمَـــــسَ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3507">
            <a:extLst>
              <a:ext uri="{FF2B5EF4-FFF2-40B4-BE49-F238E27FC236}">
                <a16:creationId xmlns:a16="http://schemas.microsoft.com/office/drawing/2014/main" xmlns="" id="{8A967FCE-29B6-495F-9003-13547B88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78" y="2109691"/>
            <a:ext cx="2171376" cy="8614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بَـــــذَ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lang="ar-BH" altLang="en-US" sz="3600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بَـــذَ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506">
            <a:extLst>
              <a:ext uri="{FF2B5EF4-FFF2-40B4-BE49-F238E27FC236}">
                <a16:creationId xmlns:a16="http://schemas.microsoft.com/office/drawing/2014/main" xmlns="" id="{1660E44A-0A6B-4EA3-9FD0-17C0DFC5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646" y="2106182"/>
            <a:ext cx="2171377" cy="8671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حَــــ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سَ-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ـــلَــ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ـسَ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779">
            <a:extLst>
              <a:ext uri="{FF2B5EF4-FFF2-40B4-BE49-F238E27FC236}">
                <a16:creationId xmlns:a16="http://schemas.microsoft.com/office/drawing/2014/main" xmlns="" id="{16304108-A670-4EA5-8210-78144C19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514" y="4209752"/>
            <a:ext cx="2171377" cy="874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جِـــــ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رارٌ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سِـــ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ــلالٌ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3778">
            <a:extLst>
              <a:ext uri="{FF2B5EF4-FFF2-40B4-BE49-F238E27FC236}">
                <a16:creationId xmlns:a16="http://schemas.microsoft.com/office/drawing/2014/main" xmlns="" id="{E364E108-5D3F-4134-93F5-843A81772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646" y="4223005"/>
            <a:ext cx="2171377" cy="8614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رورٌ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حُـــــ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ـلولٌ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777">
            <a:extLst>
              <a:ext uri="{FF2B5EF4-FFF2-40B4-BE49-F238E27FC236}">
                <a16:creationId xmlns:a16="http://schemas.microsoft.com/office/drawing/2014/main" xmlns="" id="{F362E753-1FCC-4E0D-9CD6-A474ABA91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77" y="4229631"/>
            <a:ext cx="2171377" cy="8481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ليلٌ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حَـ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ريرٌ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FE36E8-6D7B-4FD4-AAAB-1BEE5311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29" y="53280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3FE0EF-912D-43B8-9F04-41CD58E444A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12DD756F-B69C-48D1-A6C5-0FFD6184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170" y="454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A2B88E6-4E54-4C67-BE47-6C776C05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115697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71605B2-C9D2-454E-A481-EB601BA7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399393"/>
            <a:ext cx="72731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أَقْرَأُ الْكَلِماتِ الآتِيَةَ، ثُمَّ أُصَنِّفُها كَما في الْـمِثالِ: 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xmlns="" id="{CCFCDAD9-B835-44AA-B137-BA393562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الثّانية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الْبيئَةُ في بِلادي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السّابع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جاسِمٌ وَالْبَبَّغاءُ 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5CE21F4-3B19-4160-A1F8-1C7246693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85135"/>
              </p:ext>
            </p:extLst>
          </p:nvPr>
        </p:nvGraphicFramePr>
        <p:xfrm>
          <a:off x="3948005" y="2617933"/>
          <a:ext cx="5965825" cy="3351469"/>
        </p:xfrm>
        <a:graphic>
          <a:graphicData uri="http://schemas.openxmlformats.org/drawingml/2006/table">
            <a:tbl>
              <a:tblPr rtl="1"/>
              <a:tblGrid>
                <a:gridCol w="2982595">
                  <a:extLst>
                    <a:ext uri="{9D8B030D-6E8A-4147-A177-3AD203B41FA5}">
                      <a16:colId xmlns:a16="http://schemas.microsoft.com/office/drawing/2014/main" xmlns="" val="3944053079"/>
                    </a:ext>
                  </a:extLst>
                </a:gridCol>
                <a:gridCol w="2983230">
                  <a:extLst>
                    <a:ext uri="{9D8B030D-6E8A-4147-A177-3AD203B41FA5}">
                      <a16:colId xmlns:a16="http://schemas.microsoft.com/office/drawing/2014/main" xmlns="" val="4095718272"/>
                    </a:ext>
                  </a:extLst>
                </a:gridCol>
              </a:tblGrid>
              <a:tr h="6698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كَلِماتٌ فيها (ال)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6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كَلِماتٌ فيها تَنْوينٌ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6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687294"/>
                  </a:ext>
                </a:extLst>
              </a:tr>
              <a:tr h="268162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الْـبُلْبُلُ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إِوَزَّةٌ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40299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3E10FEA-3E1C-4C28-A75F-E9134553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2759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B0C6721A-42CC-48F6-934D-39E34AA1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407" y="1216270"/>
            <a:ext cx="6145942" cy="125428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الْـبُلْبُلُ -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إِوَزَّةٌ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الْهُــدْهُـــــــدُ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عُصْـفورٌ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بَجَـــــــعٌ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النَّـــــسْــــــــرُ -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صَــــــقْـــــرٌ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الْغُرابُ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78F9DF64-D4C3-4E45-9F08-75ECF9F8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1299761"/>
            <a:ext cx="6575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70A73B-F864-4BC5-9D59-90E2E411C7E0}"/>
              </a:ext>
            </a:extLst>
          </p:cNvPr>
          <p:cNvSpPr txBox="1"/>
          <p:nvPr/>
        </p:nvSpPr>
        <p:spPr>
          <a:xfrm>
            <a:off x="7899112" y="4155169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D0F6F2-F638-4A81-88DF-71D0EF277AEF}"/>
              </a:ext>
            </a:extLst>
          </p:cNvPr>
          <p:cNvSpPr txBox="1"/>
          <p:nvPr/>
        </p:nvSpPr>
        <p:spPr>
          <a:xfrm>
            <a:off x="8000573" y="3899687"/>
            <a:ext cx="1252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الْهُــدْهُـــــــدُ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FB68D9-005A-4C96-888B-B0ABFC79969A}"/>
              </a:ext>
            </a:extLst>
          </p:cNvPr>
          <p:cNvSpPr txBox="1"/>
          <p:nvPr/>
        </p:nvSpPr>
        <p:spPr>
          <a:xfrm>
            <a:off x="4562747" y="3832003"/>
            <a:ext cx="1448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عُصْـفورٌ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090C647-47CC-4E5E-803F-FAB4A1075590}"/>
              </a:ext>
            </a:extLst>
          </p:cNvPr>
          <p:cNvSpPr txBox="1"/>
          <p:nvPr/>
        </p:nvSpPr>
        <p:spPr>
          <a:xfrm>
            <a:off x="4505566" y="4487949"/>
            <a:ext cx="1327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بَجَـــــــعٌ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427E8A-D632-416A-8ACC-84A4EB3FAD49}"/>
              </a:ext>
            </a:extLst>
          </p:cNvPr>
          <p:cNvSpPr txBox="1"/>
          <p:nvPr/>
        </p:nvSpPr>
        <p:spPr>
          <a:xfrm>
            <a:off x="7635740" y="4478334"/>
            <a:ext cx="1552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النَّـــــسْــــــــرُ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CAF54AB-1C6C-42CC-AC6E-AE964899DAFA}"/>
              </a:ext>
            </a:extLst>
          </p:cNvPr>
          <p:cNvSpPr txBox="1"/>
          <p:nvPr/>
        </p:nvSpPr>
        <p:spPr>
          <a:xfrm>
            <a:off x="4623029" y="5147287"/>
            <a:ext cx="1327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صَــــــقْـــــرٌ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FF465EF-465E-428C-B68A-45BB99F89CE8}"/>
              </a:ext>
            </a:extLst>
          </p:cNvPr>
          <p:cNvSpPr txBox="1"/>
          <p:nvPr/>
        </p:nvSpPr>
        <p:spPr>
          <a:xfrm>
            <a:off x="7935750" y="5169444"/>
            <a:ext cx="1252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الْغُرابُ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BB9E101-3F13-4F1C-8E59-8AFE82BA140F}"/>
              </a:ext>
            </a:extLst>
          </p:cNvPr>
          <p:cNvSpPr txBox="1"/>
          <p:nvPr/>
        </p:nvSpPr>
        <p:spPr>
          <a:xfrm>
            <a:off x="4711619" y="4075331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4B6697-8631-40B6-AD19-4A0E666000BD}"/>
              </a:ext>
            </a:extLst>
          </p:cNvPr>
          <p:cNvSpPr txBox="1"/>
          <p:nvPr/>
        </p:nvSpPr>
        <p:spPr>
          <a:xfrm>
            <a:off x="4711619" y="4738819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89CD186-E765-4932-90FE-B43CB6E59D93}"/>
              </a:ext>
            </a:extLst>
          </p:cNvPr>
          <p:cNvSpPr txBox="1"/>
          <p:nvPr/>
        </p:nvSpPr>
        <p:spPr>
          <a:xfrm>
            <a:off x="7867792" y="4738818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6E19D19-0C19-4C41-9023-A56CF5A6365F}"/>
              </a:ext>
            </a:extLst>
          </p:cNvPr>
          <p:cNvSpPr txBox="1"/>
          <p:nvPr/>
        </p:nvSpPr>
        <p:spPr>
          <a:xfrm>
            <a:off x="4611756" y="5402307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1BCD8A-83E1-404D-B583-C17D17F82623}"/>
              </a:ext>
            </a:extLst>
          </p:cNvPr>
          <p:cNvSpPr txBox="1"/>
          <p:nvPr/>
        </p:nvSpPr>
        <p:spPr>
          <a:xfrm>
            <a:off x="7867791" y="5402512"/>
            <a:ext cx="1455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6" grpId="0"/>
      <p:bldP spid="37" grpId="0"/>
      <p:bldP spid="39" grpId="0"/>
      <p:bldP spid="41" grpId="0"/>
      <p:bldP spid="42" grpId="0"/>
      <p:bldP spid="46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22372</TotalTime>
  <Words>792</Words>
  <Application>Microsoft Office PowerPoint</Application>
  <PresentationFormat>ملء الشاشة</PresentationFormat>
  <Paragraphs>154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Amal Abdulla Ahmed Alsayed</cp:lastModifiedBy>
  <cp:revision>978</cp:revision>
  <dcterms:created xsi:type="dcterms:W3CDTF">2020-09-08T04:24:33Z</dcterms:created>
  <dcterms:modified xsi:type="dcterms:W3CDTF">2022-03-08T11:09:30Z</dcterms:modified>
</cp:coreProperties>
</file>