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1"/>
  </p:notesMasterIdLst>
  <p:sldIdLst>
    <p:sldId id="326" r:id="rId2"/>
    <p:sldId id="327" r:id="rId3"/>
    <p:sldId id="328" r:id="rId4"/>
    <p:sldId id="330" r:id="rId5"/>
    <p:sldId id="331" r:id="rId6"/>
    <p:sldId id="333" r:id="rId7"/>
    <p:sldId id="334" r:id="rId8"/>
    <p:sldId id="335" r:id="rId9"/>
    <p:sldId id="311" r:id="rId10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DB1F4"/>
    <a:srgbClr val="FF99CC"/>
    <a:srgbClr val="FF66CC"/>
    <a:srgbClr val="FF99FF"/>
    <a:srgbClr val="FF3399"/>
    <a:srgbClr val="43B15D"/>
    <a:srgbClr val="CC3300"/>
    <a:srgbClr val="07ED4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30/07/1443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NUL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693683" y="2040164"/>
            <a:ext cx="11498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الْوَحْدَةُ 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الثّانِيَةُ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(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الْبيئَةُ في 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بِلادي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              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الدَّرْسُ </a:t>
            </a:r>
            <a:r>
              <a:rPr lang="ar-BH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السادس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النَّخْلَةُ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الْوَحْدَةُ الثّانِيَةُ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(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الْبيئَةُ في بِلادي)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السادس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النَّخْلَةُ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لُغَتي –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أُميِّزُ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الْحُروفَ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plant, tree, palm, conifer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7" y="2678429"/>
            <a:ext cx="4249783" cy="2555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: Rounded Corners 10">
            <a:extLst>
              <a:ext uri="{FF2B5EF4-FFF2-40B4-BE49-F238E27FC236}">
                <a16:creationId xmlns="" xmlns:a16="http://schemas.microsoft.com/office/drawing/2014/main" id="{3F38D9A3-41D7-43D0-A7FC-ED357933A70D}"/>
              </a:ext>
            </a:extLst>
          </p:cNvPr>
          <p:cNvSpPr/>
          <p:nvPr/>
        </p:nvSpPr>
        <p:spPr>
          <a:xfrm>
            <a:off x="2764270" y="5502002"/>
            <a:ext cx="6511058" cy="746786"/>
          </a:xfrm>
          <a:prstGeom prst="roundRect">
            <a:avLst/>
          </a:prstGeom>
          <a:solidFill>
            <a:srgbClr val="43B1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أُثَرّي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لُغَتي </a:t>
            </a:r>
            <a:r>
              <a:rPr lang="ar-SA" sz="40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أُميِّزُ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الْحُروفَ وَالْأَصْواتَ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438542" y="143560"/>
            <a:ext cx="377769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54AD7920-3416-4BC2-9937-7024BBF92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232" y="863246"/>
            <a:ext cx="982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r" rtl="1"/>
            <a:r>
              <a:rPr lang="ar-BH" sz="4000" b="1" dirty="0" smtClean="0"/>
              <a:t>1- </a:t>
            </a:r>
            <a:r>
              <a:rPr lang="ar-SA" sz="4000" b="1" dirty="0" smtClean="0"/>
              <a:t>أُلَوِّنُ </a:t>
            </a:r>
            <a:r>
              <a:rPr lang="ar-SA" sz="4000" b="1" dirty="0"/>
              <a:t>الْكَلِماتِ الَّتـي تَدُلُّ عَلى عَناصِرَ مِنَ </a:t>
            </a:r>
            <a:r>
              <a:rPr lang="ar-SA" sz="4000" b="1" dirty="0" smtClean="0"/>
              <a:t>الطَّبيعَةِ</a:t>
            </a:r>
            <a:r>
              <a:rPr lang="ar-BH" sz="4000" b="1" dirty="0" smtClean="0"/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4439570" y="3134834"/>
            <a:ext cx="1839542" cy="1685610"/>
            <a:chOff x="4844319" y="1980757"/>
            <a:chExt cx="1448626" cy="1403188"/>
          </a:xfrm>
        </p:grpSpPr>
        <p:sp>
          <p:nvSpPr>
            <p:cNvPr id="34" name="شكل بيضاوي 33"/>
            <p:cNvSpPr/>
            <p:nvPr/>
          </p:nvSpPr>
          <p:spPr>
            <a:xfrm>
              <a:off x="4844319" y="1980757"/>
              <a:ext cx="1448626" cy="1403188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شكل بيضاوي 4"/>
            <p:cNvSpPr/>
            <p:nvPr/>
          </p:nvSpPr>
          <p:spPr>
            <a:xfrm>
              <a:off x="5056465" y="2186249"/>
              <a:ext cx="1024334" cy="99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4000" b="1" kern="1200" dirty="0">
                  <a:solidFill>
                    <a:sysClr val="window" lastClr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الطّبيعَةُ</a:t>
              </a:r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6283475" y="1868593"/>
            <a:ext cx="1605185" cy="1558766"/>
            <a:chOff x="7280360" y="1052360"/>
            <a:chExt cx="1162941" cy="1162941"/>
          </a:xfrm>
        </p:grpSpPr>
        <p:sp>
          <p:nvSpPr>
            <p:cNvPr id="40" name="شكل بيضاوي 39"/>
            <p:cNvSpPr/>
            <p:nvPr/>
          </p:nvSpPr>
          <p:spPr>
            <a:xfrm>
              <a:off x="7280360" y="1052360"/>
              <a:ext cx="1162941" cy="11629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شكل بيضاوي 4"/>
            <p:cNvSpPr/>
            <p:nvPr/>
          </p:nvSpPr>
          <p:spPr>
            <a:xfrm>
              <a:off x="7407167" y="1209497"/>
              <a:ext cx="822323" cy="822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4000" b="1" kern="1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النَّخْلَةُ</a:t>
              </a:r>
            </a:p>
          </p:txBody>
        </p:sp>
      </p:grpSp>
      <p:grpSp>
        <p:nvGrpSpPr>
          <p:cNvPr id="42" name="مجموعة 41"/>
          <p:cNvGrpSpPr/>
          <p:nvPr/>
        </p:nvGrpSpPr>
        <p:grpSpPr>
          <a:xfrm>
            <a:off x="2537877" y="1722122"/>
            <a:ext cx="1626966" cy="1390006"/>
            <a:chOff x="5031775" y="601354"/>
            <a:chExt cx="1162941" cy="1162941"/>
          </a:xfrm>
        </p:grpSpPr>
        <p:sp>
          <p:nvSpPr>
            <p:cNvPr id="43" name="شكل بيضاوي 42"/>
            <p:cNvSpPr/>
            <p:nvPr/>
          </p:nvSpPr>
          <p:spPr>
            <a:xfrm>
              <a:off x="5031775" y="601354"/>
              <a:ext cx="1162941" cy="11629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4" name="شكل بيضاوي 4"/>
            <p:cNvSpPr/>
            <p:nvPr/>
          </p:nvSpPr>
          <p:spPr>
            <a:xfrm>
              <a:off x="5202084" y="771663"/>
              <a:ext cx="822323" cy="822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4000" b="1" kern="1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الْأَمْطارُ</a:t>
              </a:r>
            </a:p>
          </p:txBody>
        </p:sp>
      </p:grpSp>
      <p:grpSp>
        <p:nvGrpSpPr>
          <p:cNvPr id="45" name="مجموعة 44"/>
          <p:cNvGrpSpPr/>
          <p:nvPr/>
        </p:nvGrpSpPr>
        <p:grpSpPr>
          <a:xfrm>
            <a:off x="4506348" y="1598008"/>
            <a:ext cx="1671028" cy="1498113"/>
            <a:chOff x="3828924" y="1157938"/>
            <a:chExt cx="1162941" cy="1162941"/>
          </a:xfrm>
        </p:grpSpPr>
        <p:sp>
          <p:nvSpPr>
            <p:cNvPr id="46" name="شكل بيضاوي 45"/>
            <p:cNvSpPr/>
            <p:nvPr/>
          </p:nvSpPr>
          <p:spPr>
            <a:xfrm>
              <a:off x="3828924" y="1157938"/>
              <a:ext cx="1162941" cy="11629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7" name="شكل بيضاوي 4"/>
            <p:cNvSpPr/>
            <p:nvPr/>
          </p:nvSpPr>
          <p:spPr>
            <a:xfrm>
              <a:off x="3999233" y="1328247"/>
              <a:ext cx="822323" cy="822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4000" b="1" kern="1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الْهاتِفُ</a:t>
              </a:r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2470603" y="3282864"/>
            <a:ext cx="1439474" cy="1465058"/>
            <a:chOff x="3455401" y="2461863"/>
            <a:chExt cx="1162941" cy="1162941"/>
          </a:xfrm>
        </p:grpSpPr>
        <p:sp>
          <p:nvSpPr>
            <p:cNvPr id="49" name="شكل بيضاوي 48"/>
            <p:cNvSpPr/>
            <p:nvPr/>
          </p:nvSpPr>
          <p:spPr>
            <a:xfrm>
              <a:off x="3455401" y="2461863"/>
              <a:ext cx="1162941" cy="11629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0" name="شكل بيضاوي 4"/>
            <p:cNvSpPr/>
            <p:nvPr/>
          </p:nvSpPr>
          <p:spPr>
            <a:xfrm>
              <a:off x="3625710" y="2632172"/>
              <a:ext cx="822323" cy="822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4000" b="1" kern="120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النَّحْلُ</a:t>
              </a:r>
            </a:p>
          </p:txBody>
        </p:sp>
      </p:grpSp>
      <p:grpSp>
        <p:nvGrpSpPr>
          <p:cNvPr id="51" name="مجموعة 50"/>
          <p:cNvGrpSpPr/>
          <p:nvPr/>
        </p:nvGrpSpPr>
        <p:grpSpPr>
          <a:xfrm>
            <a:off x="3119932" y="4777326"/>
            <a:ext cx="1580290" cy="1428922"/>
            <a:chOff x="4300186" y="3505522"/>
            <a:chExt cx="1210156" cy="1162941"/>
          </a:xfrm>
        </p:grpSpPr>
        <p:sp>
          <p:nvSpPr>
            <p:cNvPr id="52" name="شكل بيضاوي 51"/>
            <p:cNvSpPr/>
            <p:nvPr/>
          </p:nvSpPr>
          <p:spPr>
            <a:xfrm>
              <a:off x="4300186" y="3505522"/>
              <a:ext cx="1210156" cy="11629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3" name="شكل بيضاوي 4"/>
            <p:cNvSpPr/>
            <p:nvPr/>
          </p:nvSpPr>
          <p:spPr>
            <a:xfrm>
              <a:off x="4477409" y="3675831"/>
              <a:ext cx="855710" cy="822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4000" b="1" kern="1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الثَّمَرُ</a:t>
              </a:r>
            </a:p>
          </p:txBody>
        </p:sp>
      </p:grpSp>
      <p:grpSp>
        <p:nvGrpSpPr>
          <p:cNvPr id="54" name="مجموعة 53"/>
          <p:cNvGrpSpPr/>
          <p:nvPr/>
        </p:nvGrpSpPr>
        <p:grpSpPr>
          <a:xfrm>
            <a:off x="5586334" y="4793018"/>
            <a:ext cx="1604137" cy="1413230"/>
            <a:chOff x="5725057" y="3513982"/>
            <a:chExt cx="1162941" cy="1162941"/>
          </a:xfrm>
        </p:grpSpPr>
        <p:sp>
          <p:nvSpPr>
            <p:cNvPr id="55" name="شكل بيضاوي 54"/>
            <p:cNvSpPr/>
            <p:nvPr/>
          </p:nvSpPr>
          <p:spPr>
            <a:xfrm>
              <a:off x="5725057" y="3513982"/>
              <a:ext cx="1162941" cy="11629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56" name="شكل بيضاوي 4"/>
            <p:cNvSpPr/>
            <p:nvPr/>
          </p:nvSpPr>
          <p:spPr>
            <a:xfrm>
              <a:off x="5895366" y="3684291"/>
              <a:ext cx="822323" cy="822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4000" b="1" kern="1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الْحَقْلُ</a:t>
              </a:r>
            </a:p>
          </p:txBody>
        </p:sp>
      </p:grpSp>
      <p:grpSp>
        <p:nvGrpSpPr>
          <p:cNvPr id="57" name="مجموعة 56"/>
          <p:cNvGrpSpPr/>
          <p:nvPr/>
        </p:nvGrpSpPr>
        <p:grpSpPr>
          <a:xfrm>
            <a:off x="6646910" y="3485277"/>
            <a:ext cx="1702573" cy="1552386"/>
            <a:chOff x="6593038" y="2468887"/>
            <a:chExt cx="1162941" cy="1162941"/>
          </a:xfrm>
        </p:grpSpPr>
        <p:sp>
          <p:nvSpPr>
            <p:cNvPr id="58" name="شكل بيضاوي 57"/>
            <p:cNvSpPr/>
            <p:nvPr/>
          </p:nvSpPr>
          <p:spPr>
            <a:xfrm>
              <a:off x="6593038" y="2468887"/>
              <a:ext cx="1162941" cy="116294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59" name="شكل بيضاوي 4"/>
            <p:cNvSpPr/>
            <p:nvPr/>
          </p:nvSpPr>
          <p:spPr>
            <a:xfrm>
              <a:off x="6763347" y="2639196"/>
              <a:ext cx="822323" cy="822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4000" b="1" kern="120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السَّيّارَةُ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446201" y="1673986"/>
            <a:ext cx="1810317" cy="14862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الْأَمْطار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6296161" y="1880912"/>
            <a:ext cx="1644241" cy="154510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النَّخْلَةُ</a:t>
            </a:r>
          </a:p>
        </p:txBody>
      </p:sp>
      <p:sp>
        <p:nvSpPr>
          <p:cNvPr id="36" name="Oval 35"/>
          <p:cNvSpPr/>
          <p:nvPr/>
        </p:nvSpPr>
        <p:spPr>
          <a:xfrm>
            <a:off x="3089839" y="4792474"/>
            <a:ext cx="1619125" cy="13986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الثَّمَرُ</a:t>
            </a:r>
          </a:p>
        </p:txBody>
      </p:sp>
      <p:sp>
        <p:nvSpPr>
          <p:cNvPr id="37" name="Oval 36"/>
          <p:cNvSpPr/>
          <p:nvPr/>
        </p:nvSpPr>
        <p:spPr>
          <a:xfrm>
            <a:off x="5550331" y="4800935"/>
            <a:ext cx="1640140" cy="13858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الْحَقْلُ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الْوَحْدَةُ الثّانِيَةُ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(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الْبيئَةُ في بِلادي)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السادس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النَّخْلَةُ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لُغَتي –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أُميِّزُ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الْحُروفَ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E29F5C3-7BEA-45C5-8A2A-720AF73465E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5069A733-2795-426F-8E21-F3ED205B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41" y="18386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496032"/>
              </p:ext>
            </p:extLst>
          </p:nvPr>
        </p:nvGraphicFramePr>
        <p:xfrm>
          <a:off x="2506532" y="549248"/>
          <a:ext cx="6954238" cy="129235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348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5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4093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تَعالَوْا وَالْعَبوا </a:t>
                      </a:r>
                      <a:r>
                        <a:rPr lang="ar-SA" sz="40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حَوْلـي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فَأَنْتُمْ هاهُنَا </a:t>
                      </a:r>
                      <a:r>
                        <a:rPr lang="ar-SA" sz="40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أَهْلـي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وَذوقوا الْحُلْوَ مِنْ </a:t>
                      </a:r>
                      <a:r>
                        <a:rPr lang="ar-SA" sz="4000" b="1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ثَمَري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أَوِ ارْتاحوا إِلـى </a:t>
                      </a:r>
                      <a:r>
                        <a:rPr lang="ar-SA" sz="4000" b="1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ظِلّـي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4100199" y="2051141"/>
            <a:ext cx="7261924" cy="74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06000"/>
              </a:lnSpc>
              <a:tabLst>
                <a:tab pos="269240" algn="l"/>
                <a:tab pos="359410" algn="l"/>
              </a:tabLst>
            </a:pP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أَسْتَخْرِجُ مِنَ الْبَيْتَيْـنِ السّابقَيْنِ مُضادَّ الْكَلِمَتَيْنِ: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42852" y="309599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Low" rtl="1">
              <a:spcBef>
                <a:spcPts val="0"/>
              </a:spcBef>
              <a:spcAft>
                <a:spcPts val="0"/>
              </a:spcAft>
              <a:buFont typeface="Sakkal Majalla" panose="02000000000000000000" pitchFamily="2" charset="-78"/>
              <a:buChar char="-"/>
              <a:tabLst>
                <a:tab pos="269240" algn="l"/>
                <a:tab pos="359410" algn="l"/>
              </a:tabLst>
            </a:pP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الْـمُرَّ: </a:t>
            </a:r>
            <a:r>
              <a:rPr lang="ar-SA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r>
              <a:rPr lang="ar-SA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endParaRPr lang="ar-BH" sz="40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R="0" lvl="0" algn="justLow" rtl="1">
              <a:spcBef>
                <a:spcPts val="0"/>
              </a:spcBef>
              <a:spcAft>
                <a:spcPts val="0"/>
              </a:spcAft>
              <a:tabLst>
                <a:tab pos="269240" algn="l"/>
                <a:tab pos="359410" algn="l"/>
              </a:tabLst>
            </a:pPr>
            <a:endParaRPr lang="ar-BH" sz="40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R="0" lvl="0" algn="justLow" rtl="1">
              <a:spcBef>
                <a:spcPts val="0"/>
              </a:spcBef>
              <a:spcAft>
                <a:spcPts val="0"/>
              </a:spcAft>
              <a:tabLst>
                <a:tab pos="269240" algn="l"/>
                <a:tab pos="359410" algn="l"/>
              </a:tabLst>
            </a:pP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SA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اذْهَبوا:  </a:t>
            </a:r>
            <a:r>
              <a:rPr lang="ar-SA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</a:t>
            </a:r>
            <a:r>
              <a:rPr lang="ar-SA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                  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436568" y="499924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تَعالَوْا</a:t>
            </a:r>
            <a:endParaRPr lang="ar-BH" sz="4000" b="1" dirty="0">
              <a:solidFill>
                <a:srgbClr val="C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400707" y="1149629"/>
            <a:ext cx="1035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الْحُلْوَ</a:t>
            </a:r>
            <a:endParaRPr lang="ar-BH" sz="4000" dirty="0">
              <a:solidFill>
                <a:srgbClr val="C00000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الْوَحْدَةُ الثّانِيَةُ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(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الْبيئَةُ في بِلادي)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السادس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النَّخْلَةُ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لُغَتي –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أُميِّزُ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الْحُروفَ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091 0.2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10925 0.544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184339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835A97E-5D04-4A8F-ABF0-360ED0F03AA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رسم 323" descr="أذن">
            <a:extLst>
              <a:ext uri="{FF2B5EF4-FFF2-40B4-BE49-F238E27FC236}">
                <a16:creationId xmlns="" xmlns:a16="http://schemas.microsoft.com/office/drawing/2014/main" id="{247D047A-048F-4D22-9F99-281872692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34967" y="775175"/>
            <a:ext cx="521852" cy="52185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BADFD1A6-8767-4C56-B78E-F8CE95CD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4264B127-E550-4202-83FF-61A4F520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4" name="Rectangle 15">
            <a:extLst>
              <a:ext uri="{FF2B5EF4-FFF2-40B4-BE49-F238E27FC236}">
                <a16:creationId xmlns="" xmlns:a16="http://schemas.microsoft.com/office/drawing/2014/main" id="{C68E26AC-6FA3-4F02-B070-6E75AF7F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0216AFDF-764C-4C62-905F-135FB1D0C3B4}"/>
              </a:ext>
            </a:extLst>
          </p:cNvPr>
          <p:cNvSpPr/>
          <p:nvPr/>
        </p:nvSpPr>
        <p:spPr>
          <a:xfrm>
            <a:off x="6927073" y="3965274"/>
            <a:ext cx="1621674" cy="16764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1743790" y="685128"/>
            <a:ext cx="885210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Low" rtl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9240" algn="l"/>
              </a:tabLst>
            </a:pP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أُسَمّـي </a:t>
            </a: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الصُّوَرَ</a:t>
            </a:r>
            <a:r>
              <a:rPr lang="ar-BH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وَأَكْتُبُ الْحَرْفَ الْـمُشْتَـرَكَ بَيْـنَ كُلِّ مَجْموعَةٍ: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39" name="مجموعة 38"/>
          <p:cNvGrpSpPr/>
          <p:nvPr/>
        </p:nvGrpSpPr>
        <p:grpSpPr>
          <a:xfrm>
            <a:off x="6615953" y="1593760"/>
            <a:ext cx="2291379" cy="2062163"/>
            <a:chOff x="2810252" y="246884"/>
            <a:chExt cx="1248156" cy="1248156"/>
          </a:xfrm>
        </p:grpSpPr>
        <p:sp>
          <p:nvSpPr>
            <p:cNvPr id="40" name="مستطيل مستدير الزوايا 39"/>
            <p:cNvSpPr/>
            <p:nvPr/>
          </p:nvSpPr>
          <p:spPr>
            <a:xfrm>
              <a:off x="2810252" y="246884"/>
              <a:ext cx="1248156" cy="12481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1" name="مستطيل 40"/>
            <p:cNvSpPr/>
            <p:nvPr/>
          </p:nvSpPr>
          <p:spPr>
            <a:xfrm>
              <a:off x="2871182" y="307814"/>
              <a:ext cx="1126296" cy="1126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5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" name="مجموعة 41"/>
          <p:cNvGrpSpPr/>
          <p:nvPr/>
        </p:nvGrpSpPr>
        <p:grpSpPr>
          <a:xfrm>
            <a:off x="9019188" y="1593760"/>
            <a:ext cx="2291379" cy="2062163"/>
            <a:chOff x="2810252" y="246884"/>
            <a:chExt cx="1248156" cy="1248156"/>
          </a:xfrm>
        </p:grpSpPr>
        <p:sp>
          <p:nvSpPr>
            <p:cNvPr id="43" name="مستطيل مستدير الزوايا 42"/>
            <p:cNvSpPr/>
            <p:nvPr/>
          </p:nvSpPr>
          <p:spPr>
            <a:xfrm>
              <a:off x="2810252" y="246884"/>
              <a:ext cx="1248156" cy="12481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5" name="مستطيل 44"/>
            <p:cNvSpPr/>
            <p:nvPr/>
          </p:nvSpPr>
          <p:spPr>
            <a:xfrm>
              <a:off x="2871182" y="307814"/>
              <a:ext cx="1126296" cy="1126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5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مجموعة 45"/>
          <p:cNvGrpSpPr/>
          <p:nvPr/>
        </p:nvGrpSpPr>
        <p:grpSpPr>
          <a:xfrm>
            <a:off x="9019188" y="3775644"/>
            <a:ext cx="2291379" cy="2062163"/>
            <a:chOff x="2810252" y="246884"/>
            <a:chExt cx="1248156" cy="1248156"/>
          </a:xfrm>
        </p:grpSpPr>
        <p:sp>
          <p:nvSpPr>
            <p:cNvPr id="47" name="مستطيل مستدير الزوايا 46"/>
            <p:cNvSpPr/>
            <p:nvPr/>
          </p:nvSpPr>
          <p:spPr>
            <a:xfrm>
              <a:off x="2810252" y="246884"/>
              <a:ext cx="1248156" cy="12481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8" name="مستطيل 47"/>
            <p:cNvSpPr/>
            <p:nvPr/>
          </p:nvSpPr>
          <p:spPr>
            <a:xfrm>
              <a:off x="2871182" y="307814"/>
              <a:ext cx="1126296" cy="1126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5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مجموعة 48"/>
          <p:cNvGrpSpPr/>
          <p:nvPr/>
        </p:nvGrpSpPr>
        <p:grpSpPr>
          <a:xfrm>
            <a:off x="432695" y="3843662"/>
            <a:ext cx="2291379" cy="2062163"/>
            <a:chOff x="2810252" y="246884"/>
            <a:chExt cx="1248156" cy="1248156"/>
          </a:xfrm>
        </p:grpSpPr>
        <p:sp>
          <p:nvSpPr>
            <p:cNvPr id="53" name="مستطيل مستدير الزوايا 52"/>
            <p:cNvSpPr/>
            <p:nvPr/>
          </p:nvSpPr>
          <p:spPr>
            <a:xfrm>
              <a:off x="2810252" y="246884"/>
              <a:ext cx="1248156" cy="12481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54" name="مستطيل 53"/>
            <p:cNvSpPr/>
            <p:nvPr/>
          </p:nvSpPr>
          <p:spPr>
            <a:xfrm>
              <a:off x="2871182" y="307814"/>
              <a:ext cx="1126296" cy="1126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5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5" name="مجموعة 54"/>
          <p:cNvGrpSpPr/>
          <p:nvPr/>
        </p:nvGrpSpPr>
        <p:grpSpPr>
          <a:xfrm>
            <a:off x="2857995" y="1626257"/>
            <a:ext cx="2291379" cy="2062163"/>
            <a:chOff x="2810252" y="246884"/>
            <a:chExt cx="1248156" cy="1248156"/>
          </a:xfrm>
        </p:grpSpPr>
        <p:sp>
          <p:nvSpPr>
            <p:cNvPr id="56" name="مستطيل مستدير الزوايا 55"/>
            <p:cNvSpPr/>
            <p:nvPr/>
          </p:nvSpPr>
          <p:spPr>
            <a:xfrm>
              <a:off x="2810252" y="246884"/>
              <a:ext cx="1248156" cy="12481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57" name="مستطيل 56"/>
            <p:cNvSpPr/>
            <p:nvPr/>
          </p:nvSpPr>
          <p:spPr>
            <a:xfrm>
              <a:off x="2871182" y="307814"/>
              <a:ext cx="1126296" cy="1126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5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414216" y="1621345"/>
            <a:ext cx="2291379" cy="2062163"/>
            <a:chOff x="2810252" y="246884"/>
            <a:chExt cx="1248156" cy="1248156"/>
          </a:xfrm>
        </p:grpSpPr>
        <p:sp>
          <p:nvSpPr>
            <p:cNvPr id="59" name="مستطيل مستدير الزوايا 58"/>
            <p:cNvSpPr/>
            <p:nvPr/>
          </p:nvSpPr>
          <p:spPr>
            <a:xfrm>
              <a:off x="2810252" y="246884"/>
              <a:ext cx="1248156" cy="12481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0" name="مستطيل 59"/>
            <p:cNvSpPr/>
            <p:nvPr/>
          </p:nvSpPr>
          <p:spPr>
            <a:xfrm>
              <a:off x="2871182" y="307814"/>
              <a:ext cx="1126296" cy="1126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5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" name="Oval 49">
            <a:extLst>
              <a:ext uri="{FF2B5EF4-FFF2-40B4-BE49-F238E27FC236}">
                <a16:creationId xmlns="" xmlns:a16="http://schemas.microsoft.com/office/drawing/2014/main" id="{0216AFDF-764C-4C62-905F-135FB1D0C3B4}"/>
              </a:ext>
            </a:extLst>
          </p:cNvPr>
          <p:cNvSpPr/>
          <p:nvPr/>
        </p:nvSpPr>
        <p:spPr>
          <a:xfrm>
            <a:off x="3194515" y="3968502"/>
            <a:ext cx="1621674" cy="167644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62" name="Picture 6113" descr="A picture containing text, water sport, swimming, ocean floor&#10;&#10;Description automatically generated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291"/>
          <a:stretch/>
        </p:blipFill>
        <p:spPr bwMode="auto">
          <a:xfrm>
            <a:off x="9019188" y="1605845"/>
            <a:ext cx="2291379" cy="2050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112" descr="A colorful bird on a branch&#10;&#10;Description automatically generated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91" y="1639050"/>
            <a:ext cx="1985885" cy="196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116" descr="A white washing machine&#10;&#10;Description automatically generated with medium confidence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546" y="3843661"/>
            <a:ext cx="2083542" cy="19614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192608" y="3818394"/>
            <a:ext cx="12198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96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غ</a:t>
            </a:r>
            <a:endParaRPr lang="ar-SA" sz="9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65" name="Picture 6114" descr="A head of lettuce&#10;&#10;Description automatically generate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50" y="1708217"/>
            <a:ext cx="2067667" cy="184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6115" descr="A close up of some food&#10;&#10;Description automatically generated with low confidenc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1" y="1777002"/>
            <a:ext cx="2049187" cy="1708320"/>
          </a:xfrm>
          <a:prstGeom prst="rect">
            <a:avLst/>
          </a:prstGeom>
        </p:spPr>
      </p:pic>
      <p:pic>
        <p:nvPicPr>
          <p:cNvPr id="67" name="Picture 528" descr="A picture containing plant, tree&#10;&#10;Description automatically generated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"/>
          <a:stretch/>
        </p:blipFill>
        <p:spPr bwMode="auto">
          <a:xfrm>
            <a:off x="544551" y="4009200"/>
            <a:ext cx="2043234" cy="1853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مستطيل 67"/>
          <p:cNvSpPr/>
          <p:nvPr/>
        </p:nvSpPr>
        <p:spPr>
          <a:xfrm>
            <a:off x="3393758" y="3944329"/>
            <a:ext cx="12198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96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خ</a:t>
            </a:r>
            <a:endParaRPr lang="ar-SA" sz="96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51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الْوَحْدَةُ الثّانِيَةُ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(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الْبيئَةُ في بِلادي)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السادس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النَّخْلَةُ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لُغَتي –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أُميِّزُ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الْحُروفَ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0F21346-0F31-4695-B9E8-DFF5FB434A08}"/>
              </a:ext>
            </a:extLst>
          </p:cNvPr>
          <p:cNvSpPr/>
          <p:nvPr/>
        </p:nvSpPr>
        <p:spPr>
          <a:xfrm>
            <a:off x="8208325" y="-1574545"/>
            <a:ext cx="970202" cy="6219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عِنَب</a:t>
            </a:r>
            <a:r>
              <a:rPr lang="ar-BH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ࣱ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2C5AD55-1532-4243-AC4B-E6ED2D60CA3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73141" y="521032"/>
            <a:ext cx="99684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أُسَمّي الصُّوَرَ، وأَصِلُ كُلَّ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واحِدَةٍ بالْـمَقْطَعِ الَّذي أَسمَعُهُ في اسْمِها: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2527090" y="22368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en-US"/>
          </a:p>
        </p:txBody>
      </p:sp>
      <p:grpSp>
        <p:nvGrpSpPr>
          <p:cNvPr id="24" name="مجموعة 23"/>
          <p:cNvGrpSpPr/>
          <p:nvPr/>
        </p:nvGrpSpPr>
        <p:grpSpPr>
          <a:xfrm>
            <a:off x="8433995" y="1325985"/>
            <a:ext cx="2206867" cy="1965855"/>
            <a:chOff x="2810252" y="246884"/>
            <a:chExt cx="1248156" cy="1248156"/>
          </a:xfrm>
        </p:grpSpPr>
        <p:sp>
          <p:nvSpPr>
            <p:cNvPr id="25" name="مستطيل مستدير الزوايا 24"/>
            <p:cNvSpPr/>
            <p:nvPr/>
          </p:nvSpPr>
          <p:spPr>
            <a:xfrm>
              <a:off x="2810252" y="246884"/>
              <a:ext cx="1248156" cy="12481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مستطيل 25"/>
            <p:cNvSpPr/>
            <p:nvPr/>
          </p:nvSpPr>
          <p:spPr>
            <a:xfrm>
              <a:off x="2871182" y="307814"/>
              <a:ext cx="1126296" cy="1126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5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6118" descr="A picture containing cabinet, furniture, wardrobe&#10;&#10;Description automatically generated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96" y="1365135"/>
            <a:ext cx="2206866" cy="18307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مجموعة 26"/>
          <p:cNvGrpSpPr/>
          <p:nvPr/>
        </p:nvGrpSpPr>
        <p:grpSpPr>
          <a:xfrm>
            <a:off x="8433994" y="3367640"/>
            <a:ext cx="2206867" cy="1965855"/>
            <a:chOff x="2810252" y="246884"/>
            <a:chExt cx="1248156" cy="1248156"/>
          </a:xfrm>
        </p:grpSpPr>
        <p:sp>
          <p:nvSpPr>
            <p:cNvPr id="28" name="مستطيل مستدير الزوايا 27"/>
            <p:cNvSpPr/>
            <p:nvPr/>
          </p:nvSpPr>
          <p:spPr>
            <a:xfrm>
              <a:off x="2810252" y="246884"/>
              <a:ext cx="1248156" cy="12481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9" name="مستطيل 28"/>
            <p:cNvSpPr/>
            <p:nvPr/>
          </p:nvSpPr>
          <p:spPr>
            <a:xfrm>
              <a:off x="2871182" y="307814"/>
              <a:ext cx="1126296" cy="1126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5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1053737" y="3367640"/>
            <a:ext cx="2206867" cy="1965855"/>
            <a:chOff x="2810252" y="246884"/>
            <a:chExt cx="1248156" cy="1248156"/>
          </a:xfrm>
        </p:grpSpPr>
        <p:sp>
          <p:nvSpPr>
            <p:cNvPr id="31" name="مستطيل مستدير الزوايا 30"/>
            <p:cNvSpPr/>
            <p:nvPr/>
          </p:nvSpPr>
          <p:spPr>
            <a:xfrm>
              <a:off x="2810252" y="246884"/>
              <a:ext cx="1248156" cy="12481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مستطيل 31"/>
            <p:cNvSpPr/>
            <p:nvPr/>
          </p:nvSpPr>
          <p:spPr>
            <a:xfrm>
              <a:off x="2871182" y="307814"/>
              <a:ext cx="1126296" cy="1126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5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1053737" y="1330823"/>
            <a:ext cx="2206867" cy="1965855"/>
            <a:chOff x="2810252" y="246884"/>
            <a:chExt cx="1248156" cy="1248156"/>
          </a:xfrm>
        </p:grpSpPr>
        <p:sp>
          <p:nvSpPr>
            <p:cNvPr id="34" name="مستطيل مستدير الزوايا 33"/>
            <p:cNvSpPr/>
            <p:nvPr/>
          </p:nvSpPr>
          <p:spPr>
            <a:xfrm>
              <a:off x="2810252" y="246884"/>
              <a:ext cx="1248156" cy="124815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5" name="مستطيل 34"/>
            <p:cNvSpPr/>
            <p:nvPr/>
          </p:nvSpPr>
          <p:spPr>
            <a:xfrm>
              <a:off x="2871182" y="307814"/>
              <a:ext cx="1126296" cy="1126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5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536" descr="A bird standing on a branch&#10;&#10;Description automatically generated with medium confidenc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24" y="3537900"/>
            <a:ext cx="1991406" cy="1699630"/>
          </a:xfrm>
          <a:prstGeom prst="rect">
            <a:avLst/>
          </a:prstGeom>
        </p:spPr>
      </p:pic>
      <p:pic>
        <p:nvPicPr>
          <p:cNvPr id="37" name="Picture 6117" descr="A group of colorful vegetables&#10;&#10;Description automatically generated with low confidenc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1" r="6091"/>
          <a:stretch/>
        </p:blipFill>
        <p:spPr>
          <a:xfrm>
            <a:off x="1248399" y="1421950"/>
            <a:ext cx="1904474" cy="1706853"/>
          </a:xfrm>
          <a:prstGeom prst="rect">
            <a:avLst/>
          </a:prstGeom>
        </p:spPr>
      </p:pic>
      <p:pic>
        <p:nvPicPr>
          <p:cNvPr id="38" name="Picture 537" descr="A close-up of a plate&#10;&#10;Description automatically generated with low confidenc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6" y="3463605"/>
            <a:ext cx="1852295" cy="1831842"/>
          </a:xfrm>
          <a:prstGeom prst="rect">
            <a:avLst/>
          </a:prstGeom>
        </p:spPr>
      </p:pic>
      <p:sp>
        <p:nvSpPr>
          <p:cNvPr id="39" name="Oval 8"/>
          <p:cNvSpPr>
            <a:spLocks/>
          </p:cNvSpPr>
          <p:nvPr/>
        </p:nvSpPr>
        <p:spPr>
          <a:xfrm>
            <a:off x="5146832" y="1340921"/>
            <a:ext cx="1250427" cy="1149480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7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غُـ</a:t>
            </a:r>
            <a:endParaRPr lang="ar-SA" sz="7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Oval 8"/>
          <p:cNvSpPr>
            <a:spLocks/>
          </p:cNvSpPr>
          <p:nvPr/>
        </p:nvSpPr>
        <p:spPr>
          <a:xfrm>
            <a:off x="5155226" y="2548318"/>
            <a:ext cx="1250427" cy="1149480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7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خُـ</a:t>
            </a:r>
            <a:endParaRPr lang="ar-SA" sz="7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Oval 8"/>
          <p:cNvSpPr>
            <a:spLocks/>
          </p:cNvSpPr>
          <p:nvPr/>
        </p:nvSpPr>
        <p:spPr>
          <a:xfrm>
            <a:off x="5181214" y="3743552"/>
            <a:ext cx="1250427" cy="1149480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7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غِـ</a:t>
            </a:r>
            <a:endParaRPr lang="ar-SA" sz="7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Oval 8"/>
          <p:cNvSpPr>
            <a:spLocks/>
          </p:cNvSpPr>
          <p:nvPr/>
        </p:nvSpPr>
        <p:spPr>
          <a:xfrm>
            <a:off x="5146831" y="4936272"/>
            <a:ext cx="1250427" cy="1149480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7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خِـ</a:t>
            </a:r>
            <a:endParaRPr lang="ar-SA" sz="7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" name="رابط كسهم مستقيم 3"/>
          <p:cNvCxnSpPr>
            <a:stCxn id="25" idx="1"/>
            <a:endCxn id="42" idx="6"/>
          </p:cNvCxnSpPr>
          <p:nvPr/>
        </p:nvCxnSpPr>
        <p:spPr>
          <a:xfrm flipH="1">
            <a:off x="6397258" y="2308913"/>
            <a:ext cx="2036737" cy="32020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>
            <a:stCxn id="34" idx="3"/>
            <a:endCxn id="40" idx="2"/>
          </p:cNvCxnSpPr>
          <p:nvPr/>
        </p:nvCxnSpPr>
        <p:spPr>
          <a:xfrm>
            <a:off x="3260604" y="2313751"/>
            <a:ext cx="1894622" cy="809307"/>
          </a:xfrm>
          <a:prstGeom prst="straightConnector1">
            <a:avLst/>
          </a:prstGeom>
          <a:ln w="76200">
            <a:solidFill>
              <a:srgbClr val="43B1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>
            <a:stCxn id="28" idx="1"/>
            <a:endCxn id="39" idx="6"/>
          </p:cNvCxnSpPr>
          <p:nvPr/>
        </p:nvCxnSpPr>
        <p:spPr>
          <a:xfrm flipH="1" flipV="1">
            <a:off x="6397259" y="1915661"/>
            <a:ext cx="2036735" cy="2434907"/>
          </a:xfrm>
          <a:prstGeom prst="straightConnector1">
            <a:avLst/>
          </a:prstGeom>
          <a:ln w="762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31" idx="3"/>
            <a:endCxn id="41" idx="2"/>
          </p:cNvCxnSpPr>
          <p:nvPr/>
        </p:nvCxnSpPr>
        <p:spPr>
          <a:xfrm flipV="1">
            <a:off x="3260604" y="4318292"/>
            <a:ext cx="1920610" cy="3227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الْوَحْدَةُ الثّانِيَةُ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(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الْبيئَةُ في بِلادي)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السادس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النَّخْلَةُ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لُغَتي –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أُميِّزُ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الْحُروفَ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0F21346-0F31-4695-B9E8-DFF5FB434A08}"/>
              </a:ext>
            </a:extLst>
          </p:cNvPr>
          <p:cNvSpPr/>
          <p:nvPr/>
        </p:nvSpPr>
        <p:spPr>
          <a:xfrm>
            <a:off x="8208325" y="-1574545"/>
            <a:ext cx="970202" cy="6219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عِنَب</a:t>
            </a:r>
            <a:r>
              <a:rPr lang="ar-BH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ࣱ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2C5AD55-1532-4243-AC4B-E6ED2D60CA3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508"/>
          <p:cNvSpPr>
            <a:spLocks noChangeArrowheads="1"/>
          </p:cNvSpPr>
          <p:nvPr/>
        </p:nvSpPr>
        <p:spPr bwMode="auto">
          <a:xfrm>
            <a:off x="6847598" y="2473931"/>
            <a:ext cx="2807391" cy="63971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خَ</a:t>
            </a:r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ريفٌ  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</a:t>
            </a:r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ريقٌ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3507"/>
          <p:cNvSpPr>
            <a:spLocks noChangeArrowheads="1"/>
          </p:cNvSpPr>
          <p:nvPr/>
        </p:nvSpPr>
        <p:spPr bwMode="auto">
          <a:xfrm>
            <a:off x="878541" y="2473930"/>
            <a:ext cx="2988610" cy="649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altLang="en-US" sz="4000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غُ</a:t>
            </a:r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يومٌ 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خُ</a:t>
            </a:r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يوطٌ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3506"/>
          <p:cNvSpPr>
            <a:spLocks noChangeArrowheads="1"/>
          </p:cNvSpPr>
          <p:nvPr/>
        </p:nvSpPr>
        <p:spPr bwMode="auto">
          <a:xfrm>
            <a:off x="3962400" y="2473931"/>
            <a:ext cx="2789949" cy="6492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خَ</a:t>
            </a:r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بّازٌ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</a:t>
            </a:r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وّاصٌ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3779"/>
          <p:cNvSpPr>
            <a:spLocks noChangeArrowheads="1"/>
          </p:cNvSpPr>
          <p:nvPr/>
        </p:nvSpPr>
        <p:spPr bwMode="auto">
          <a:xfrm>
            <a:off x="6841997" y="3221600"/>
            <a:ext cx="2812992" cy="5525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  -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فَ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3778"/>
          <p:cNvSpPr>
            <a:spLocks noChangeArrowheads="1"/>
          </p:cNvSpPr>
          <p:nvPr/>
        </p:nvSpPr>
        <p:spPr bwMode="auto">
          <a:xfrm>
            <a:off x="3962401" y="3231124"/>
            <a:ext cx="2789948" cy="54301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غَـ</a:t>
            </a:r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رَفَ  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َرَجَ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3777"/>
          <p:cNvSpPr>
            <a:spLocks noChangeArrowheads="1"/>
          </p:cNvSpPr>
          <p:nvPr/>
        </p:nvSpPr>
        <p:spPr bwMode="auto">
          <a:xfrm>
            <a:off x="878541" y="3221599"/>
            <a:ext cx="2994212" cy="5525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مَضَ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 نَسَ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70641" y="914124"/>
            <a:ext cx="99684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/>
            <a:r>
              <a:rPr kumimoji="0" lang="ar-BH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الْكَلِماتِ الْآتِيَةَ، وَأُمَيِّزُ في النُّطْقِ بَيْنَ الْحَرْفَيْن (خ) و(غ):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2527090" y="22368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en-US"/>
          </a:p>
        </p:txBody>
      </p:sp>
      <p:sp>
        <p:nvSpPr>
          <p:cNvPr id="23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الْوَحْدَةُ الثّانِيَةُ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(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الْبيئَةُ في بِلادي)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السادس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النَّخْلَةُ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لُغَتي –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أُميِّزُ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الْحُروفَ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0F21346-0F31-4695-B9E8-DFF5FB434A08}"/>
              </a:ext>
            </a:extLst>
          </p:cNvPr>
          <p:cNvSpPr/>
          <p:nvPr/>
        </p:nvSpPr>
        <p:spPr>
          <a:xfrm>
            <a:off x="8208325" y="-1574545"/>
            <a:ext cx="970202" cy="6219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عِنَب</a:t>
            </a:r>
            <a:r>
              <a:rPr lang="ar-BH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ࣱ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2C5AD55-1532-4243-AC4B-E6ED2D60CA3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70641" y="606348"/>
            <a:ext cx="996846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الْكَلِماتِ، وَأَكْتُبُ في الدّائِرَةِ كُلَّ مَقْطَعٍ يَحْتَوي عَلى كَسْرَةٍ أَوْ مَدٍّ بِالْياءِ كَما في الْـمِثالِ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2527090" y="22368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7530353" y="1987704"/>
            <a:ext cx="2627120" cy="936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مِفْتاحٌ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053737" y="3020403"/>
            <a:ext cx="2627120" cy="936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رِمالٌ</a:t>
            </a:r>
            <a:endParaRPr lang="ar-BH" sz="4000" b="1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053737" y="1953162"/>
            <a:ext cx="2627120" cy="936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أَعيشُ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7530353" y="3048244"/>
            <a:ext cx="2627120" cy="936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نَخيلٌ</a:t>
            </a:r>
            <a:endParaRPr lang="ar-BH" sz="4000" b="1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7530353" y="4082709"/>
            <a:ext cx="2627120" cy="9366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تُعْطـي</a:t>
            </a:r>
            <a:endParaRPr lang="ar-BH" sz="4000" b="1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7530353" y="5117174"/>
            <a:ext cx="2627120" cy="9366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يَجْلِسُ</a:t>
            </a:r>
            <a:endParaRPr lang="ar-BH" sz="4000" b="1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53737" y="5143462"/>
            <a:ext cx="2627120" cy="9366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يُسافِرُ</a:t>
            </a:r>
            <a:endParaRPr lang="ar-BH" sz="4000" b="1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53737" y="4062285"/>
            <a:ext cx="2627120" cy="9366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حَديقَةٌ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6196405" y="1993952"/>
            <a:ext cx="1246904" cy="936673"/>
          </a:xfrm>
          <a:prstGeom prst="ellipse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مِـفْ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6189410" y="3016139"/>
            <a:ext cx="1246904" cy="936673"/>
          </a:xfrm>
          <a:prstGeom prst="ellipse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خي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6196405" y="4062285"/>
            <a:ext cx="1246904" cy="936673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ـطي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6196405" y="5108431"/>
            <a:ext cx="1246904" cy="93667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ـلِـ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3756764" y="5147879"/>
            <a:ext cx="1246904" cy="93667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فِـ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767901" y="4062285"/>
            <a:ext cx="1246904" cy="936673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ديـ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3774896" y="3020403"/>
            <a:ext cx="1246904" cy="936673"/>
          </a:xfrm>
          <a:prstGeom prst="ellipse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3767901" y="1929787"/>
            <a:ext cx="1246904" cy="936673"/>
          </a:xfrm>
          <a:prstGeom prst="ellipse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عيــــ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الْوَحْدَةُ الثّانِيَةُ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(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الْبيئَةُ في بِلادي)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السادس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النَّخْلَةُ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لُغَتي –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أُميِّزُ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الْحُروفَ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0F21346-0F31-4695-B9E8-DFF5FB434A08}"/>
              </a:ext>
            </a:extLst>
          </p:cNvPr>
          <p:cNvSpPr/>
          <p:nvPr/>
        </p:nvSpPr>
        <p:spPr>
          <a:xfrm>
            <a:off x="8208325" y="-1574545"/>
            <a:ext cx="970202" cy="6219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عِنَب</a:t>
            </a:r>
            <a:r>
              <a:rPr lang="ar-BH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ࣱ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2C5AD55-1532-4243-AC4B-E6ED2D60CA3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39838" y="98943"/>
            <a:ext cx="99560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5-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تَرْتيبَ الْكَلِماتِ بِحَسَبِ حَرْفِهَا الْأَوَّلِ مُسْتَعينًا بِجَدْوَلِ تَرْتيبِ الْحُروفِ: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2527090" y="22368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802174" y="975692"/>
            <a:ext cx="1043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حَقْلٌ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60135" y="975692"/>
            <a:ext cx="1205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صَحْراءُ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6933" y="975692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مَطَرٌ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62627"/>
              </p:ext>
            </p:extLst>
          </p:nvPr>
        </p:nvGraphicFramePr>
        <p:xfrm>
          <a:off x="8920791" y="1560321"/>
          <a:ext cx="2880180" cy="456590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69407">
                  <a:extLst>
                    <a:ext uri="{9D8B030D-6E8A-4147-A177-3AD203B41FA5}">
                      <a16:colId xmlns="" xmlns:a16="http://schemas.microsoft.com/office/drawing/2014/main" val="2916643210"/>
                    </a:ext>
                  </a:extLst>
                </a:gridCol>
                <a:gridCol w="1910773">
                  <a:extLst>
                    <a:ext uri="{9D8B030D-6E8A-4147-A177-3AD203B41FA5}">
                      <a16:colId xmlns="" xmlns:a16="http://schemas.microsoft.com/office/drawing/2014/main" val="4045370128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40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111875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40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رِمالٌ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850898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40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492718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40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صَحْراءُ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479536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40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5.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892457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40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6.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مَطَرٌ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20340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4000" dirty="0" smtClean="0">
                          <a:solidFill>
                            <a:sysClr val="windowText" lastClr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7.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959591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59498" y="975692"/>
            <a:ext cx="763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ظِلٌّ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3511" y="975692"/>
            <a:ext cx="949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نَخْلَةٌ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0905" y="975692"/>
            <a:ext cx="938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سَيْلٌ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4234" y="975692"/>
            <a:ext cx="992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رِمالٌ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الْوَحْدَةُ الثّانِيَةُ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(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الْبيئَةُ في بِلادي)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السادس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النَّخْلَةُ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لُغَتي –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أُميِّزُ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الْحُروفَ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t="10752" r="19164" b="56176"/>
          <a:stretch/>
        </p:blipFill>
        <p:spPr>
          <a:xfrm>
            <a:off x="1402117" y="1772383"/>
            <a:ext cx="6206998" cy="43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12813 0.0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48073 0.278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36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31537 0.4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40209 0.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835106-0E1D-4F1D-AD1E-C93AC5D0D29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</a:t>
            </a:r>
            <a:r>
              <a:rPr kumimoji="0" lang="ar-B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الدَّرْسُ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</a:t>
            </a:r>
            <a:r>
              <a:rPr lang="ar-SA" dirty="0" err="1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الْقَرْقاعونِ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النَّسْخُ/ الْإِمْلاءُ/ الْإِنتاجُ الكِتابِيُّ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17999</TotalTime>
  <Words>597</Words>
  <Application>Microsoft Office PowerPoint</Application>
  <PresentationFormat>ملء الشاشة</PresentationFormat>
  <Paragraphs>105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Amal Abdulla Ahmed Alsayed</cp:lastModifiedBy>
  <cp:revision>1022</cp:revision>
  <dcterms:created xsi:type="dcterms:W3CDTF">2020-09-08T04:24:33Z</dcterms:created>
  <dcterms:modified xsi:type="dcterms:W3CDTF">2022-03-03T08:23:47Z</dcterms:modified>
</cp:coreProperties>
</file>