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672" r:id="rId1"/>
  </p:sldMasterIdLst>
  <p:notesMasterIdLst>
    <p:notesMasterId r:id="rId9"/>
  </p:notesMasterIdLst>
  <p:sldIdLst>
    <p:sldId id="326" r:id="rId2"/>
    <p:sldId id="355" r:id="rId3"/>
    <p:sldId id="356" r:id="rId4"/>
    <p:sldId id="366" r:id="rId5"/>
    <p:sldId id="372" r:id="rId6"/>
    <p:sldId id="373" r:id="rId7"/>
    <p:sldId id="311" r:id="rId8"/>
  </p:sldIdLst>
  <p:sldSz cx="12192000" cy="6858000"/>
  <p:notesSz cx="6858000" cy="9144000"/>
  <p:defaultTextStyle>
    <a:defPPr>
      <a:defRPr lang="ar-S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حمد عليّ النفيعيّ" initials="حمد" lastIdx="1" clrIdx="0">
    <p:extLst>
      <p:ext uri="{19B8F6BF-5375-455C-9EA6-DF929625EA0E}">
        <p15:presenceInfo xmlns:p15="http://schemas.microsoft.com/office/powerpoint/2012/main" userId="0b58add3780b77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DB1F4"/>
    <a:srgbClr val="07ED43"/>
    <a:srgbClr val="43B15D"/>
    <a:srgbClr val="CC66FF"/>
    <a:srgbClr val="E1E1E1"/>
    <a:srgbClr val="FFFFCC"/>
    <a:srgbClr val="FF0066"/>
    <a:srgbClr val="CC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59B683-EE27-4CF1-BFED-6F6B9F2D5556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BD58C4D-2214-468B-B657-9F709FCE978F}">
      <dgm:prSet phldrT="[Text]" custT="1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pPr rtl="1"/>
          <a:r>
            <a:rPr lang="ar-SA" sz="4000" dirty="0">
              <a:latin typeface="Sakkal Majalla" panose="02000000000000000000" pitchFamily="2" charset="-78"/>
              <a:cs typeface="Sakkal Majalla" panose="02000000000000000000" pitchFamily="2" charset="-78"/>
            </a:rPr>
            <a:t>التَّعَلُّمُ</a:t>
          </a:r>
        </a:p>
      </dgm:t>
    </dgm:pt>
    <dgm:pt modelId="{697484E5-CB98-4C26-8077-8D7453987F6A}" type="parTrans" cxnId="{D125AB9B-4F4F-409A-B814-44BEFFD3A83E}">
      <dgm:prSet/>
      <dgm:spPr/>
      <dgm:t>
        <a:bodyPr/>
        <a:lstStyle/>
        <a:p>
          <a:pPr rtl="1"/>
          <a:endParaRPr lang="ar-SA" sz="24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28559C1-A542-4CFF-B7CE-A513CC90860A}" type="sibTrans" cxnId="{D125AB9B-4F4F-409A-B814-44BEFFD3A83E}">
      <dgm:prSet/>
      <dgm:spPr/>
      <dgm:t>
        <a:bodyPr/>
        <a:lstStyle/>
        <a:p>
          <a:pPr rtl="1"/>
          <a:endParaRPr lang="ar-SA" sz="24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5166531-C912-4553-BC41-D4F80841A9A2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sz="4000" dirty="0">
              <a:latin typeface="Sakkal Majalla" panose="02000000000000000000" pitchFamily="2" charset="-78"/>
              <a:cs typeface="Sakkal Majalla" panose="02000000000000000000" pitchFamily="2" charset="-78"/>
            </a:rPr>
            <a:t>الرّابِعُ</a:t>
          </a:r>
        </a:p>
      </dgm:t>
    </dgm:pt>
    <dgm:pt modelId="{E390AD30-11EA-4EB3-877A-511082844BAD}" type="parTrans" cxnId="{769344D0-07DD-4817-BBC0-30D68CAEAED1}">
      <dgm:prSet/>
      <dgm:spPr/>
      <dgm:t>
        <a:bodyPr/>
        <a:lstStyle/>
        <a:p>
          <a:pPr rtl="1"/>
          <a:endParaRPr lang="ar-SA" sz="24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CC37843-BEE0-4814-9977-7CF84D846D84}" type="sibTrans" cxnId="{769344D0-07DD-4817-BBC0-30D68CAEAED1}">
      <dgm:prSet/>
      <dgm:spPr/>
      <dgm:t>
        <a:bodyPr/>
        <a:lstStyle/>
        <a:p>
          <a:pPr rtl="1"/>
          <a:endParaRPr lang="ar-SA" sz="24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53CB13B-1B40-4AB5-9C64-66F094121698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sz="4000">
              <a:latin typeface="Sakkal Majalla" panose="02000000000000000000" pitchFamily="2" charset="-78"/>
              <a:cs typeface="Sakkal Majalla" panose="02000000000000000000" pitchFamily="2" charset="-78"/>
            </a:rPr>
            <a:t>الْعاشِرَةُ</a:t>
          </a:r>
        </a:p>
      </dgm:t>
    </dgm:pt>
    <dgm:pt modelId="{109B2F0E-9AB5-4F40-A1F8-09655BF8899E}" type="parTrans" cxnId="{D7EB5713-FAA9-432E-8A1C-D9032397050F}">
      <dgm:prSet/>
      <dgm:spPr/>
      <dgm:t>
        <a:bodyPr/>
        <a:lstStyle/>
        <a:p>
          <a:pPr rtl="1"/>
          <a:endParaRPr lang="ar-SA" sz="24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DB59D13-4A8C-49B8-A1C2-AF849DE1B260}" type="sibTrans" cxnId="{D7EB5713-FAA9-432E-8A1C-D9032397050F}">
      <dgm:prSet/>
      <dgm:spPr/>
      <dgm:t>
        <a:bodyPr/>
        <a:lstStyle/>
        <a:p>
          <a:pPr rtl="1"/>
          <a:endParaRPr lang="ar-SA" sz="24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F742BCF-72D8-42D8-B341-C8AB65E7C426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sz="4000" b="0">
              <a:latin typeface="Sakkal Majalla" panose="02000000000000000000" pitchFamily="2" charset="-78"/>
              <a:cs typeface="Sakkal Majalla" panose="02000000000000000000" pitchFamily="2" charset="-78"/>
            </a:rPr>
            <a:t>الْـحُروفُ</a:t>
          </a:r>
        </a:p>
      </dgm:t>
    </dgm:pt>
    <dgm:pt modelId="{A8B98F07-51B6-44B2-8B5D-BF2D29E4E2EF}" type="parTrans" cxnId="{85810103-9C48-4B44-8F05-3AEE9E946034}">
      <dgm:prSet/>
      <dgm:spPr/>
      <dgm:t>
        <a:bodyPr/>
        <a:lstStyle/>
        <a:p>
          <a:pPr rtl="1"/>
          <a:endParaRPr lang="ar-SA" sz="24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0564EA1-5A47-4457-B9E8-D784F2ED0388}" type="sibTrans" cxnId="{85810103-9C48-4B44-8F05-3AEE9E946034}">
      <dgm:prSet/>
      <dgm:spPr/>
      <dgm:t>
        <a:bodyPr/>
        <a:lstStyle/>
        <a:p>
          <a:pPr rtl="1"/>
          <a:endParaRPr lang="ar-SA" sz="24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36E2C61-A0EB-47DC-BC4A-A86825F83698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sz="4000">
              <a:latin typeface="Sakkal Majalla" panose="02000000000000000000" pitchFamily="2" charset="-78"/>
              <a:cs typeface="Sakkal Majalla" panose="02000000000000000000" pitchFamily="2" charset="-78"/>
            </a:rPr>
            <a:t>الْكِتابَةُ</a:t>
          </a:r>
        </a:p>
      </dgm:t>
    </dgm:pt>
    <dgm:pt modelId="{9753F30C-6238-4BD9-BCDB-ABB7A29E6FB9}" type="parTrans" cxnId="{E87B3522-AFCA-41C0-AD69-9D7D47704EA0}">
      <dgm:prSet/>
      <dgm:spPr/>
      <dgm:t>
        <a:bodyPr/>
        <a:lstStyle/>
        <a:p>
          <a:pPr rtl="1"/>
          <a:endParaRPr lang="ar-SA" sz="24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CF76530-8EBE-4B91-8EA2-97A14507CC86}" type="sibTrans" cxnId="{E87B3522-AFCA-41C0-AD69-9D7D47704EA0}">
      <dgm:prSet/>
      <dgm:spPr/>
      <dgm:t>
        <a:bodyPr/>
        <a:lstStyle/>
        <a:p>
          <a:pPr rtl="1"/>
          <a:endParaRPr lang="ar-SA" sz="24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F4ECEEA-E4F2-478A-BDB3-51A7BF840AE6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sz="4000">
              <a:latin typeface="Sakkal Majalla" panose="02000000000000000000" pitchFamily="2" charset="-78"/>
              <a:cs typeface="Sakkal Majalla" panose="02000000000000000000" pitchFamily="2" charset="-78"/>
            </a:rPr>
            <a:t>الْكَـلِماتُ</a:t>
          </a:r>
        </a:p>
      </dgm:t>
    </dgm:pt>
    <dgm:pt modelId="{22E7BD94-2D7D-4E17-A5F3-235E6D98913A}" type="parTrans" cxnId="{07AE664A-07F2-448F-BF49-D2232843DBC3}">
      <dgm:prSet/>
      <dgm:spPr/>
      <dgm:t>
        <a:bodyPr/>
        <a:lstStyle/>
        <a:p>
          <a:pPr rtl="1"/>
          <a:endParaRPr lang="ar-SA" sz="24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A91DE71-CDB8-432C-B702-2815E2F5F7D0}" type="sibTrans" cxnId="{07AE664A-07F2-448F-BF49-D2232843DBC3}">
      <dgm:prSet/>
      <dgm:spPr/>
      <dgm:t>
        <a:bodyPr/>
        <a:lstStyle/>
        <a:p>
          <a:pPr rtl="1"/>
          <a:endParaRPr lang="ar-SA" sz="24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669F80C-AEF2-40B9-81F8-76216C8E346C}">
      <dgm:prSet custT="1"/>
      <dgm:spPr>
        <a:solidFill>
          <a:schemeClr val="bg1"/>
        </a:solidFill>
        <a:ln>
          <a:solidFill>
            <a:srgbClr val="00B050"/>
          </a:solidFill>
        </a:ln>
      </dgm:spPr>
      <dgm:t>
        <a:bodyPr/>
        <a:lstStyle/>
        <a:p>
          <a:pPr rtl="1"/>
          <a:r>
            <a:rPr lang="ar-SA" sz="40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الْقِراءَةُ</a:t>
          </a:r>
        </a:p>
      </dgm:t>
    </dgm:pt>
    <dgm:pt modelId="{8440B149-CF3D-46C3-B094-E7BE44F31604}" type="parTrans" cxnId="{FCC42EA6-186E-475C-8B88-AEC569BB4A88}">
      <dgm:prSet/>
      <dgm:spPr/>
      <dgm:t>
        <a:bodyPr/>
        <a:lstStyle/>
        <a:p>
          <a:pPr rtl="1"/>
          <a:endParaRPr lang="ar-SA" sz="24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D12E3236-E8B5-4C22-A952-F7942FD4D156}" type="sibTrans" cxnId="{FCC42EA6-186E-475C-8B88-AEC569BB4A88}">
      <dgm:prSet/>
      <dgm:spPr/>
      <dgm:t>
        <a:bodyPr/>
        <a:lstStyle/>
        <a:p>
          <a:pPr rtl="1"/>
          <a:endParaRPr lang="ar-SA" sz="24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540088E-323E-4D7C-A72E-EDC57A92C001}" type="pres">
      <dgm:prSet presAssocID="{9759B683-EE27-4CF1-BFED-6F6B9F2D555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29F8BF3-8BB0-40BA-919C-E6F8A27320C3}" type="pres">
      <dgm:prSet presAssocID="{FBD58C4D-2214-468B-B657-9F709FCE978F}" presName="centerShape" presStyleLbl="node0" presStyleIdx="0" presStyleCnt="1" custScaleX="83284" custScaleY="64209" custLinFactNeighborY="2584"/>
      <dgm:spPr/>
      <dgm:t>
        <a:bodyPr/>
        <a:lstStyle/>
        <a:p>
          <a:pPr rtl="1"/>
          <a:endParaRPr lang="ar-SA"/>
        </a:p>
      </dgm:t>
    </dgm:pt>
    <dgm:pt modelId="{19D84793-666A-4239-AB1B-5B0927F1629A}" type="pres">
      <dgm:prSet presAssocID="{95166531-C912-4553-BC41-D4F80841A9A2}" presName="node" presStyleLbl="node1" presStyleIdx="0" presStyleCnt="6" custScaleX="153681" custScaleY="132812" custRadScaleRad="71504" custRadScaleInc="1206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1C79B85-138B-45ED-A2F8-F43C73125369}" type="pres">
      <dgm:prSet presAssocID="{95166531-C912-4553-BC41-D4F80841A9A2}" presName="dummy" presStyleCnt="0"/>
      <dgm:spPr/>
    </dgm:pt>
    <dgm:pt modelId="{33C2F4D9-0B61-45A6-8375-7AF189BD6884}" type="pres">
      <dgm:prSet presAssocID="{4CC37843-BEE0-4814-9977-7CF84D846D84}" presName="sibTrans" presStyleLbl="sibTrans2D1" presStyleIdx="0" presStyleCnt="6"/>
      <dgm:spPr/>
      <dgm:t>
        <a:bodyPr/>
        <a:lstStyle/>
        <a:p>
          <a:pPr rtl="1"/>
          <a:endParaRPr lang="ar-SA"/>
        </a:p>
      </dgm:t>
    </dgm:pt>
    <dgm:pt modelId="{06FF8EFB-F7FB-488E-8AAD-DE37069045CF}" type="pres">
      <dgm:prSet presAssocID="{B669F80C-AEF2-40B9-81F8-76216C8E346C}" presName="node" presStyleLbl="node1" presStyleIdx="1" presStyleCnt="6" custScaleX="153681" custScaleY="132812" custRadScaleRad="111799" custRadScaleInc="4992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876ACAF-AD3E-44ED-A820-856E218E2C68}" type="pres">
      <dgm:prSet presAssocID="{B669F80C-AEF2-40B9-81F8-76216C8E346C}" presName="dummy" presStyleCnt="0"/>
      <dgm:spPr/>
    </dgm:pt>
    <dgm:pt modelId="{4694E39B-20AE-45C4-84EA-BB0DE34A1CCB}" type="pres">
      <dgm:prSet presAssocID="{D12E3236-E8B5-4C22-A952-F7942FD4D156}" presName="sibTrans" presStyleLbl="sibTrans2D1" presStyleIdx="1" presStyleCnt="6"/>
      <dgm:spPr/>
      <dgm:t>
        <a:bodyPr/>
        <a:lstStyle/>
        <a:p>
          <a:pPr rtl="1"/>
          <a:endParaRPr lang="ar-SA"/>
        </a:p>
      </dgm:t>
    </dgm:pt>
    <dgm:pt modelId="{5BB66ED0-656F-43DB-9C39-C6F70E4798D9}" type="pres">
      <dgm:prSet presAssocID="{1F4ECEEA-E4F2-478A-BDB3-51A7BF840AE6}" presName="node" presStyleLbl="node1" presStyleIdx="2" presStyleCnt="6" custScaleX="153681" custScaleY="132812" custRadScaleRad="124377" custRadScaleInc="-735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37217B5-7ED2-42A7-9BED-94CBF3F9BCA3}" type="pres">
      <dgm:prSet presAssocID="{1F4ECEEA-E4F2-478A-BDB3-51A7BF840AE6}" presName="dummy" presStyleCnt="0"/>
      <dgm:spPr/>
    </dgm:pt>
    <dgm:pt modelId="{20D845F2-2E32-4BE7-B640-7F255EE6F93F}" type="pres">
      <dgm:prSet presAssocID="{2A91DE71-CDB8-432C-B702-2815E2F5F7D0}" presName="sibTrans" presStyleLbl="sibTrans2D1" presStyleIdx="2" presStyleCnt="6"/>
      <dgm:spPr/>
      <dgm:t>
        <a:bodyPr/>
        <a:lstStyle/>
        <a:p>
          <a:pPr rtl="1"/>
          <a:endParaRPr lang="ar-SA"/>
        </a:p>
      </dgm:t>
    </dgm:pt>
    <dgm:pt modelId="{44D6647D-9D3B-4BAC-91CB-BE02477C5712}" type="pres">
      <dgm:prSet presAssocID="{F53CB13B-1B40-4AB5-9C64-66F094121698}" presName="node" presStyleLbl="node1" presStyleIdx="3" presStyleCnt="6" custScaleX="153681" custScaleY="132812" custRadScaleRad="82928" custRadScaleInc="146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87A392B-A3A5-4560-8170-A093EEDE0A39}" type="pres">
      <dgm:prSet presAssocID="{F53CB13B-1B40-4AB5-9C64-66F094121698}" presName="dummy" presStyleCnt="0"/>
      <dgm:spPr/>
    </dgm:pt>
    <dgm:pt modelId="{648D8563-18AA-438E-9F0D-8DD462664EA8}" type="pres">
      <dgm:prSet presAssocID="{CDB59D13-4A8C-49B8-A1C2-AF849DE1B260}" presName="sibTrans" presStyleLbl="sibTrans2D1" presStyleIdx="3" presStyleCnt="6"/>
      <dgm:spPr/>
      <dgm:t>
        <a:bodyPr/>
        <a:lstStyle/>
        <a:p>
          <a:pPr rtl="1"/>
          <a:endParaRPr lang="ar-SA"/>
        </a:p>
      </dgm:t>
    </dgm:pt>
    <dgm:pt modelId="{F101EA46-2055-435A-8134-EF9AFAF951F2}" type="pres">
      <dgm:prSet presAssocID="{836E2C61-A0EB-47DC-BC4A-A86825F83698}" presName="node" presStyleLbl="node1" presStyleIdx="4" presStyleCnt="6" custScaleX="153681" custScaleY="132812" custRadScaleRad="118593" custRadScaleInc="2451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2F0BFBA-5FC4-4BCA-BE6F-A7EBED411140}" type="pres">
      <dgm:prSet presAssocID="{836E2C61-A0EB-47DC-BC4A-A86825F83698}" presName="dummy" presStyleCnt="0"/>
      <dgm:spPr/>
    </dgm:pt>
    <dgm:pt modelId="{FC711F9C-CF29-4A41-96DC-E3B62645A602}" type="pres">
      <dgm:prSet presAssocID="{9CF76530-8EBE-4B91-8EA2-97A14507CC86}" presName="sibTrans" presStyleLbl="sibTrans2D1" presStyleIdx="4" presStyleCnt="6"/>
      <dgm:spPr/>
      <dgm:t>
        <a:bodyPr/>
        <a:lstStyle/>
        <a:p>
          <a:pPr rtl="1"/>
          <a:endParaRPr lang="ar-SA"/>
        </a:p>
      </dgm:t>
    </dgm:pt>
    <dgm:pt modelId="{EBF2E81D-2C7A-456A-8A44-8A4F527BD351}" type="pres">
      <dgm:prSet presAssocID="{3F742BCF-72D8-42D8-B341-C8AB65E7C426}" presName="node" presStyleLbl="node1" presStyleIdx="5" presStyleCnt="6" custScaleX="153681" custScaleY="132812" custRadScaleRad="113615" custRadScaleInc="-3276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AB68C73-750D-4826-9B86-E4BE64F8641F}" type="pres">
      <dgm:prSet presAssocID="{3F742BCF-72D8-42D8-B341-C8AB65E7C426}" presName="dummy" presStyleCnt="0"/>
      <dgm:spPr/>
    </dgm:pt>
    <dgm:pt modelId="{1EA877EE-F8AD-426F-AA9B-02E59B4E9064}" type="pres">
      <dgm:prSet presAssocID="{70564EA1-5A47-4457-B9E8-D784F2ED0388}" presName="sibTrans" presStyleLbl="sibTrans2D1" presStyleIdx="5" presStyleCnt="6"/>
      <dgm:spPr/>
      <dgm:t>
        <a:bodyPr/>
        <a:lstStyle/>
        <a:p>
          <a:pPr rtl="1"/>
          <a:endParaRPr lang="ar-SA"/>
        </a:p>
      </dgm:t>
    </dgm:pt>
  </dgm:ptLst>
  <dgm:cxnLst>
    <dgm:cxn modelId="{4F69B045-A5BF-4201-89F9-FAE302B04BAD}" type="presOf" srcId="{1F4ECEEA-E4F2-478A-BDB3-51A7BF840AE6}" destId="{5BB66ED0-656F-43DB-9C39-C6F70E4798D9}" srcOrd="0" destOrd="0" presId="urn:microsoft.com/office/officeart/2005/8/layout/radial6"/>
    <dgm:cxn modelId="{E87B3522-AFCA-41C0-AD69-9D7D47704EA0}" srcId="{FBD58C4D-2214-468B-B657-9F709FCE978F}" destId="{836E2C61-A0EB-47DC-BC4A-A86825F83698}" srcOrd="4" destOrd="0" parTransId="{9753F30C-6238-4BD9-BCDB-ABB7A29E6FB9}" sibTransId="{9CF76530-8EBE-4B91-8EA2-97A14507CC86}"/>
    <dgm:cxn modelId="{D125AB9B-4F4F-409A-B814-44BEFFD3A83E}" srcId="{9759B683-EE27-4CF1-BFED-6F6B9F2D5556}" destId="{FBD58C4D-2214-468B-B657-9F709FCE978F}" srcOrd="0" destOrd="0" parTransId="{697484E5-CB98-4C26-8077-8D7453987F6A}" sibTransId="{328559C1-A542-4CFF-B7CE-A513CC90860A}"/>
    <dgm:cxn modelId="{FCC42EA6-186E-475C-8B88-AEC569BB4A88}" srcId="{FBD58C4D-2214-468B-B657-9F709FCE978F}" destId="{B669F80C-AEF2-40B9-81F8-76216C8E346C}" srcOrd="1" destOrd="0" parTransId="{8440B149-CF3D-46C3-B094-E7BE44F31604}" sibTransId="{D12E3236-E8B5-4C22-A952-F7942FD4D156}"/>
    <dgm:cxn modelId="{E952DBF3-8243-44DA-9D91-07396D0C394C}" type="presOf" srcId="{9759B683-EE27-4CF1-BFED-6F6B9F2D5556}" destId="{B540088E-323E-4D7C-A72E-EDC57A92C001}" srcOrd="0" destOrd="0" presId="urn:microsoft.com/office/officeart/2005/8/layout/radial6"/>
    <dgm:cxn modelId="{85810103-9C48-4B44-8F05-3AEE9E946034}" srcId="{FBD58C4D-2214-468B-B657-9F709FCE978F}" destId="{3F742BCF-72D8-42D8-B341-C8AB65E7C426}" srcOrd="5" destOrd="0" parTransId="{A8B98F07-51B6-44B2-8B5D-BF2D29E4E2EF}" sibTransId="{70564EA1-5A47-4457-B9E8-D784F2ED0388}"/>
    <dgm:cxn modelId="{09B93ACA-8F97-4081-B236-FD7695269AF1}" type="presOf" srcId="{B669F80C-AEF2-40B9-81F8-76216C8E346C}" destId="{06FF8EFB-F7FB-488E-8AAD-DE37069045CF}" srcOrd="0" destOrd="0" presId="urn:microsoft.com/office/officeart/2005/8/layout/radial6"/>
    <dgm:cxn modelId="{07AE664A-07F2-448F-BF49-D2232843DBC3}" srcId="{FBD58C4D-2214-468B-B657-9F709FCE978F}" destId="{1F4ECEEA-E4F2-478A-BDB3-51A7BF840AE6}" srcOrd="2" destOrd="0" parTransId="{22E7BD94-2D7D-4E17-A5F3-235E6D98913A}" sibTransId="{2A91DE71-CDB8-432C-B702-2815E2F5F7D0}"/>
    <dgm:cxn modelId="{43C14F67-18DE-48F4-AC5E-04B1B35EE12E}" type="presOf" srcId="{2A91DE71-CDB8-432C-B702-2815E2F5F7D0}" destId="{20D845F2-2E32-4BE7-B640-7F255EE6F93F}" srcOrd="0" destOrd="0" presId="urn:microsoft.com/office/officeart/2005/8/layout/radial6"/>
    <dgm:cxn modelId="{B11EC9C1-75FF-44A3-B035-04C40A61DA12}" type="presOf" srcId="{F53CB13B-1B40-4AB5-9C64-66F094121698}" destId="{44D6647D-9D3B-4BAC-91CB-BE02477C5712}" srcOrd="0" destOrd="0" presId="urn:microsoft.com/office/officeart/2005/8/layout/radial6"/>
    <dgm:cxn modelId="{B0C97066-B38B-415D-BE7A-5F21F58248F6}" type="presOf" srcId="{95166531-C912-4553-BC41-D4F80841A9A2}" destId="{19D84793-666A-4239-AB1B-5B0927F1629A}" srcOrd="0" destOrd="0" presId="urn:microsoft.com/office/officeart/2005/8/layout/radial6"/>
    <dgm:cxn modelId="{0C0B1FEA-E737-4E72-928F-E3E6E07C193F}" type="presOf" srcId="{836E2C61-A0EB-47DC-BC4A-A86825F83698}" destId="{F101EA46-2055-435A-8134-EF9AFAF951F2}" srcOrd="0" destOrd="0" presId="urn:microsoft.com/office/officeart/2005/8/layout/radial6"/>
    <dgm:cxn modelId="{9E0372C2-3769-43CD-A88F-4DC1D2C0CB50}" type="presOf" srcId="{3F742BCF-72D8-42D8-B341-C8AB65E7C426}" destId="{EBF2E81D-2C7A-456A-8A44-8A4F527BD351}" srcOrd="0" destOrd="0" presId="urn:microsoft.com/office/officeart/2005/8/layout/radial6"/>
    <dgm:cxn modelId="{DB15F43E-2F9C-4CBF-AE72-CF87DD662644}" type="presOf" srcId="{CDB59D13-4A8C-49B8-A1C2-AF849DE1B260}" destId="{648D8563-18AA-438E-9F0D-8DD462664EA8}" srcOrd="0" destOrd="0" presId="urn:microsoft.com/office/officeart/2005/8/layout/radial6"/>
    <dgm:cxn modelId="{DDB5D34E-0B53-43C2-9971-0F4449692072}" type="presOf" srcId="{9CF76530-8EBE-4B91-8EA2-97A14507CC86}" destId="{FC711F9C-CF29-4A41-96DC-E3B62645A602}" srcOrd="0" destOrd="0" presId="urn:microsoft.com/office/officeart/2005/8/layout/radial6"/>
    <dgm:cxn modelId="{45469BD9-8310-4D6F-B947-43B6AEFBE2F7}" type="presOf" srcId="{4CC37843-BEE0-4814-9977-7CF84D846D84}" destId="{33C2F4D9-0B61-45A6-8375-7AF189BD6884}" srcOrd="0" destOrd="0" presId="urn:microsoft.com/office/officeart/2005/8/layout/radial6"/>
    <dgm:cxn modelId="{4CC4E4D7-AA50-4025-9DBE-AC48E4F5F446}" type="presOf" srcId="{70564EA1-5A47-4457-B9E8-D784F2ED0388}" destId="{1EA877EE-F8AD-426F-AA9B-02E59B4E9064}" srcOrd="0" destOrd="0" presId="urn:microsoft.com/office/officeart/2005/8/layout/radial6"/>
    <dgm:cxn modelId="{6E1CD106-F992-40A4-95AB-1122C723A788}" type="presOf" srcId="{FBD58C4D-2214-468B-B657-9F709FCE978F}" destId="{529F8BF3-8BB0-40BA-919C-E6F8A27320C3}" srcOrd="0" destOrd="0" presId="urn:microsoft.com/office/officeart/2005/8/layout/radial6"/>
    <dgm:cxn modelId="{769344D0-07DD-4817-BBC0-30D68CAEAED1}" srcId="{FBD58C4D-2214-468B-B657-9F709FCE978F}" destId="{95166531-C912-4553-BC41-D4F80841A9A2}" srcOrd="0" destOrd="0" parTransId="{E390AD30-11EA-4EB3-877A-511082844BAD}" sibTransId="{4CC37843-BEE0-4814-9977-7CF84D846D84}"/>
    <dgm:cxn modelId="{10C3C387-E66B-43C9-9E97-8CB5B4308A65}" type="presOf" srcId="{D12E3236-E8B5-4C22-A952-F7942FD4D156}" destId="{4694E39B-20AE-45C4-84EA-BB0DE34A1CCB}" srcOrd="0" destOrd="0" presId="urn:microsoft.com/office/officeart/2005/8/layout/radial6"/>
    <dgm:cxn modelId="{D7EB5713-FAA9-432E-8A1C-D9032397050F}" srcId="{FBD58C4D-2214-468B-B657-9F709FCE978F}" destId="{F53CB13B-1B40-4AB5-9C64-66F094121698}" srcOrd="3" destOrd="0" parTransId="{109B2F0E-9AB5-4F40-A1F8-09655BF8899E}" sibTransId="{CDB59D13-4A8C-49B8-A1C2-AF849DE1B260}"/>
    <dgm:cxn modelId="{3F6FE65B-2803-49F1-87B9-E11EE67F107A}" type="presParOf" srcId="{B540088E-323E-4D7C-A72E-EDC57A92C001}" destId="{529F8BF3-8BB0-40BA-919C-E6F8A27320C3}" srcOrd="0" destOrd="0" presId="urn:microsoft.com/office/officeart/2005/8/layout/radial6"/>
    <dgm:cxn modelId="{C34ACEB2-2AF9-4165-938B-89CE557A3416}" type="presParOf" srcId="{B540088E-323E-4D7C-A72E-EDC57A92C001}" destId="{19D84793-666A-4239-AB1B-5B0927F1629A}" srcOrd="1" destOrd="0" presId="urn:microsoft.com/office/officeart/2005/8/layout/radial6"/>
    <dgm:cxn modelId="{AD06443F-7A00-4FA8-A961-7232437013D5}" type="presParOf" srcId="{B540088E-323E-4D7C-A72E-EDC57A92C001}" destId="{71C79B85-138B-45ED-A2F8-F43C73125369}" srcOrd="2" destOrd="0" presId="urn:microsoft.com/office/officeart/2005/8/layout/radial6"/>
    <dgm:cxn modelId="{1FA96088-D212-4D8C-80BE-A2FEFF833235}" type="presParOf" srcId="{B540088E-323E-4D7C-A72E-EDC57A92C001}" destId="{33C2F4D9-0B61-45A6-8375-7AF189BD6884}" srcOrd="3" destOrd="0" presId="urn:microsoft.com/office/officeart/2005/8/layout/radial6"/>
    <dgm:cxn modelId="{98009BEF-6AA1-4850-B3EB-90334FCA49A6}" type="presParOf" srcId="{B540088E-323E-4D7C-A72E-EDC57A92C001}" destId="{06FF8EFB-F7FB-488E-8AAD-DE37069045CF}" srcOrd="4" destOrd="0" presId="urn:microsoft.com/office/officeart/2005/8/layout/radial6"/>
    <dgm:cxn modelId="{FCB430B8-3C99-4DAF-971B-67FFFA3C3BCD}" type="presParOf" srcId="{B540088E-323E-4D7C-A72E-EDC57A92C001}" destId="{E876ACAF-AD3E-44ED-A820-856E218E2C68}" srcOrd="5" destOrd="0" presId="urn:microsoft.com/office/officeart/2005/8/layout/radial6"/>
    <dgm:cxn modelId="{E37A5D55-29DB-4A93-99F3-B64F98A8881E}" type="presParOf" srcId="{B540088E-323E-4D7C-A72E-EDC57A92C001}" destId="{4694E39B-20AE-45C4-84EA-BB0DE34A1CCB}" srcOrd="6" destOrd="0" presId="urn:microsoft.com/office/officeart/2005/8/layout/radial6"/>
    <dgm:cxn modelId="{2F7EC5C4-36DF-4259-A768-393F6BA986DD}" type="presParOf" srcId="{B540088E-323E-4D7C-A72E-EDC57A92C001}" destId="{5BB66ED0-656F-43DB-9C39-C6F70E4798D9}" srcOrd="7" destOrd="0" presId="urn:microsoft.com/office/officeart/2005/8/layout/radial6"/>
    <dgm:cxn modelId="{0CF76B53-9D54-4093-96FD-535584ADF98D}" type="presParOf" srcId="{B540088E-323E-4D7C-A72E-EDC57A92C001}" destId="{F37217B5-7ED2-42A7-9BED-94CBF3F9BCA3}" srcOrd="8" destOrd="0" presId="urn:microsoft.com/office/officeart/2005/8/layout/radial6"/>
    <dgm:cxn modelId="{F74C5F92-E628-42FB-B82B-77D6FEDCA4F1}" type="presParOf" srcId="{B540088E-323E-4D7C-A72E-EDC57A92C001}" destId="{20D845F2-2E32-4BE7-B640-7F255EE6F93F}" srcOrd="9" destOrd="0" presId="urn:microsoft.com/office/officeart/2005/8/layout/radial6"/>
    <dgm:cxn modelId="{6392BF1E-7ED9-4CC3-8EC4-5AA61C129AB3}" type="presParOf" srcId="{B540088E-323E-4D7C-A72E-EDC57A92C001}" destId="{44D6647D-9D3B-4BAC-91CB-BE02477C5712}" srcOrd="10" destOrd="0" presId="urn:microsoft.com/office/officeart/2005/8/layout/radial6"/>
    <dgm:cxn modelId="{3C3439FC-A417-4AFD-9CD9-EF1F81FDFB7C}" type="presParOf" srcId="{B540088E-323E-4D7C-A72E-EDC57A92C001}" destId="{E87A392B-A3A5-4560-8170-A093EEDE0A39}" srcOrd="11" destOrd="0" presId="urn:microsoft.com/office/officeart/2005/8/layout/radial6"/>
    <dgm:cxn modelId="{A8C54F49-1DB1-47FE-A5DA-E4AC66E50370}" type="presParOf" srcId="{B540088E-323E-4D7C-A72E-EDC57A92C001}" destId="{648D8563-18AA-438E-9F0D-8DD462664EA8}" srcOrd="12" destOrd="0" presId="urn:microsoft.com/office/officeart/2005/8/layout/radial6"/>
    <dgm:cxn modelId="{65E50C57-36E7-4CFA-975D-CAA6D00DF8BC}" type="presParOf" srcId="{B540088E-323E-4D7C-A72E-EDC57A92C001}" destId="{F101EA46-2055-435A-8134-EF9AFAF951F2}" srcOrd="13" destOrd="0" presId="urn:microsoft.com/office/officeart/2005/8/layout/radial6"/>
    <dgm:cxn modelId="{B161B509-AE21-4667-B314-D23B0A36C520}" type="presParOf" srcId="{B540088E-323E-4D7C-A72E-EDC57A92C001}" destId="{D2F0BFBA-5FC4-4BCA-BE6F-A7EBED411140}" srcOrd="14" destOrd="0" presId="urn:microsoft.com/office/officeart/2005/8/layout/radial6"/>
    <dgm:cxn modelId="{0207F619-EFCC-49A8-81F0-E64C80DD9355}" type="presParOf" srcId="{B540088E-323E-4D7C-A72E-EDC57A92C001}" destId="{FC711F9C-CF29-4A41-96DC-E3B62645A602}" srcOrd="15" destOrd="0" presId="urn:microsoft.com/office/officeart/2005/8/layout/radial6"/>
    <dgm:cxn modelId="{B8C8C5DB-4367-4C36-AABD-FACF0C88D4CB}" type="presParOf" srcId="{B540088E-323E-4D7C-A72E-EDC57A92C001}" destId="{EBF2E81D-2C7A-456A-8A44-8A4F527BD351}" srcOrd="16" destOrd="0" presId="urn:microsoft.com/office/officeart/2005/8/layout/radial6"/>
    <dgm:cxn modelId="{E28339B2-A95B-4EF4-9143-F6D6BFC2882C}" type="presParOf" srcId="{B540088E-323E-4D7C-A72E-EDC57A92C001}" destId="{0AB68C73-750D-4826-9B86-E4BE64F8641F}" srcOrd="17" destOrd="0" presId="urn:microsoft.com/office/officeart/2005/8/layout/radial6"/>
    <dgm:cxn modelId="{414B6F24-7CB3-46D1-BC92-B8D5C324F35F}" type="presParOf" srcId="{B540088E-323E-4D7C-A72E-EDC57A92C001}" destId="{1EA877EE-F8AD-426F-AA9B-02E59B4E9064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0DDB038-7EBD-46C1-BF37-17CE9684544A}" type="datetimeFigureOut">
              <a:rPr lang="ar-SA" smtClean="0"/>
              <a:t>13/09/1443</a:t>
            </a:fld>
            <a:endParaRPr lang="ar-S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S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E0F35522-70BB-4E93-8A41-84CB8C736E69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31440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250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60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5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334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2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36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270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43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61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159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49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/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09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399" y="93501"/>
            <a:ext cx="7162800" cy="118221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</a:t>
            </a: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ّ</a:t>
            </a: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راس</a:t>
            </a: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ّ</a:t>
            </a: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ي </a:t>
            </a: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الثّاني</a:t>
            </a: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 2021-2022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82E2E828-D966-4866-8D0C-7C48B5D31A83}"/>
              </a:ext>
            </a:extLst>
          </p:cNvPr>
          <p:cNvSpPr/>
          <p:nvPr/>
        </p:nvSpPr>
        <p:spPr>
          <a:xfrm>
            <a:off x="423042" y="1245924"/>
            <a:ext cx="11481051" cy="74463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الحَلْقَةُ الأ</a:t>
            </a: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ُ</a:t>
            </a:r>
            <a:r>
              <a:rPr kumimoji="0" lang="ar-BH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ولى/ اللُّغَةُ العَرَبيّةُ                          الصَّفُّ الثّاني الابْتِدائِــــــيُّ</a:t>
            </a: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  </a:t>
            </a:r>
            <a:r>
              <a:rPr kumimoji="0" lang="ar-BH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/</a:t>
            </a: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 </a:t>
            </a:r>
            <a:r>
              <a:rPr kumimoji="0" lang="ar-BH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الفَصْلُ الدِّراسِيُّ </a:t>
            </a: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الثّاني</a:t>
            </a:r>
            <a:r>
              <a:rPr kumimoji="0" lang="ar-BH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 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itchFamily="2" charset="-78"/>
              <a:ea typeface="+mn-ea"/>
              <a:cs typeface="Sakkal Majalla" pitchFamily="2" charset="-78"/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="" xmlns:a16="http://schemas.microsoft.com/office/drawing/2014/main" id="{B12FF143-EA59-445D-9590-ABA35C145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1189" y="6364124"/>
            <a:ext cx="7777453" cy="365125"/>
          </a:xfrm>
        </p:spPr>
        <p:txBody>
          <a:bodyPr/>
          <a:lstStyle/>
          <a:p>
            <a:pPr algn="r" rtl="1">
              <a:defRPr/>
            </a:pPr>
            <a:r>
              <a:rPr lang="ar-BH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اللُّغَةُ العَرَبِيَّةُ / الصَّفُّ الثّاني الابْتِدائِيُّ/ </a:t>
            </a:r>
            <a:r>
              <a:rPr lang="ar-SA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الوَحْدَةُ الثّالِثَةُ/اخْتِراعاتٌ وَابْتكاراتٌ </a:t>
            </a:r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الدرس </a:t>
            </a: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الثاني عَشَرَ</a:t>
            </a:r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</a:t>
            </a:r>
            <a:r>
              <a:rPr lang="ar-SA" b="1" dirty="0" err="1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خْتِراعٌ</a:t>
            </a:r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يُنيـرُ الطَّريقَ </a:t>
            </a:r>
            <a:r>
              <a:rPr lang="ar-BH" dirty="0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/ </a:t>
            </a:r>
            <a:r>
              <a:rPr lang="ar-BH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أُثَرّي لُغَتي</a:t>
            </a:r>
            <a:r>
              <a:rPr lang="ar-SA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-</a:t>
            </a:r>
            <a:r>
              <a:rPr lang="ar-BH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 أُمَيِّــــــــزُ ال</a:t>
            </a:r>
            <a:r>
              <a:rPr lang="ar-SA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ْ</a:t>
            </a:r>
            <a:r>
              <a:rPr lang="ar-BH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ـحُروفَ وَالْأَصْواتَ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="" xmlns:a16="http://schemas.microsoft.com/office/drawing/2014/main" id="{3F38D9A3-41D7-43D0-A7FC-ED357933A70D}"/>
              </a:ext>
            </a:extLst>
          </p:cNvPr>
          <p:cNvSpPr/>
          <p:nvPr/>
        </p:nvSpPr>
        <p:spPr>
          <a:xfrm>
            <a:off x="2764270" y="5502002"/>
            <a:ext cx="6511058" cy="746786"/>
          </a:xfrm>
          <a:prstGeom prst="roundRect">
            <a:avLst/>
          </a:prstGeom>
          <a:solidFill>
            <a:srgbClr val="43B15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 2- أُثَرّي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 لُغَتي </a:t>
            </a:r>
            <a:r>
              <a:rPr lang="ar-SA" sz="4000" b="1" kern="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– </a:t>
            </a:r>
            <a:r>
              <a:rPr kumimoji="0" lang="ar-BH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أُميِّزُ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 الْحُروفَ وَالْأَصْواتَ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="" xmlns:a16="http://schemas.microsoft.com/office/drawing/2014/main" id="{A7E7755E-1789-4C6F-AA3E-15902EE9C568}"/>
              </a:ext>
            </a:extLst>
          </p:cNvPr>
          <p:cNvSpPr/>
          <p:nvPr/>
        </p:nvSpPr>
        <p:spPr>
          <a:xfrm>
            <a:off x="129093" y="1990558"/>
            <a:ext cx="119625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الوَحْدَةُ الثّالِثَةُ/اخْتِراعاتٌ وَابْتكاراتٌ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</a:t>
            </a:r>
            <a:r>
              <a:rPr lang="ar-BH" sz="36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  <a:r>
              <a:rPr lang="ar-SA" sz="36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الدرس </a:t>
            </a:r>
            <a:r>
              <a:rPr lang="ar-BH" sz="36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الثاني 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عَشَرَ</a:t>
            </a:r>
            <a:r>
              <a:rPr lang="ar-SA" sz="36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BH" sz="36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</a:t>
            </a:r>
            <a:r>
              <a:rPr lang="ar-SA" sz="3600" b="1" dirty="0" err="1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خْتِراعٌ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يُنيـرُ </a:t>
            </a:r>
            <a:r>
              <a:rPr lang="ar-SA" sz="36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الطَّريقَ</a:t>
            </a:r>
            <a:r>
              <a:rPr lang="ar-BH" sz="36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36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0" name="Picture 9" descr="A picture containing text, electronics&#10;&#10;Description automatically generated"/>
          <p:cNvPicPr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4" t="3966" r="2512" b="3728"/>
          <a:stretch/>
        </p:blipFill>
        <p:spPr bwMode="auto">
          <a:xfrm>
            <a:off x="3544389" y="2735192"/>
            <a:ext cx="4805094" cy="26379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7253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D06BBF42-CA7F-4AB0-88FB-165EE54C47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14D19390-D6DA-4B65-9CD8-8305C2B6241C}"/>
              </a:ext>
            </a:extLst>
          </p:cNvPr>
          <p:cNvSpPr txBox="1"/>
          <p:nvPr/>
        </p:nvSpPr>
        <p:spPr>
          <a:xfrm>
            <a:off x="6804450" y="42326"/>
            <a:ext cx="3777691" cy="75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835" algn="just" rtl="1">
              <a:lnSpc>
                <a:spcPct val="107000"/>
              </a:lnSpc>
              <a:spcAft>
                <a:spcPts val="800"/>
              </a:spcAft>
            </a:pPr>
            <a:r>
              <a:rPr lang="ar-BH" sz="4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أَوَّلًا: أُثَرّي لُغَتي.</a:t>
            </a:r>
            <a:endParaRPr lang="en-GB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730B658A-CC2A-47EB-A4A4-E3D548827E6E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</a:t>
            </a: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ّ</a:t>
            </a: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راس</a:t>
            </a: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ّ</a:t>
            </a: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ي </a:t>
            </a: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الثّاني</a:t>
            </a: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 2021-2022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Footer Placeholder 3">
            <a:extLst>
              <a:ext uri="{FF2B5EF4-FFF2-40B4-BE49-F238E27FC236}">
                <a16:creationId xmlns="" xmlns:a16="http://schemas.microsoft.com/office/drawing/2014/main" id="{B12FF143-EA59-445D-9590-ABA35C145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1189" y="6322082"/>
            <a:ext cx="7777453" cy="365125"/>
          </a:xfrm>
        </p:spPr>
        <p:txBody>
          <a:bodyPr/>
          <a:lstStyle/>
          <a:p>
            <a:pPr algn="r" rtl="1">
              <a:defRPr/>
            </a:pPr>
            <a:r>
              <a:rPr lang="ar-BH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اللُّغَةُ العَرَبِيَّةُ / الصَّفُّ الثّاني الابْتِدائِيُّ/ </a:t>
            </a:r>
            <a:r>
              <a:rPr lang="ar-SA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الوَحْدَةُ الثّالِثَةُ/اخْتِراعاتٌ وَابْتكاراتٌ </a:t>
            </a:r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الدرس </a:t>
            </a: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الثاني عَشَرَ</a:t>
            </a:r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</a:t>
            </a:r>
            <a:r>
              <a:rPr lang="ar-SA" b="1" dirty="0" err="1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خْتِراعٌ</a:t>
            </a:r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يُنيـرُ الطَّريقَ </a:t>
            </a:r>
            <a:r>
              <a:rPr lang="ar-BH" dirty="0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/ </a:t>
            </a:r>
            <a:r>
              <a:rPr lang="ar-BH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أُثَرّي لُغَتي</a:t>
            </a:r>
            <a:r>
              <a:rPr lang="ar-SA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-</a:t>
            </a:r>
            <a:r>
              <a:rPr lang="ar-BH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 أُمَيِّــــــــزُ ال</a:t>
            </a:r>
            <a:r>
              <a:rPr lang="ar-SA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ْ</a:t>
            </a:r>
            <a:r>
              <a:rPr lang="ar-BH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ـحُروفَ وَالْأَصْواتَ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87304" y="725034"/>
            <a:ext cx="6894837" cy="7335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justLow" rtl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69240" algn="l"/>
              </a:tabLst>
            </a:pPr>
            <a:r>
              <a:rPr lang="ar-BH" sz="4000" b="1" dirty="0" smtClean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أُ</a:t>
            </a:r>
            <a:r>
              <a:rPr lang="ar-SA" sz="4000" b="1" dirty="0" smtClean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لَوِّنُ </a:t>
            </a:r>
            <a:r>
              <a:rPr lang="ar-SA" sz="40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الْكَلِماتِ الَّتي لَها عَلاقَةٌ بِكَلِمَةِ (</a:t>
            </a:r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التَّعَلُّم</a:t>
            </a:r>
            <a:r>
              <a:rPr lang="ar-SA" sz="40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).</a:t>
            </a:r>
            <a:endParaRPr lang="en-US" sz="4000" dirty="0"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3030943419"/>
              </p:ext>
            </p:extLst>
          </p:nvPr>
        </p:nvGraphicFramePr>
        <p:xfrm>
          <a:off x="1312815" y="935004"/>
          <a:ext cx="9413967" cy="5308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134722" y="1962944"/>
            <a:ext cx="1985393" cy="1715787"/>
            <a:chOff x="5821913" y="1028396"/>
            <a:chExt cx="1985393" cy="1715787"/>
          </a:xfrm>
        </p:grpSpPr>
        <p:sp>
          <p:nvSpPr>
            <p:cNvPr id="10" name="Oval 9"/>
            <p:cNvSpPr/>
            <p:nvPr/>
          </p:nvSpPr>
          <p:spPr>
            <a:xfrm>
              <a:off x="5821913" y="1028396"/>
              <a:ext cx="1985393" cy="171578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Oval 4"/>
            <p:cNvSpPr txBox="1"/>
            <p:nvPr/>
          </p:nvSpPr>
          <p:spPr>
            <a:xfrm>
              <a:off x="6112667" y="1279667"/>
              <a:ext cx="1403885" cy="12132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0" tIns="50800" rIns="50800" bIns="50800" numCol="1" spcCol="1270" anchor="ctr" anchorCtr="0">
              <a:noAutofit/>
            </a:bodyPr>
            <a:lstStyle/>
            <a:p>
              <a:pPr lvl="0" algn="ctr" defTabSz="1778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4000" kern="1200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الْقِراءَةُ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939067" y="1816716"/>
            <a:ext cx="1985393" cy="1715787"/>
            <a:chOff x="1622975" y="889103"/>
            <a:chExt cx="1985393" cy="171578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3" name="Oval 12"/>
            <p:cNvSpPr/>
            <p:nvPr/>
          </p:nvSpPr>
          <p:spPr>
            <a:xfrm>
              <a:off x="1622975" y="889103"/>
              <a:ext cx="1985393" cy="1715787"/>
            </a:xfrm>
            <a:prstGeom prst="ellipse">
              <a:avLst/>
            </a:prstGeom>
            <a:grp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4" name="Oval 4"/>
            <p:cNvSpPr txBox="1"/>
            <p:nvPr/>
          </p:nvSpPr>
          <p:spPr>
            <a:xfrm>
              <a:off x="1913729" y="1140374"/>
              <a:ext cx="1403885" cy="12132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0800" tIns="50800" rIns="50800" bIns="50800" numCol="1" spcCol="1270" anchor="ctr" anchorCtr="0">
              <a:noAutofit/>
            </a:bodyPr>
            <a:lstStyle/>
            <a:p>
              <a:pPr lvl="0" algn="ctr" defTabSz="1778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4000" b="0" kern="1200">
                  <a:latin typeface="Sakkal Majalla" panose="02000000000000000000" pitchFamily="2" charset="-78"/>
                  <a:cs typeface="Sakkal Majalla" panose="02000000000000000000" pitchFamily="2" charset="-78"/>
                </a:rPr>
                <a:t>الْـحُروفُ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873749" y="3740464"/>
            <a:ext cx="1985393" cy="1715787"/>
            <a:chOff x="1559513" y="2805454"/>
            <a:chExt cx="1985393" cy="171578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6" name="Oval 15"/>
            <p:cNvSpPr/>
            <p:nvPr/>
          </p:nvSpPr>
          <p:spPr>
            <a:xfrm>
              <a:off x="1559513" y="2805454"/>
              <a:ext cx="1985393" cy="1715787"/>
            </a:xfrm>
            <a:prstGeom prst="ellipse">
              <a:avLst/>
            </a:prstGeom>
            <a:grp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17" name="Oval 4"/>
            <p:cNvSpPr txBox="1"/>
            <p:nvPr/>
          </p:nvSpPr>
          <p:spPr>
            <a:xfrm>
              <a:off x="1850267" y="3056725"/>
              <a:ext cx="1403885" cy="12132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0800" tIns="50800" rIns="50800" bIns="50800" numCol="1" spcCol="1270" anchor="ctr" anchorCtr="0">
              <a:noAutofit/>
            </a:bodyPr>
            <a:lstStyle/>
            <a:p>
              <a:pPr lvl="0" algn="ctr" defTabSz="1778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4000" kern="1200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الْكِتابَةُ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225069" y="3920671"/>
            <a:ext cx="1985393" cy="1715787"/>
            <a:chOff x="5906754" y="2988026"/>
            <a:chExt cx="1985393" cy="171578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3" name="Oval 22"/>
            <p:cNvSpPr/>
            <p:nvPr/>
          </p:nvSpPr>
          <p:spPr>
            <a:xfrm>
              <a:off x="5906754" y="2988026"/>
              <a:ext cx="1985393" cy="1715787"/>
            </a:xfrm>
            <a:prstGeom prst="ellipse">
              <a:avLst/>
            </a:prstGeom>
            <a:grpFill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  <p:sp>
          <p:nvSpPr>
            <p:cNvPr id="24" name="Oval 4"/>
            <p:cNvSpPr txBox="1"/>
            <p:nvPr/>
          </p:nvSpPr>
          <p:spPr>
            <a:xfrm>
              <a:off x="6197508" y="3239297"/>
              <a:ext cx="1403885" cy="12132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0800" tIns="50800" rIns="50800" bIns="50800" numCol="1" spcCol="1270" anchor="ctr" anchorCtr="0">
              <a:noAutofit/>
            </a:bodyPr>
            <a:lstStyle/>
            <a:p>
              <a:pPr lvl="0" algn="ctr" defTabSz="1778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4000" kern="1200">
                  <a:latin typeface="Sakkal Majalla" panose="02000000000000000000" pitchFamily="2" charset="-78"/>
                  <a:cs typeface="Sakkal Majalla" panose="02000000000000000000" pitchFamily="2" charset="-78"/>
                </a:rPr>
                <a:t>الْكَـلِماتُ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490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D06BBF42-CA7F-4AB0-88FB-165EE54C47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E29F5C3-7BEA-45C5-8A2A-720AF73465EE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</a:t>
            </a: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ّ</a:t>
            </a: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راس</a:t>
            </a: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ّ</a:t>
            </a: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ي </a:t>
            </a: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الثّاني</a:t>
            </a: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 2021-2022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ooter Placeholder 3">
            <a:extLst>
              <a:ext uri="{FF2B5EF4-FFF2-40B4-BE49-F238E27FC236}">
                <a16:creationId xmlns="" xmlns:a16="http://schemas.microsoft.com/office/drawing/2014/main" id="{B12FF143-EA59-445D-9590-ABA35C145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1189" y="6322082"/>
            <a:ext cx="7777453" cy="365125"/>
          </a:xfrm>
        </p:spPr>
        <p:txBody>
          <a:bodyPr/>
          <a:lstStyle/>
          <a:p>
            <a:pPr algn="r" rtl="1">
              <a:defRPr/>
            </a:pPr>
            <a:r>
              <a:rPr lang="ar-BH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اللُّغَةُ العَرَبِيَّةُ / الصَّفُّ الثّاني الابْتِدائِيُّ/ </a:t>
            </a:r>
            <a:r>
              <a:rPr lang="ar-SA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الوَحْدَةُ الثّالِثَةُ/اخْتِراعاتٌ وَابْتكاراتٌ </a:t>
            </a:r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الدرس </a:t>
            </a: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الثاني عَشَرَ</a:t>
            </a:r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</a:t>
            </a:r>
            <a:r>
              <a:rPr lang="ar-SA" b="1" dirty="0" err="1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خْتِراعٌ</a:t>
            </a:r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يُنيـرُ الطَّريقَ </a:t>
            </a:r>
            <a:r>
              <a:rPr lang="ar-BH" dirty="0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/ </a:t>
            </a:r>
            <a:r>
              <a:rPr lang="ar-BH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أُثَرّي لُغَتي</a:t>
            </a:r>
            <a:r>
              <a:rPr lang="ar-SA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-</a:t>
            </a:r>
            <a:r>
              <a:rPr lang="ar-BH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 أُمَيِّــــــــزُ ال</a:t>
            </a:r>
            <a:r>
              <a:rPr lang="ar-SA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ْ</a:t>
            </a:r>
            <a:r>
              <a:rPr lang="ar-BH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ـحُروفَ وَالْأَصْواتَ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552" y="2270521"/>
            <a:ext cx="11840494" cy="2657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Low" rtl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tabLst>
                <a:tab pos="269240" algn="l"/>
                <a:tab pos="359410" algn="l"/>
              </a:tabLst>
            </a:pPr>
            <a:r>
              <a:rPr lang="ar-SA" sz="4000" dirty="0" smtClean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بَقِي ل</a:t>
            </a:r>
            <a:r>
              <a:rPr lang="ar-BH" sz="4000" dirty="0" smtClean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و</a:t>
            </a:r>
            <a:r>
              <a:rPr lang="ar-SA" sz="4000" dirty="0" err="1" smtClean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يسْ</a:t>
            </a:r>
            <a:r>
              <a:rPr lang="ar-SA" sz="4000" dirty="0" smtClean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ب</a:t>
            </a:r>
            <a:r>
              <a:rPr lang="ar-BH" sz="4000" dirty="0" smtClean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ر</a:t>
            </a:r>
            <a:r>
              <a:rPr lang="ar-SA" sz="4000" dirty="0" smtClean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ايلْ </a:t>
            </a:r>
            <a:r>
              <a:rPr lang="ar-SA" sz="4000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يُحاوِلُ تَحْقيقَ هَدَفِهِ </a:t>
            </a:r>
            <a:r>
              <a:rPr lang="ar-SA" sz="4000" dirty="0" smtClean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سَنَ</a:t>
            </a:r>
            <a:r>
              <a:rPr lang="ar-BH" sz="4000" dirty="0" smtClean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و</a:t>
            </a:r>
            <a:r>
              <a:rPr lang="ar-SA" sz="4000" dirty="0" smtClean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اتٍ </a:t>
            </a:r>
            <a:r>
              <a:rPr lang="ar-SA" sz="4000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عَديدَةً إِلى أَنْ نَجَحَ فـي </a:t>
            </a:r>
            <a:r>
              <a:rPr lang="ar-SA" sz="4000" dirty="0" smtClean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اخْتِـ</a:t>
            </a:r>
            <a:r>
              <a:rPr lang="ar-BH" sz="4000" dirty="0" smtClean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ر</a:t>
            </a:r>
            <a:r>
              <a:rPr lang="ar-SA" sz="4000" dirty="0" smtClean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اعِ </a:t>
            </a:r>
            <a:r>
              <a:rPr lang="ar-SA" sz="4000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طَريقَةٍ جَديدَةٍ مُناسِبَةٍ للْـمَكْفوفيـنَ.</a:t>
            </a:r>
            <a:endParaRPr lang="en-US" sz="40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342900" marR="0" lvl="0" indent="-342900" algn="r" rtl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Font typeface="Sakkal Majalla" panose="02000000000000000000" pitchFamily="2" charset="-78"/>
              <a:buChar char="-"/>
              <a:tabLst>
                <a:tab pos="179070" algn="l"/>
                <a:tab pos="359410" algn="l"/>
              </a:tabLst>
            </a:pPr>
            <a:r>
              <a:rPr lang="ar-SA" sz="4000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الْـمُرادِفُ:  </a:t>
            </a:r>
            <a:r>
              <a:rPr lang="ar-SA" sz="4000" dirty="0" smtClean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.............. </a:t>
            </a:r>
            <a:endParaRPr lang="en-US" sz="40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342900" marR="0" lvl="0" indent="-342900" algn="r" rtl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Font typeface="Sakkal Majalla" panose="02000000000000000000" pitchFamily="2" charset="-78"/>
              <a:buChar char="-"/>
              <a:tabLst>
                <a:tab pos="179070" algn="l"/>
                <a:tab pos="359410" algn="l"/>
              </a:tabLst>
            </a:pPr>
            <a:r>
              <a:rPr lang="ar-SA" sz="4000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الْـجُمْلَةُ:   </a:t>
            </a:r>
            <a:r>
              <a:rPr lang="ar-SA" sz="4000" dirty="0" smtClean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...............................................................</a:t>
            </a:r>
            <a:endParaRPr lang="en-US" sz="40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7869" y="366444"/>
            <a:ext cx="9843777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Low" rtl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tabLst>
                <a:tab pos="269240" algn="l"/>
                <a:tab pos="359410" algn="l"/>
              </a:tabLst>
            </a:pPr>
            <a:r>
              <a:rPr lang="ar-BH" sz="40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2</a:t>
            </a:r>
            <a:r>
              <a:rPr lang="ar-SA" sz="40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- </a:t>
            </a:r>
            <a:r>
              <a:rPr lang="ar-SA" sz="4000" b="1" dirty="0" err="1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أَسْتَخْ</a:t>
            </a:r>
            <a:r>
              <a:rPr lang="ar-BH" sz="40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ر</a:t>
            </a:r>
            <a:r>
              <a:rPr lang="ar-SA" sz="40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جُ مِنَ الْفِقْ</a:t>
            </a:r>
            <a:r>
              <a:rPr lang="ar-BH" sz="40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رَ</a:t>
            </a:r>
            <a:r>
              <a:rPr lang="ar-SA" sz="40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ةِ الْآتِيَةِ مُ</a:t>
            </a:r>
            <a:r>
              <a:rPr lang="ar-BH" sz="40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ر</a:t>
            </a:r>
            <a:r>
              <a:rPr lang="ar-SA" sz="40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ادِفَ كَلِمةِ(</a:t>
            </a:r>
            <a:r>
              <a:rPr lang="ar-SA" sz="4000" b="1" dirty="0">
                <a:solidFill>
                  <a:srgbClr val="0070C0"/>
                </a:solidFill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كَثيـ</a:t>
            </a:r>
            <a:r>
              <a:rPr lang="ar-BH" sz="4000" b="1" dirty="0">
                <a:solidFill>
                  <a:srgbClr val="0070C0"/>
                </a:solidFill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رَ</a:t>
            </a:r>
            <a:r>
              <a:rPr lang="ar-SA" sz="4000" b="1" dirty="0">
                <a:solidFill>
                  <a:srgbClr val="0070C0"/>
                </a:solidFill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ةً</a:t>
            </a:r>
            <a:r>
              <a:rPr lang="ar-SA" sz="40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)، </a:t>
            </a:r>
            <a:r>
              <a:rPr lang="ar-SA" sz="4000" b="1" dirty="0" smtClean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ثُمَّ </a:t>
            </a:r>
            <a:r>
              <a:rPr lang="ar-SA" sz="40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أَسْتَعْمِلُهُ في جُمْلَةٍ مِنْ إِنْشائي:</a:t>
            </a:r>
            <a:r>
              <a:rPr lang="ar-SA" sz="4000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</a:t>
            </a:r>
            <a:endParaRPr lang="en-US" sz="40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06340" y="3506611"/>
            <a:ext cx="11528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4000" b="1" dirty="0" smtClean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عَ</a:t>
            </a:r>
            <a:r>
              <a:rPr lang="ar-SA" sz="4000" b="1" dirty="0" err="1" smtClean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ديدَةً</a:t>
            </a:r>
            <a:endParaRPr lang="en-US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01415" y="4174864"/>
            <a:ext cx="52902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4000" b="1" dirty="0" smtClean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اشْتَرَيْتُ مِنَ الخَضّارِ فَواكِهًا عَديدَةً.</a:t>
            </a:r>
            <a:endParaRPr lang="en-US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21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D06BBF42-CA7F-4AB0-88FB-165EE54C47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610FEE60-F25B-4A97-A4A2-74D02EC0A2D3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</a:t>
            </a: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ّ</a:t>
            </a: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راس</a:t>
            </a: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ّ</a:t>
            </a: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ي </a:t>
            </a: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الثّاني</a:t>
            </a: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 2021-2022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D4EBE446-6D4F-4EB0-847E-4D4E78B23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1183" y="167806"/>
            <a:ext cx="623467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BH" altLang="en-US" sz="3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ثانِيًا: أُمَيِّــــــــزُ الـْحُروفَ وَالْأَصْواتَ.</a:t>
            </a:r>
            <a:r>
              <a:rPr kumimoji="0" lang="ar-BH" altLang="en-US" sz="3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ar-BH" altLang="en-US" sz="3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ooter Placeholder 3">
            <a:extLst>
              <a:ext uri="{FF2B5EF4-FFF2-40B4-BE49-F238E27FC236}">
                <a16:creationId xmlns="" xmlns:a16="http://schemas.microsoft.com/office/drawing/2014/main" id="{B12FF143-EA59-445D-9590-ABA35C145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1189" y="6322082"/>
            <a:ext cx="7777453" cy="365125"/>
          </a:xfrm>
        </p:spPr>
        <p:txBody>
          <a:bodyPr/>
          <a:lstStyle/>
          <a:p>
            <a:pPr algn="r" rtl="1">
              <a:defRPr/>
            </a:pPr>
            <a:r>
              <a:rPr lang="ar-BH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اللُّغَةُ العَرَبِيَّةُ / الصَّفُّ الثّاني الابْتِدائِيُّ/ </a:t>
            </a:r>
            <a:r>
              <a:rPr lang="ar-SA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الوَحْدَةُ الثّالِثَةُ/اخْتِراعاتٌ وَابْتكاراتٌ </a:t>
            </a:r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الدرس </a:t>
            </a: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الثاني عَشَرَ</a:t>
            </a:r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</a:t>
            </a:r>
            <a:r>
              <a:rPr lang="ar-SA" b="1" dirty="0" err="1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خْتِراعٌ</a:t>
            </a:r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يُنيـرُ الطَّريقَ </a:t>
            </a:r>
            <a:r>
              <a:rPr lang="ar-BH" dirty="0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/ </a:t>
            </a:r>
            <a:r>
              <a:rPr lang="ar-BH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أُثَرّي لُغَتي</a:t>
            </a:r>
            <a:r>
              <a:rPr lang="ar-SA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-</a:t>
            </a:r>
            <a:r>
              <a:rPr lang="ar-BH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 أُمَيِّــــــــزُ ال</a:t>
            </a:r>
            <a:r>
              <a:rPr lang="ar-SA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ْ</a:t>
            </a:r>
            <a:r>
              <a:rPr lang="ar-BH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ـحُروفَ وَالْأَصْواتَ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pic>
        <p:nvPicPr>
          <p:cNvPr id="30" name="رسم 323" descr="أذن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4547" y="771341"/>
            <a:ext cx="559102" cy="609366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grpSp>
        <p:nvGrpSpPr>
          <p:cNvPr id="31" name="Group 30"/>
          <p:cNvGrpSpPr>
            <a:grpSpLocks/>
          </p:cNvGrpSpPr>
          <p:nvPr/>
        </p:nvGrpSpPr>
        <p:grpSpPr>
          <a:xfrm>
            <a:off x="3397579" y="1606637"/>
            <a:ext cx="6173506" cy="4390865"/>
            <a:chOff x="-1095765" y="0"/>
            <a:chExt cx="3554485" cy="2900550"/>
          </a:xfrm>
        </p:grpSpPr>
        <p:grpSp>
          <p:nvGrpSpPr>
            <p:cNvPr id="32" name="Group 31"/>
            <p:cNvGrpSpPr/>
            <p:nvPr/>
          </p:nvGrpSpPr>
          <p:grpSpPr>
            <a:xfrm>
              <a:off x="-1095765" y="0"/>
              <a:ext cx="3554485" cy="2900550"/>
              <a:chOff x="-1174958" y="-590400"/>
              <a:chExt cx="3795272" cy="2901042"/>
            </a:xfr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4" name="Hexagon 33"/>
              <p:cNvSpPr/>
              <p:nvPr/>
            </p:nvSpPr>
            <p:spPr>
              <a:xfrm>
                <a:off x="1195200" y="0"/>
                <a:ext cx="1411200" cy="1108800"/>
              </a:xfrm>
              <a:prstGeom prst="hexagon">
                <a:avLst/>
              </a:prstGeom>
              <a:grp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" name="Hexagon 36"/>
              <p:cNvSpPr/>
              <p:nvPr/>
            </p:nvSpPr>
            <p:spPr>
              <a:xfrm>
                <a:off x="1209114" y="1188000"/>
                <a:ext cx="1411200" cy="1108800"/>
              </a:xfrm>
              <a:prstGeom prst="hexagon">
                <a:avLst/>
              </a:prstGeom>
              <a:grp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8" name="Hexagon 37"/>
              <p:cNvSpPr/>
              <p:nvPr/>
            </p:nvSpPr>
            <p:spPr>
              <a:xfrm>
                <a:off x="-4964" y="-590400"/>
                <a:ext cx="1411200" cy="1108800"/>
              </a:xfrm>
              <a:prstGeom prst="hexagon">
                <a:avLst/>
              </a:prstGeom>
              <a:grp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" name="Hexagon 38"/>
              <p:cNvSpPr/>
              <p:nvPr/>
            </p:nvSpPr>
            <p:spPr>
              <a:xfrm>
                <a:off x="-1174958" y="25171"/>
                <a:ext cx="1411200" cy="1108800"/>
              </a:xfrm>
              <a:prstGeom prst="hexagon">
                <a:avLst/>
              </a:prstGeom>
              <a:grp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0" name="Hexagon 39"/>
              <p:cNvSpPr/>
              <p:nvPr/>
            </p:nvSpPr>
            <p:spPr>
              <a:xfrm>
                <a:off x="-1174956" y="1201842"/>
                <a:ext cx="1411200" cy="1108800"/>
              </a:xfrm>
              <a:prstGeom prst="hexagon">
                <a:avLst/>
              </a:prstGeom>
              <a:grp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33" name="Oval 32"/>
            <p:cNvSpPr/>
            <p:nvPr/>
          </p:nvSpPr>
          <p:spPr>
            <a:xfrm>
              <a:off x="393900" y="1308300"/>
              <a:ext cx="732150" cy="676800"/>
            </a:xfrm>
            <a:prstGeom prst="ellipse">
              <a:avLst/>
            </a:prstGeom>
            <a:ln w="28575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ar-SA" sz="100" dirty="0">
                  <a:effectLst/>
                  <a:ea typeface="Calibri" panose="020F0502020204030204" pitchFamily="34" charset="0"/>
                  <a:cs typeface="Sakkal Majalla" panose="02000000000000000000" pitchFamily="2" charset="-78"/>
                </a:rPr>
                <a:t> </a:t>
              </a:r>
              <a:endParaRPr lang="en-US" sz="11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48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079" name="Picture 5764" descr="A branch with leaves&#10;&#10;Description automatically generated with low confidence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3837">
            <a:off x="7572425" y="4581078"/>
            <a:ext cx="1776501" cy="985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5762" descr="A picture containing chart&#10;&#10;Description automatically generated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896" y="2173395"/>
            <a:ext cx="3126281" cy="220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9" name="Picture 3839" descr="Diagram&#10;&#10;Description automatically generated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134" y="1296030"/>
            <a:ext cx="2205465" cy="1983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763" descr="A group of animals walking in the snow&#10;&#10;Description automatically generated with medium confidence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970" y="4129799"/>
            <a:ext cx="2640952" cy="2115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5761" descr="A picture containing scale, device&#10;&#10;Description automatically generated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025" y="2627941"/>
            <a:ext cx="1702386" cy="156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283255" y="744545"/>
            <a:ext cx="84016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4000" b="1" dirty="0" smtClean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1- أُسَمّـي </a:t>
            </a:r>
            <a:r>
              <a:rPr lang="ar-SA" sz="40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الصُّوَرَ</a:t>
            </a:r>
            <a:r>
              <a:rPr lang="ar-BH" sz="40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، وَأَكْتُبُ الْـمَقْطَعَ الْـمُشْتَـرَكَ بَيْـنَ أَسْمائِـها:</a:t>
            </a:r>
            <a:endParaRPr lang="en-US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607673" y="2931253"/>
            <a:ext cx="12394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4000" b="1" dirty="0" smtClean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صابون</a:t>
            </a:r>
            <a:r>
              <a:rPr lang="ar-BH" sz="4000" b="1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ٌ</a:t>
            </a:r>
            <a:endParaRPr lang="en-US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488125" y="1705988"/>
            <a:ext cx="1191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4000" b="1" dirty="0" smtClean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حَلَزونٌ</a:t>
            </a:r>
            <a:endParaRPr lang="en-US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126135" y="2875425"/>
            <a:ext cx="9717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4000" b="1" dirty="0" smtClean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ميزانٌ</a:t>
            </a:r>
            <a:endParaRPr lang="en-US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78535" y="4819306"/>
            <a:ext cx="8963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4000" b="1" dirty="0" smtClean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ثيرانٌ</a:t>
            </a:r>
            <a:endParaRPr lang="en-US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696368" y="4893946"/>
            <a:ext cx="13019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4000" b="1" dirty="0" smtClean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أَغْصانٌ</a:t>
            </a:r>
            <a:endParaRPr lang="en-US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377039" y="3757153"/>
            <a:ext cx="4427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4000" b="1" dirty="0" smtClean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نٌ</a:t>
            </a:r>
            <a:endParaRPr lang="en-US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03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7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D06BBF42-CA7F-4AB0-88FB-165EE54C47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E29F5C3-7BEA-45C5-8A2A-720AF73465EE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</a:t>
            </a: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ّ</a:t>
            </a: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راس</a:t>
            </a: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ّ</a:t>
            </a: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ي </a:t>
            </a: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الثّاني</a:t>
            </a: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 2021-2022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ooter Placeholder 3">
            <a:extLst>
              <a:ext uri="{FF2B5EF4-FFF2-40B4-BE49-F238E27FC236}">
                <a16:creationId xmlns="" xmlns:a16="http://schemas.microsoft.com/office/drawing/2014/main" id="{B12FF143-EA59-445D-9590-ABA35C145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1189" y="6322082"/>
            <a:ext cx="7777453" cy="365125"/>
          </a:xfrm>
        </p:spPr>
        <p:txBody>
          <a:bodyPr/>
          <a:lstStyle/>
          <a:p>
            <a:pPr algn="r" rtl="1">
              <a:defRPr/>
            </a:pPr>
            <a:r>
              <a:rPr lang="ar-BH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اللُّغَةُ العَرَبِيَّةُ / الصَّفُّ الثّاني الابْتِدائِيُّ/ </a:t>
            </a:r>
            <a:r>
              <a:rPr lang="ar-SA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الوَحْدَةُ الثّالِثَةُ/اخْتِراعاتٌ وَابْتكاراتٌ </a:t>
            </a:r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الدرس </a:t>
            </a: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الثاني عَشَرَ</a:t>
            </a:r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</a:t>
            </a:r>
            <a:r>
              <a:rPr lang="ar-SA" b="1" dirty="0" err="1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خْتِراعٌ</a:t>
            </a:r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يُنيـرُ الطَّريقَ </a:t>
            </a:r>
            <a:r>
              <a:rPr lang="ar-BH" dirty="0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/ </a:t>
            </a:r>
            <a:r>
              <a:rPr lang="ar-BH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أُثَرّي لُغَتي</a:t>
            </a:r>
            <a:r>
              <a:rPr lang="ar-SA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-</a:t>
            </a:r>
            <a:r>
              <a:rPr lang="ar-BH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 أُمَيِّــــــــزُ ال</a:t>
            </a:r>
            <a:r>
              <a:rPr lang="ar-SA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ْ</a:t>
            </a:r>
            <a:r>
              <a:rPr lang="ar-BH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ـحُروفَ وَالْأَصْواتَ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76428" y="484882"/>
            <a:ext cx="8919429" cy="7335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r" rtl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tabLst>
                <a:tab pos="179070" algn="l"/>
                <a:tab pos="269240" algn="l"/>
              </a:tabLst>
            </a:pPr>
            <a:r>
              <a:rPr lang="ar-BH" sz="4000" b="1" dirty="0" smtClean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2- أَقْرَأُ </a:t>
            </a:r>
            <a:r>
              <a:rPr lang="ar-BH" sz="40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الْكَلِماتِ، وَأَكْتُبُ الْـمَقْطَعَ الْـمُشْتَـرَكَ بَيْـنَ كُلِّ مَجْموعَةٍ</a:t>
            </a:r>
            <a:r>
              <a:rPr lang="ar-SA" sz="4000" b="1" dirty="0">
                <a:solidFill>
                  <a:srgbClr val="000000"/>
                </a:solidFill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:</a:t>
            </a:r>
            <a:endParaRPr lang="en-US" sz="4000" dirty="0"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74674" y="1576251"/>
            <a:ext cx="3805646" cy="1698172"/>
          </a:xfrm>
          <a:prstGeom prst="rect">
            <a:avLst/>
          </a:prstGeom>
          <a:solidFill>
            <a:srgbClr val="FDB1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40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دَخَلَ</a:t>
            </a:r>
            <a:r>
              <a:rPr lang="ar-BH" sz="40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</a:t>
            </a:r>
            <a:r>
              <a:rPr lang="ar-SA" sz="40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خَرَجَ</a:t>
            </a:r>
            <a:endParaRPr lang="ar-BH" sz="4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endParaRPr lang="ar-BH" sz="2000" b="1" dirty="0" smtClean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SA" sz="40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خَفيفٌ</a:t>
            </a:r>
            <a:r>
              <a:rPr lang="ar-BH" sz="40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</a:t>
            </a:r>
            <a:r>
              <a:rPr lang="ar-SA" sz="4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أَخَذَ</a:t>
            </a:r>
            <a:endParaRPr lang="en-US" sz="4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Oval 14"/>
          <p:cNvSpPr>
            <a:spLocks/>
          </p:cNvSpPr>
          <p:nvPr/>
        </p:nvSpPr>
        <p:spPr>
          <a:xfrm>
            <a:off x="7724299" y="1897381"/>
            <a:ext cx="1106396" cy="1045028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46353" y="1589307"/>
            <a:ext cx="3805646" cy="1698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4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أزْرَقُ</a:t>
            </a:r>
            <a:r>
              <a:rPr lang="ar-BH" sz="40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 </a:t>
            </a:r>
            <a:r>
              <a:rPr lang="ar-SA" sz="4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رَفَعَ</a:t>
            </a:r>
            <a:endParaRPr lang="ar-BH" sz="4000" b="1" dirty="0" smtClean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SA" sz="4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دَرَجٌ</a:t>
            </a:r>
            <a:r>
              <a:rPr lang="ar-BH" sz="40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 </a:t>
            </a:r>
            <a:r>
              <a:rPr lang="ar-SA" sz="4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سيّارَةٌ</a:t>
            </a:r>
            <a:endParaRPr lang="en-US" sz="4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Oval 16"/>
          <p:cNvSpPr>
            <a:spLocks/>
          </p:cNvSpPr>
          <p:nvPr/>
        </p:nvSpPr>
        <p:spPr>
          <a:xfrm>
            <a:off x="3295978" y="1910437"/>
            <a:ext cx="1106396" cy="1045028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392093" y="3753395"/>
            <a:ext cx="3805646" cy="16981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40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جَمَعَ</a:t>
            </a:r>
            <a:r>
              <a:rPr lang="ar-BH" sz="40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   رَجَعَ</a:t>
            </a:r>
          </a:p>
          <a:p>
            <a:pPr algn="r"/>
            <a:r>
              <a:rPr lang="ar-SA" sz="40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وَجَدَ</a:t>
            </a:r>
            <a:r>
              <a:rPr lang="ar-BH" sz="40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 </a:t>
            </a:r>
            <a:r>
              <a:rPr lang="ar-SA" sz="40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جَلَسَ</a:t>
            </a:r>
            <a:endParaRPr lang="en-US" sz="4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Oval 19"/>
          <p:cNvSpPr>
            <a:spLocks/>
          </p:cNvSpPr>
          <p:nvPr/>
        </p:nvSpPr>
        <p:spPr>
          <a:xfrm>
            <a:off x="7741718" y="4074525"/>
            <a:ext cx="1106396" cy="1045028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98454" y="3762101"/>
            <a:ext cx="3805646" cy="16981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4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زَرافَةٌ</a:t>
            </a:r>
            <a:r>
              <a:rPr lang="ar-BH" sz="40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</a:t>
            </a:r>
            <a:r>
              <a:rPr lang="ar-SA" sz="40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فازَ</a:t>
            </a:r>
            <a:endParaRPr lang="ar-BH" sz="4000" b="1" dirty="0" smtClean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SA" sz="40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وَزَنَ</a:t>
            </a:r>
            <a:r>
              <a:rPr lang="ar-BH" sz="40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   </a:t>
            </a:r>
            <a:r>
              <a:rPr lang="ar-SA" sz="4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زَرَعَ</a:t>
            </a:r>
            <a:endParaRPr lang="en-US" sz="4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Oval 21"/>
          <p:cNvSpPr>
            <a:spLocks/>
          </p:cNvSpPr>
          <p:nvPr/>
        </p:nvSpPr>
        <p:spPr>
          <a:xfrm>
            <a:off x="3248079" y="4083231"/>
            <a:ext cx="1106396" cy="1045028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46582" y="2065952"/>
            <a:ext cx="1132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خَــــ</a:t>
            </a:r>
            <a:endParaRPr lang="en-US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74272" y="1998873"/>
            <a:ext cx="1132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رَ</a:t>
            </a:r>
            <a:endParaRPr lang="en-US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46582" y="4177942"/>
            <a:ext cx="1132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جَـــ</a:t>
            </a:r>
            <a:endParaRPr lang="en-US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74272" y="4267191"/>
            <a:ext cx="1132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زَ</a:t>
            </a:r>
            <a:endParaRPr lang="en-US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114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D06BBF42-CA7F-4AB0-88FB-165EE54C47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E29F5C3-7BEA-45C5-8A2A-720AF73465EE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</a:t>
            </a: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ّ</a:t>
            </a: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راس</a:t>
            </a: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ّ</a:t>
            </a: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ي </a:t>
            </a: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الثّاني</a:t>
            </a: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 2021-2022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ooter Placeholder 3">
            <a:extLst>
              <a:ext uri="{FF2B5EF4-FFF2-40B4-BE49-F238E27FC236}">
                <a16:creationId xmlns="" xmlns:a16="http://schemas.microsoft.com/office/drawing/2014/main" id="{B12FF143-EA59-445D-9590-ABA35C145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1189" y="6322082"/>
            <a:ext cx="7777453" cy="365125"/>
          </a:xfrm>
        </p:spPr>
        <p:txBody>
          <a:bodyPr/>
          <a:lstStyle/>
          <a:p>
            <a:pPr algn="r" rtl="1">
              <a:defRPr/>
            </a:pPr>
            <a:r>
              <a:rPr lang="ar-BH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اللُّغَةُ العَرَبِيَّةُ / الصَّفُّ الثّاني الابْتِدائِيُّ/ </a:t>
            </a:r>
            <a:r>
              <a:rPr lang="ar-SA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الوَحْدَةُ الثّالِثَةُ/اخْتِراعاتٌ وَابْتكاراتٌ </a:t>
            </a:r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الدرس </a:t>
            </a: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الثاني عَشَرَ</a:t>
            </a:r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</a:t>
            </a:r>
            <a:r>
              <a:rPr lang="ar-SA" b="1" dirty="0" err="1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خْتِراعٌ</a:t>
            </a:r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يُنيـرُ الطَّريقَ </a:t>
            </a:r>
            <a:r>
              <a:rPr lang="ar-BH" dirty="0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/ </a:t>
            </a:r>
            <a:r>
              <a:rPr lang="ar-BH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أُثَرّي لُغَتي</a:t>
            </a:r>
            <a:r>
              <a:rPr lang="ar-SA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-</a:t>
            </a:r>
            <a:r>
              <a:rPr lang="ar-BH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 أُمَيِّــــــــزُ ال</a:t>
            </a:r>
            <a:r>
              <a:rPr lang="ar-SA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ْ</a:t>
            </a:r>
            <a:r>
              <a:rPr lang="ar-BH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ـحُروفَ وَالْأَصْواتَ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79117" y="430262"/>
            <a:ext cx="108542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40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أُكْمِلُ تَرْتيبَ الْكَلِماتِ بِحَسَبِ حَرْفِهَا الْأَوَّلِ مُسْتَعينًا بِجَدْوَلِ تَرْتيبِ الْحُروفِ:</a:t>
            </a:r>
            <a:endParaRPr lang="en-US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18900" y="1185379"/>
            <a:ext cx="12025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4000" b="1" dirty="0">
                <a:solidFill>
                  <a:srgbClr val="0070C0"/>
                </a:solidFill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طَريقَةٌ </a:t>
            </a:r>
            <a:endParaRPr lang="en-US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73778" y="1185379"/>
            <a:ext cx="8739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4000" b="1" dirty="0">
                <a:solidFill>
                  <a:srgbClr val="0070C0"/>
                </a:solidFill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هَذِهِ </a:t>
            </a:r>
            <a:endParaRPr lang="en-US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54015" y="1222948"/>
            <a:ext cx="10502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4000" b="1" dirty="0">
                <a:solidFill>
                  <a:srgbClr val="0070C0"/>
                </a:solidFill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سَهْلَةٌ </a:t>
            </a:r>
            <a:endParaRPr lang="en-US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11075" y="1214467"/>
            <a:ext cx="10390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4000" b="1" dirty="0">
                <a:solidFill>
                  <a:srgbClr val="0070C0"/>
                </a:solidFill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ثَقيلَةٌ </a:t>
            </a:r>
            <a:endParaRPr lang="en-US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81386" y="1185379"/>
            <a:ext cx="12202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4000" b="1" dirty="0">
                <a:solidFill>
                  <a:srgbClr val="0070C0"/>
                </a:solidFill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حُروفٌ </a:t>
            </a:r>
            <a:endParaRPr lang="en-US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51849" y="1214467"/>
            <a:ext cx="11977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4000" b="1" dirty="0">
                <a:solidFill>
                  <a:srgbClr val="0070C0"/>
                </a:solidFill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كَلِماتٌ </a:t>
            </a:r>
            <a:endParaRPr lang="en-US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4761" y="1089895"/>
            <a:ext cx="899605" cy="750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Low" rtl="1">
              <a:lnSpc>
                <a:spcPct val="107000"/>
              </a:lnSpc>
              <a:spcAft>
                <a:spcPts val="800"/>
              </a:spcAft>
              <a:tabLst>
                <a:tab pos="269240" algn="l"/>
              </a:tabLst>
            </a:pPr>
            <a:r>
              <a:rPr lang="ar-BH" sz="4000" b="1" dirty="0">
                <a:solidFill>
                  <a:srgbClr val="0070C0"/>
                </a:solidFill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نَجَحَ </a:t>
            </a:r>
            <a:endParaRPr lang="en-US" sz="4000" b="1" dirty="0"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849547"/>
              </p:ext>
            </p:extLst>
          </p:nvPr>
        </p:nvGraphicFramePr>
        <p:xfrm>
          <a:off x="9750490" y="1455228"/>
          <a:ext cx="1927080" cy="456590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75035">
                  <a:extLst>
                    <a:ext uri="{9D8B030D-6E8A-4147-A177-3AD203B41FA5}">
                      <a16:colId xmlns="" xmlns:a16="http://schemas.microsoft.com/office/drawing/2014/main" val="2424773185"/>
                    </a:ext>
                  </a:extLst>
                </a:gridCol>
                <a:gridCol w="1352045">
                  <a:extLst>
                    <a:ext uri="{9D8B030D-6E8A-4147-A177-3AD203B41FA5}">
                      <a16:colId xmlns="" xmlns:a16="http://schemas.microsoft.com/office/drawing/2014/main" val="2905744865"/>
                    </a:ext>
                  </a:extLst>
                </a:gridCol>
              </a:tblGrid>
              <a:tr h="621620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ts val="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4000" b="1" dirty="0">
                          <a:solidFill>
                            <a:sysClr val="windowText" lastClr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r>
                        <a:rPr lang="ar-BH" sz="4000" b="1" dirty="0" smtClean="0">
                          <a:solidFill>
                            <a:sysClr val="windowText" lastClr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endParaRPr lang="en-US" sz="4000" b="1" dirty="0">
                        <a:solidFill>
                          <a:sysClr val="windowText" lastClr="000000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7135" marR="67135" marT="0" marB="0">
                    <a:lnL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0" b="1" dirty="0">
                          <a:solidFill>
                            <a:sysClr val="windowText" lastClr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4000" b="1" dirty="0">
                        <a:solidFill>
                          <a:sysClr val="windowText" lastClr="000000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7135" marR="67135" marT="0" marB="0">
                    <a:lnL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81326261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ts val="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4000" b="1" dirty="0">
                          <a:solidFill>
                            <a:sysClr val="windowText" lastClr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r>
                        <a:rPr lang="ar-BH" sz="4000" b="1" dirty="0" smtClean="0">
                          <a:solidFill>
                            <a:sysClr val="windowText" lastClr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</a:t>
                      </a:r>
                      <a:endParaRPr lang="en-US" sz="4000" b="1" dirty="0">
                        <a:solidFill>
                          <a:sysClr val="windowText" lastClr="000000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7135" marR="67135" marT="0" marB="0">
                    <a:lnL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0" b="1" dirty="0">
                          <a:solidFill>
                            <a:sysClr val="windowText" lastClr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حُروفٌ</a:t>
                      </a:r>
                      <a:endParaRPr lang="en-US" sz="4000" b="1" dirty="0">
                        <a:solidFill>
                          <a:sysClr val="windowText" lastClr="000000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7135" marR="67135" marT="0" marB="0">
                    <a:lnL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55229590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ts val="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4000" b="1" dirty="0">
                          <a:solidFill>
                            <a:sysClr val="windowText" lastClr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r>
                        <a:rPr lang="ar-BH" sz="4000" b="1" dirty="0" smtClean="0">
                          <a:solidFill>
                            <a:sysClr val="windowText" lastClr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  <a:endParaRPr lang="en-US" sz="4000" b="1" dirty="0">
                        <a:solidFill>
                          <a:sysClr val="windowText" lastClr="000000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7135" marR="67135" marT="0" marB="0">
                    <a:lnL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0" b="1" dirty="0">
                          <a:solidFill>
                            <a:sysClr val="windowText" lastClr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4000" b="1" dirty="0">
                        <a:solidFill>
                          <a:sysClr val="windowText" lastClr="000000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7135" marR="67135" marT="0" marB="0">
                    <a:lnL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74258825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ts val="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4000" b="1" dirty="0">
                          <a:solidFill>
                            <a:sysClr val="windowText" lastClr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r>
                        <a:rPr lang="ar-BH" sz="4000" b="1" dirty="0" smtClean="0">
                          <a:solidFill>
                            <a:sysClr val="windowText" lastClr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</a:t>
                      </a:r>
                      <a:endParaRPr lang="en-US" sz="4000" b="1" dirty="0">
                        <a:solidFill>
                          <a:sysClr val="windowText" lastClr="000000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7135" marR="67135" marT="0" marB="0">
                    <a:lnL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0" b="1">
                          <a:solidFill>
                            <a:sysClr val="windowText" lastClr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طَريقَةٌ</a:t>
                      </a:r>
                      <a:endParaRPr lang="en-US" sz="4000" b="1">
                        <a:solidFill>
                          <a:sysClr val="windowText" lastClr="000000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7135" marR="67135" marT="0" marB="0">
                    <a:lnL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72262489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ts val="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4000" b="1" dirty="0">
                          <a:solidFill>
                            <a:sysClr val="windowText" lastClr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r>
                        <a:rPr lang="ar-BH" sz="4000" b="1" dirty="0" smtClean="0">
                          <a:solidFill>
                            <a:sysClr val="windowText" lastClr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</a:t>
                      </a:r>
                      <a:endParaRPr lang="en-US" sz="4000" b="1" dirty="0">
                        <a:solidFill>
                          <a:sysClr val="windowText" lastClr="000000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7135" marR="67135" marT="0" marB="0">
                    <a:lnL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0" b="1">
                          <a:solidFill>
                            <a:sysClr val="windowText" lastClr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4000" b="1">
                        <a:solidFill>
                          <a:sysClr val="windowText" lastClr="000000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7135" marR="67135" marT="0" marB="0">
                    <a:lnL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11180385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ts val="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4000" b="1" dirty="0">
                          <a:solidFill>
                            <a:sysClr val="windowText" lastClr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r>
                        <a:rPr lang="ar-BH" sz="4000" b="1" dirty="0" smtClean="0">
                          <a:solidFill>
                            <a:sysClr val="windowText" lastClr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</a:t>
                      </a:r>
                      <a:endParaRPr lang="en-US" sz="4000" b="1" dirty="0">
                        <a:solidFill>
                          <a:sysClr val="windowText" lastClr="000000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7135" marR="67135" marT="0" marB="0">
                    <a:lnL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0" b="1">
                          <a:solidFill>
                            <a:sysClr val="windowText" lastClr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نَجَح</a:t>
                      </a:r>
                      <a:endParaRPr lang="en-US" sz="4000" b="1">
                        <a:solidFill>
                          <a:sysClr val="windowText" lastClr="000000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7135" marR="67135" marT="0" marB="0">
                    <a:lnL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08515746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ts val="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4000" b="1" dirty="0">
                          <a:solidFill>
                            <a:sysClr val="windowText" lastClr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r>
                        <a:rPr lang="ar-BH" sz="4000" b="1" dirty="0" smtClean="0">
                          <a:solidFill>
                            <a:sysClr val="windowText" lastClr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7</a:t>
                      </a:r>
                      <a:endParaRPr lang="en-US" sz="4000" b="1" dirty="0">
                        <a:solidFill>
                          <a:sysClr val="windowText" lastClr="000000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7135" marR="67135" marT="0" marB="0">
                    <a:lnL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0" b="1" dirty="0">
                          <a:solidFill>
                            <a:sysClr val="windowText" lastClr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 </a:t>
                      </a:r>
                      <a:endParaRPr lang="en-US" sz="4000" b="1" dirty="0">
                        <a:solidFill>
                          <a:sysClr val="windowText" lastClr="000000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7135" marR="67135" marT="0" marB="0">
                    <a:lnL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66536770"/>
                  </a:ext>
                </a:extLst>
              </a:tr>
            </a:tbl>
          </a:graphicData>
        </a:graphic>
      </p:graphicFrame>
      <p:pic>
        <p:nvPicPr>
          <p:cNvPr id="15" name="Content Placeholder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4" t="10753" r="14212" b="54454"/>
          <a:stretch/>
        </p:blipFill>
        <p:spPr>
          <a:xfrm>
            <a:off x="1334366" y="1978065"/>
            <a:ext cx="6172589" cy="3956267"/>
          </a:xfrm>
          <a:prstGeom prst="rect">
            <a:avLst/>
          </a:prstGeom>
          <a:ln w="38100">
            <a:solidFill>
              <a:srgbClr val="FF3399"/>
            </a:solidFill>
          </a:ln>
        </p:spPr>
      </p:pic>
    </p:spTree>
    <p:extLst>
      <p:ext uri="{BB962C8B-B14F-4D97-AF65-F5344CB8AC3E}">
        <p14:creationId xmlns:p14="http://schemas.microsoft.com/office/powerpoint/2010/main" val="310360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7037E-6 L 0.44753 0.039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70" y="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1.11111E-6 L 0.34245 0.2300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22" y="1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3.7037E-6 L 0.66809 0.4189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98" y="20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0.25508 0.605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47" y="30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FD172123-B596-45D5-9047-1895A2E41285}"/>
              </a:ext>
            </a:extLst>
          </p:cNvPr>
          <p:cNvSpPr/>
          <p:nvPr/>
        </p:nvSpPr>
        <p:spPr>
          <a:xfrm>
            <a:off x="3160771" y="2456575"/>
            <a:ext cx="6153174" cy="1640880"/>
          </a:xfrm>
          <a:prstGeom prst="roundRect">
            <a:avLst/>
          </a:prstGeom>
          <a:solidFill>
            <a:schemeClr val="bg1">
              <a:lumMod val="95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115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انْتَهى الدَّرْسُ</a:t>
            </a:r>
            <a:endParaRPr lang="en-US" sz="115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6835106-0E1D-4F1D-AD1E-C93AC5D0D292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</a:t>
            </a: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ّ</a:t>
            </a: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راس</a:t>
            </a: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ّ</a:t>
            </a: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ي </a:t>
            </a: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الثّاني</a:t>
            </a:r>
            <a:r>
              <a:rPr kumimoji="0" lang="ar-BH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 2021-2022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3">
            <a:extLst>
              <a:ext uri="{FF2B5EF4-FFF2-40B4-BE49-F238E27FC236}">
                <a16:creationId xmlns="" xmlns:a16="http://schemas.microsoft.com/office/drawing/2014/main" id="{B12FF143-EA59-445D-9590-ABA35C145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1189" y="6322082"/>
            <a:ext cx="7777453" cy="365125"/>
          </a:xfrm>
        </p:spPr>
        <p:txBody>
          <a:bodyPr/>
          <a:lstStyle/>
          <a:p>
            <a:pPr algn="r" rtl="1">
              <a:defRPr/>
            </a:pPr>
            <a:r>
              <a:rPr lang="ar-BH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اللُّغَةُ العَرَبِيَّةُ / الصَّفُّ الثّاني الابْتِدائِيُّ/ </a:t>
            </a:r>
            <a:r>
              <a:rPr lang="ar-SA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الوَحْدَةُ الثّالِثَةُ/اخْتِراعاتٌ وَابْتكاراتٌ </a:t>
            </a:r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الدرس </a:t>
            </a: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الثاني عَشَرَ</a:t>
            </a:r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</a:t>
            </a:r>
            <a:r>
              <a:rPr lang="ar-SA" b="1" dirty="0" err="1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خْتِراعٌ</a:t>
            </a:r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يُنيـرُ الطَّريقَ </a:t>
            </a:r>
            <a:r>
              <a:rPr lang="ar-BH" dirty="0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/ </a:t>
            </a:r>
            <a:r>
              <a:rPr lang="ar-BH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أُثَرّي لُغَتي</a:t>
            </a:r>
            <a:r>
              <a:rPr lang="ar-SA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-</a:t>
            </a:r>
            <a:r>
              <a:rPr lang="ar-BH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 أُمَيِّــــــــزُ ال</a:t>
            </a:r>
            <a:r>
              <a:rPr lang="ar-SA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ْ</a:t>
            </a:r>
            <a:r>
              <a:rPr lang="ar-BH" dirty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ـحُروفَ وَالْأَصْواتَ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52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17798</TotalTime>
  <Words>474</Words>
  <Application>Microsoft Office PowerPoint</Application>
  <PresentationFormat>Widescreen</PresentationFormat>
  <Paragraphs>86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Sakkal Majalla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Tufik Ben Saleh Aldaaji</dc:creator>
  <cp:lastModifiedBy>Sahar Abdulmonem Al Majthoob</cp:lastModifiedBy>
  <cp:revision>1017</cp:revision>
  <dcterms:created xsi:type="dcterms:W3CDTF">2020-09-08T04:24:33Z</dcterms:created>
  <dcterms:modified xsi:type="dcterms:W3CDTF">2022-04-14T07:56:42Z</dcterms:modified>
</cp:coreProperties>
</file>