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316" r:id="rId4"/>
    <p:sldId id="343" r:id="rId5"/>
    <p:sldId id="353" r:id="rId6"/>
    <p:sldId id="357" r:id="rId7"/>
    <p:sldId id="358" r:id="rId8"/>
    <p:sldId id="31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FAF"/>
    <a:srgbClr val="F884F0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0" autoAdjust="0"/>
    <p:restoredTop sz="0" autoAdjust="0"/>
  </p:normalViewPr>
  <p:slideViewPr>
    <p:cSldViewPr snapToGrid="0">
      <p:cViewPr varScale="1">
        <p:scale>
          <a:sx n="86" d="100"/>
          <a:sy n="86" d="100"/>
        </p:scale>
        <p:origin x="60" y="10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60525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الثّاني الابْتِدائيّ/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الثّاني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مستطيل: زوايا مستديرة 201">
            <a:extLst>
              <a:ext uri="{FF2B5EF4-FFF2-40B4-BE49-F238E27FC236}">
                <a16:creationId xmlns="" xmlns:a16="http://schemas.microsoft.com/office/drawing/2014/main" id="{9EC790F6-68D6-4360-8C40-BCD81E025602}"/>
              </a:ext>
            </a:extLst>
          </p:cNvPr>
          <p:cNvSpPr/>
          <p:nvPr/>
        </p:nvSpPr>
        <p:spPr>
          <a:xfrm>
            <a:off x="3138407" y="5432146"/>
            <a:ext cx="5211075" cy="80909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=""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الثّالثة/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الْحادي عَشَرَ: الْمَطْعَمُ الذَّكِيُّ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CA7F811-9EF6-4714-B282-7F4A208D9F32}"/>
              </a:ext>
            </a:extLst>
          </p:cNvPr>
          <p:cNvSpPr/>
          <p:nvPr/>
        </p:nvSpPr>
        <p:spPr>
          <a:xfrm>
            <a:off x="270641" y="2393090"/>
            <a:ext cx="11812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َحْ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الثّالِثَةُ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اخْتِراعاتٌ وابْتِكاراتٌ                      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س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الْحادي عَشَرَ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الْمَطْعَمُ الذَّكِيُّ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95BD9E4-0232-408C-8874-947DA0C17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56" y="2975674"/>
            <a:ext cx="3209101" cy="24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26633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5B295BC9-82E7-486D-92F5-388C110CE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="" xmlns:a16="http://schemas.microsoft.com/office/drawing/2014/main" id="{39F101ED-4D3B-42DB-A1C3-3CF0ED83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4341" descr="Table&#10;&#10;Description automatically generated">
            <a:extLst>
              <a:ext uri="{FF2B5EF4-FFF2-40B4-BE49-F238E27FC236}">
                <a16:creationId xmlns="" xmlns:a16="http://schemas.microsoft.com/office/drawing/2014/main" id="{3C6EBF9F-4F49-4FE9-925E-97758389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2360787" y="1128755"/>
            <a:ext cx="6814686" cy="50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88322C27-FD4F-435D-AD6C-70815898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211" y="4084303"/>
            <a:ext cx="61014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اخْتَرَعَ الْعالِمُ سَيّارَةً كَهْرَبائِيَّةً.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22D447E-3437-4261-98E0-B98CBF98804C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1D1571D-4A81-4C06-834C-EFBBD4BF7744}"/>
              </a:ext>
            </a:extLst>
          </p:cNvPr>
          <p:cNvSpPr txBox="1"/>
          <p:nvPr/>
        </p:nvSpPr>
        <p:spPr>
          <a:xfrm>
            <a:off x="7639580" y="1244947"/>
            <a:ext cx="1395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وِشاحٌ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CC6071C-1A85-4CA6-8D9F-1824E696E6EC}"/>
              </a:ext>
            </a:extLst>
          </p:cNvPr>
          <p:cNvSpPr txBox="1"/>
          <p:nvPr/>
        </p:nvSpPr>
        <p:spPr>
          <a:xfrm>
            <a:off x="7690782" y="2253489"/>
            <a:ext cx="1344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رَقيقَةٌ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633C3FD-FA4A-4375-8F48-63140E6B2E49}"/>
              </a:ext>
            </a:extLst>
          </p:cNvPr>
          <p:cNvSpPr txBox="1"/>
          <p:nvPr/>
        </p:nvSpPr>
        <p:spPr>
          <a:xfrm>
            <a:off x="6912664" y="12154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DEBC320-0790-4FC8-BC85-408985E203BA}"/>
              </a:ext>
            </a:extLst>
          </p:cNvPr>
          <p:cNvSpPr txBox="1"/>
          <p:nvPr/>
        </p:nvSpPr>
        <p:spPr>
          <a:xfrm>
            <a:off x="5391072" y="120290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30268EF-1029-4B1F-820E-5AA28F614633}"/>
              </a:ext>
            </a:extLst>
          </p:cNvPr>
          <p:cNvSpPr txBox="1"/>
          <p:nvPr/>
        </p:nvSpPr>
        <p:spPr>
          <a:xfrm>
            <a:off x="3881681" y="121209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B9A9A67-7C18-4524-8A78-11B48A45E414}"/>
              </a:ext>
            </a:extLst>
          </p:cNvPr>
          <p:cNvSpPr txBox="1"/>
          <p:nvPr/>
        </p:nvSpPr>
        <p:spPr>
          <a:xfrm>
            <a:off x="6903039" y="223187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55FDC39-C8E1-4649-BA23-99621CB767F6}"/>
              </a:ext>
            </a:extLst>
          </p:cNvPr>
          <p:cNvSpPr txBox="1"/>
          <p:nvPr/>
        </p:nvSpPr>
        <p:spPr>
          <a:xfrm>
            <a:off x="5381447" y="221934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AFA22DB-6A61-4160-ADA2-DFF197894D22}"/>
              </a:ext>
            </a:extLst>
          </p:cNvPr>
          <p:cNvSpPr txBox="1"/>
          <p:nvPr/>
        </p:nvSpPr>
        <p:spPr>
          <a:xfrm>
            <a:off x="3891306" y="22285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4D37AE0-B6BE-4B61-A367-CDE3D6CCA471}"/>
              </a:ext>
            </a:extLst>
          </p:cNvPr>
          <p:cNvSpPr txBox="1"/>
          <p:nvPr/>
        </p:nvSpPr>
        <p:spPr>
          <a:xfrm>
            <a:off x="8421595" y="533074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399D16B-7A91-494E-A289-DA5C0664F8C1}"/>
              </a:ext>
            </a:extLst>
          </p:cNvPr>
          <p:cNvSpPr txBox="1"/>
          <p:nvPr/>
        </p:nvSpPr>
        <p:spPr>
          <a:xfrm>
            <a:off x="7340163" y="538762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ECAD861-F526-4ECA-84AD-54BB5265B424}"/>
              </a:ext>
            </a:extLst>
          </p:cNvPr>
          <p:cNvSpPr txBox="1"/>
          <p:nvPr/>
        </p:nvSpPr>
        <p:spPr>
          <a:xfrm>
            <a:off x="6264156" y="532418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FF0C26A-4F46-402A-B62D-1C72FAE2EC1B}"/>
              </a:ext>
            </a:extLst>
          </p:cNvPr>
          <p:cNvSpPr txBox="1"/>
          <p:nvPr/>
        </p:nvSpPr>
        <p:spPr>
          <a:xfrm>
            <a:off x="6188366" y="1253282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وِشاحٌ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7A1A429-DC02-467D-9714-B13E42E87092}"/>
              </a:ext>
            </a:extLst>
          </p:cNvPr>
          <p:cNvSpPr txBox="1"/>
          <p:nvPr/>
        </p:nvSpPr>
        <p:spPr>
          <a:xfrm>
            <a:off x="4707361" y="1244947"/>
            <a:ext cx="1316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وِشاحٌ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252061E-25BC-49B6-B721-F7E636395757}"/>
              </a:ext>
            </a:extLst>
          </p:cNvPr>
          <p:cNvSpPr txBox="1"/>
          <p:nvPr/>
        </p:nvSpPr>
        <p:spPr>
          <a:xfrm>
            <a:off x="3190358" y="1253282"/>
            <a:ext cx="1348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وِشاحٌ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8915A4F-3C89-4DBE-AD05-101FE570A63C}"/>
              </a:ext>
            </a:extLst>
          </p:cNvPr>
          <p:cNvSpPr txBox="1"/>
          <p:nvPr/>
        </p:nvSpPr>
        <p:spPr>
          <a:xfrm>
            <a:off x="6216041" y="2274010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رَقيقَةٌ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19751F1-0671-420D-B581-4F3ABE0B8780}"/>
              </a:ext>
            </a:extLst>
          </p:cNvPr>
          <p:cNvSpPr txBox="1"/>
          <p:nvPr/>
        </p:nvSpPr>
        <p:spPr>
          <a:xfrm>
            <a:off x="4679096" y="2250188"/>
            <a:ext cx="1374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رَقيقَةٌ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934121B-584E-41F3-A876-091E187D2A36}"/>
              </a:ext>
            </a:extLst>
          </p:cNvPr>
          <p:cNvSpPr txBox="1"/>
          <p:nvPr/>
        </p:nvSpPr>
        <p:spPr>
          <a:xfrm>
            <a:off x="3159112" y="2272269"/>
            <a:ext cx="1398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رَقيقَةٌ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6" name="Rectangle 3">
            <a:extLst>
              <a:ext uri="{FF2B5EF4-FFF2-40B4-BE49-F238E27FC236}">
                <a16:creationId xmlns="" xmlns:a16="http://schemas.microsoft.com/office/drawing/2014/main" id="{2DA68963-7990-4E2B-A942-4901A4FC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554" y="5045984"/>
            <a:ext cx="13280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سَيّارَةً</a:t>
            </a: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6E1ABEE-FEA6-444A-83C6-63480544303E}"/>
              </a:ext>
            </a:extLst>
          </p:cNvPr>
          <p:cNvSpPr txBox="1"/>
          <p:nvPr/>
        </p:nvSpPr>
        <p:spPr>
          <a:xfrm>
            <a:off x="7854743" y="5346248"/>
            <a:ext cx="1202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اخْتَرَعَ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3CE4E25-2890-4547-B801-F14190441671}"/>
              </a:ext>
            </a:extLst>
          </p:cNvPr>
          <p:cNvSpPr txBox="1"/>
          <p:nvPr/>
        </p:nvSpPr>
        <p:spPr>
          <a:xfrm>
            <a:off x="6903039" y="5393535"/>
            <a:ext cx="117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الْعالِمُ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A0ED4E9-28C0-49EB-BB5D-FF725E1C0921}"/>
              </a:ext>
            </a:extLst>
          </p:cNvPr>
          <p:cNvSpPr txBox="1"/>
          <p:nvPr/>
        </p:nvSpPr>
        <p:spPr>
          <a:xfrm>
            <a:off x="7711449" y="3297036"/>
            <a:ext cx="1344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مُفاجَأَةٌ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647FCB7-0644-4E54-8605-A46CC890F84C}"/>
              </a:ext>
            </a:extLst>
          </p:cNvPr>
          <p:cNvSpPr txBox="1"/>
          <p:nvPr/>
        </p:nvSpPr>
        <p:spPr>
          <a:xfrm>
            <a:off x="6923706" y="3275424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83B5E0B-C38B-4658-9E8F-818AD16EDFF7}"/>
              </a:ext>
            </a:extLst>
          </p:cNvPr>
          <p:cNvSpPr txBox="1"/>
          <p:nvPr/>
        </p:nvSpPr>
        <p:spPr>
          <a:xfrm>
            <a:off x="5402114" y="326289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5D264EF-8D77-4D38-A7A3-F002EFC47244}"/>
              </a:ext>
            </a:extLst>
          </p:cNvPr>
          <p:cNvSpPr txBox="1"/>
          <p:nvPr/>
        </p:nvSpPr>
        <p:spPr>
          <a:xfrm>
            <a:off x="3911973" y="3272078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4B5C04D-3EB5-4AA5-847C-75C682382D0D}"/>
              </a:ext>
            </a:extLst>
          </p:cNvPr>
          <p:cNvSpPr txBox="1"/>
          <p:nvPr/>
        </p:nvSpPr>
        <p:spPr>
          <a:xfrm>
            <a:off x="6236708" y="3317557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مُفاجَأَةٌ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B110B28-3BAE-4B43-8172-887027A20B65}"/>
              </a:ext>
            </a:extLst>
          </p:cNvPr>
          <p:cNvSpPr txBox="1"/>
          <p:nvPr/>
        </p:nvSpPr>
        <p:spPr>
          <a:xfrm>
            <a:off x="4699763" y="3293735"/>
            <a:ext cx="1374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مُفاجَأَةٌ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4C6832F-9411-4861-B324-AD03BB222D62}"/>
              </a:ext>
            </a:extLst>
          </p:cNvPr>
          <p:cNvSpPr txBox="1"/>
          <p:nvPr/>
        </p:nvSpPr>
        <p:spPr>
          <a:xfrm>
            <a:off x="3179779" y="3315816"/>
            <a:ext cx="1398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مُفاجَأَةٌ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A9C27FC-63DF-40FA-B03E-103926B7F85D}"/>
              </a:ext>
            </a:extLst>
          </p:cNvPr>
          <p:cNvSpPr txBox="1"/>
          <p:nvPr/>
        </p:nvSpPr>
        <p:spPr>
          <a:xfrm>
            <a:off x="5214515" y="532026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E015E8C-85B6-4E26-8DAC-86FBF466BAFE}"/>
              </a:ext>
            </a:extLst>
          </p:cNvPr>
          <p:cNvSpPr txBox="1"/>
          <p:nvPr/>
        </p:nvSpPr>
        <p:spPr>
          <a:xfrm>
            <a:off x="4154900" y="5335766"/>
            <a:ext cx="1695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كَهْرَبائِيَّةً.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59" name="Footer Placeholder 3">
            <a:extLst>
              <a:ext uri="{FF2B5EF4-FFF2-40B4-BE49-F238E27FC236}">
                <a16:creationId xmlns="" xmlns:a16="http://schemas.microsoft.com/office/drawing/2014/main" id="{BA3FEA73-2854-417A-9B16-37E2E12D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الثّالثة/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الْحادي عَشَرَ: الْمَطْعَمُ الذَّكِيُّ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6" grpId="0"/>
      <p:bldP spid="47" grpId="0"/>
      <p:bldP spid="48" grpId="0"/>
      <p:bldP spid="53" grpId="0"/>
      <p:bldP spid="54" grpId="0"/>
      <p:bldP spid="55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676" descr="Table&#10;&#10;Description automatically generated">
            <a:extLst>
              <a:ext uri="{FF2B5EF4-FFF2-40B4-BE49-F238E27FC236}">
                <a16:creationId xmlns="" xmlns:a16="http://schemas.microsoft.com/office/drawing/2014/main" id="{D1A82302-5B9C-43FE-B7E9-A28FEE8D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1991532" y="1429131"/>
            <a:ext cx="8448053" cy="122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="" xmlns:a16="http://schemas.microsoft.com/office/drawing/2014/main" id="{6F63C83A-4628-4FED-AD6E-137E44CA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344" y="31683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875B341-4EF6-4637-9591-5CCC797393BB}"/>
              </a:ext>
            </a:extLst>
          </p:cNvPr>
          <p:cNvSpPr txBox="1"/>
          <p:nvPr/>
        </p:nvSpPr>
        <p:spPr>
          <a:xfrm>
            <a:off x="8959336" y="1701241"/>
            <a:ext cx="49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CF2B0E9-1087-458F-BF50-8956C4103DDD}"/>
              </a:ext>
            </a:extLst>
          </p:cNvPr>
          <p:cNvSpPr txBox="1"/>
          <p:nvPr/>
        </p:nvSpPr>
        <p:spPr>
          <a:xfrm>
            <a:off x="8871992" y="1673223"/>
            <a:ext cx="969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صَمَّمَ</a:t>
            </a:r>
            <a:endParaRPr lang="ar-SA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6013D00-D626-49B2-98AA-D0386EB72B74}"/>
              </a:ext>
            </a:extLst>
          </p:cNvPr>
          <p:cNvSpPr txBox="1"/>
          <p:nvPr/>
        </p:nvSpPr>
        <p:spPr>
          <a:xfrm>
            <a:off x="7501759" y="1682013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مَحْمودٌ</a:t>
            </a:r>
            <a:endParaRPr lang="ar-SA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ECC7B24-89E3-4F3F-80A0-20F207C6236A}"/>
              </a:ext>
            </a:extLst>
          </p:cNvPr>
          <p:cNvSpPr txBox="1"/>
          <p:nvPr/>
        </p:nvSpPr>
        <p:spPr>
          <a:xfrm>
            <a:off x="8154032" y="1644805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B07257-FF59-4BDB-9C00-F5CA4DF8B98D}"/>
              </a:ext>
            </a:extLst>
          </p:cNvPr>
          <p:cNvSpPr txBox="1"/>
          <p:nvPr/>
        </p:nvSpPr>
        <p:spPr>
          <a:xfrm>
            <a:off x="6670147" y="1675641"/>
            <a:ext cx="10736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دَرّاجَةً</a:t>
            </a:r>
            <a:endParaRPr lang="ar-SA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5208922-3A2C-4A2A-8254-057AAF05AEF1}"/>
              </a:ext>
            </a:extLst>
          </p:cNvPr>
          <p:cNvSpPr txBox="1"/>
          <p:nvPr/>
        </p:nvSpPr>
        <p:spPr>
          <a:xfrm>
            <a:off x="6991417" y="1638433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0763CED7-8058-48BE-A3F3-622A6651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الثّالثة/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الْحادي عَشَرَ: الْمَطْعَمُ الذَّكِيُّ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63FA602-54E1-4874-B28D-AAA379C1FEE2}"/>
              </a:ext>
            </a:extLst>
          </p:cNvPr>
          <p:cNvSpPr txBox="1"/>
          <p:nvPr/>
        </p:nvSpPr>
        <p:spPr>
          <a:xfrm>
            <a:off x="5320477" y="1671095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عَجيبَةً.</a:t>
            </a:r>
            <a:endParaRPr lang="ar-SA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3AD766-A842-4541-B88D-A6678BE7B25B}"/>
              </a:ext>
            </a:extLst>
          </p:cNvPr>
          <p:cNvSpPr txBox="1"/>
          <p:nvPr/>
        </p:nvSpPr>
        <p:spPr>
          <a:xfrm>
            <a:off x="5972750" y="1633887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D122FDC-41A8-49BB-9A7F-D89AB6801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69" y="2981095"/>
            <a:ext cx="5017523" cy="3155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7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="" xmlns:a16="http://schemas.microsoft.com/office/drawing/2014/main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449" y="859604"/>
            <a:ext cx="736765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أُكَوِّنُ جُمْلَةً كَما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الْمِثالِ، مُسْتَعينًا بالصّورَةِ: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1FC1FD-FCBC-4C30-88BC-1303654CFCDB}"/>
              </a:ext>
            </a:extLst>
          </p:cNvPr>
          <p:cNvSpPr txBox="1"/>
          <p:nvPr/>
        </p:nvSpPr>
        <p:spPr>
          <a:xfrm>
            <a:off x="7558863" y="430410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6056">
            <a:extLst>
              <a:ext uri="{FF2B5EF4-FFF2-40B4-BE49-F238E27FC236}">
                <a16:creationId xmlns="" xmlns:a16="http://schemas.microsoft.com/office/drawing/2014/main" id="{C3EAB5D7-AE89-4755-AC56-2CDA8FE7140D}"/>
              </a:ext>
            </a:extLst>
          </p:cNvPr>
          <p:cNvSpPr txBox="1"/>
          <p:nvPr/>
        </p:nvSpPr>
        <p:spPr>
          <a:xfrm>
            <a:off x="5403877" y="1746198"/>
            <a:ext cx="3714938" cy="73312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أَرْجو أَنْ </a:t>
            </a: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تَسْتَمْتِعَ بِوَقْتِكَ هُنا.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effectLst/>
                <a:latin typeface="Droid Arabic Naskh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059BBF4-B03B-49D3-AF0A-8064762D2F1A}"/>
              </a:ext>
            </a:extLst>
          </p:cNvPr>
          <p:cNvSpPr txBox="1"/>
          <p:nvPr/>
        </p:nvSpPr>
        <p:spPr>
          <a:xfrm>
            <a:off x="9492715" y="2745658"/>
            <a:ext cx="1237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أَرْجو أَنْ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3F196D3-209E-4AEC-8571-91AEA29B06A2}"/>
              </a:ext>
            </a:extLst>
          </p:cNvPr>
          <p:cNvSpPr txBox="1"/>
          <p:nvPr/>
        </p:nvSpPr>
        <p:spPr>
          <a:xfrm>
            <a:off x="9508211" y="4036607"/>
            <a:ext cx="1237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أَرْجو أَنْ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B40025-264D-4904-BDBA-FF489FE7F5F6}"/>
              </a:ext>
            </a:extLst>
          </p:cNvPr>
          <p:cNvSpPr txBox="1"/>
          <p:nvPr/>
        </p:nvSpPr>
        <p:spPr>
          <a:xfrm>
            <a:off x="2882685" y="2738229"/>
            <a:ext cx="675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966D8C8-3441-4043-9765-440D1A15A6FD}"/>
              </a:ext>
            </a:extLst>
          </p:cNvPr>
          <p:cNvSpPr txBox="1"/>
          <p:nvPr/>
        </p:nvSpPr>
        <p:spPr>
          <a:xfrm>
            <a:off x="2818107" y="4038763"/>
            <a:ext cx="6757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B8B3A9A-1F19-4F3A-9795-92DB89C5C055}"/>
              </a:ext>
            </a:extLst>
          </p:cNvPr>
          <p:cNvSpPr txBox="1"/>
          <p:nvPr/>
        </p:nvSpPr>
        <p:spPr>
          <a:xfrm>
            <a:off x="2688956" y="5488117"/>
            <a:ext cx="810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9291727-2DE7-402D-A98F-3188ACA9EA56}"/>
              </a:ext>
            </a:extLst>
          </p:cNvPr>
          <p:cNvSpPr txBox="1"/>
          <p:nvPr/>
        </p:nvSpPr>
        <p:spPr>
          <a:xfrm>
            <a:off x="7935132" y="2690012"/>
            <a:ext cx="1636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تَجْلِسَ هُنا.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8E6B91A-67F1-4AEA-AD2F-0BB40366C524}"/>
              </a:ext>
            </a:extLst>
          </p:cNvPr>
          <p:cNvSpPr txBox="1"/>
          <p:nvPr/>
        </p:nvSpPr>
        <p:spPr>
          <a:xfrm>
            <a:off x="5941007" y="4027830"/>
            <a:ext cx="3634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تُحافِظَ عَلى نَظافَةِ الْمَكانِ.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F40183E-F56C-48ED-8A17-B2691FE9F27F}"/>
              </a:ext>
            </a:extLst>
          </p:cNvPr>
          <p:cNvSpPr txBox="1"/>
          <p:nvPr/>
        </p:nvSpPr>
        <p:spPr>
          <a:xfrm>
            <a:off x="5936500" y="5460658"/>
            <a:ext cx="4794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أَرْجو أَنْ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تَلْتَزِمَ بِقَواعِدِ النِّظامِ.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1C60C44A-9306-43C8-B54F-EC9AD9EF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الثّالثة/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الْحادي عَشَرَ: الْمَطْعَمُ الذَّكِيُّ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578FECD-56FA-4CC4-AD8B-8F0FD5ED1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18" y="1628135"/>
            <a:ext cx="2263896" cy="142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9A88A63-6B1E-4922-9F58-1CCF76C83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18" y="3068823"/>
            <a:ext cx="2244433" cy="157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DB54F28-7E32-4954-8C4E-5AC61A61A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2" y="-6333150"/>
            <a:ext cx="1264920" cy="73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185B9BE-FD19-4620-90E8-9BB7384D0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55" y="4707350"/>
            <a:ext cx="2263896" cy="1565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6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3316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="" xmlns:a16="http://schemas.microsoft.com/office/drawing/2014/main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03" y="766861"/>
            <a:ext cx="1056030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أَكْتُبُ قِصَّةَ سَلْمانَ وَلُعْبَتِهِ مُسْتَعينًا بِهَذِهِ الْمَشاهِدِ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1FC1FD-FCBC-4C30-88BC-1303654CFCDB}"/>
              </a:ext>
            </a:extLst>
          </p:cNvPr>
          <p:cNvSpPr txBox="1"/>
          <p:nvPr/>
        </p:nvSpPr>
        <p:spPr>
          <a:xfrm>
            <a:off x="7543364" y="209554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D4927ACD-A449-4A3F-888C-E081560EE66B}"/>
              </a:ext>
            </a:extLst>
          </p:cNvPr>
          <p:cNvSpPr/>
          <p:nvPr/>
        </p:nvSpPr>
        <p:spPr>
          <a:xfrm>
            <a:off x="4300780" y="1784455"/>
            <a:ext cx="6458483" cy="180340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اشْتَرى أَبو سَلْمانَ لِابْنِهِ لُعْبَةً في شَكْلِ إِنْسانٍ آلِيٍّ صَغيرٍ، بِمُناسَبَةِ تَفَوُّقِهِ في نِهايَةِ الْعامِ الدِّراسِيِّ. </a:t>
            </a:r>
            <a:endParaRPr lang="ar-BH" sz="36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وَكانَ سَلْمانُ سَعيدًا مُسْتَمْتِعًا بِاللَّعِبِ بِها كُلَّ يَوْمٍ.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647A2957-58F4-4F27-9549-96F32FE4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الثّالثة/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الْحادي عَشَرَ: الْمَطْعَمُ الذَّكِيُّ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30F463E-6BEA-4F38-A305-83CFC604D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7" y="3587859"/>
            <a:ext cx="3646363" cy="2645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1E76C95-4D73-4C77-9D43-1756A93D7E5E}"/>
              </a:ext>
            </a:extLst>
          </p:cNvPr>
          <p:cNvSpPr/>
          <p:nvPr/>
        </p:nvSpPr>
        <p:spPr>
          <a:xfrm>
            <a:off x="4300779" y="4196101"/>
            <a:ext cx="6458483" cy="180340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6ACC9-915E-466D-BF38-7AD7C327FBE1}"/>
              </a:ext>
            </a:extLst>
          </p:cNvPr>
          <p:cNvSpPr txBox="1"/>
          <p:nvPr/>
        </p:nvSpPr>
        <p:spPr>
          <a:xfrm>
            <a:off x="4078636" y="4196101"/>
            <a:ext cx="653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6618866-58A9-46AF-8577-1FB98CE24752}"/>
              </a:ext>
            </a:extLst>
          </p:cNvPr>
          <p:cNvSpPr txBox="1"/>
          <p:nvPr/>
        </p:nvSpPr>
        <p:spPr>
          <a:xfrm>
            <a:off x="4092846" y="4128798"/>
            <a:ext cx="6533391" cy="187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وَفي أَحَدِ الأَيَّامِ ظَهَرَتْ عَلى سَلْمانَ عَلاماتِ الحُزْنِ؛ لِأَنَّهُ لاحَظَ أَجْزاءَ لُعْبَةَ (إِنْسانٌ آليٌّ صَغيرٍ) مُفَككةٍ مُتَناثِرَةٍ عَلى الأرضِ، فَغادَرَ غُرْفَتَهُ وَهُوَ حَزينًا.</a:t>
            </a: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83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3316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="" xmlns:a16="http://schemas.microsoft.com/office/drawing/2014/main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03" y="766861"/>
            <a:ext cx="1056030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أَكْتُبُ قِصَّةَ سَلْمانَ وَلُعْبَتِهِ مُسْتَعينًا بِهَذِهِ الْمَشاهِدِ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1FC1FD-FCBC-4C30-88BC-1303654CFCDB}"/>
              </a:ext>
            </a:extLst>
          </p:cNvPr>
          <p:cNvSpPr txBox="1"/>
          <p:nvPr/>
        </p:nvSpPr>
        <p:spPr>
          <a:xfrm>
            <a:off x="7543364" y="209554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647A2957-58F4-4F27-9549-96F32FE4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الثّالثة/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الْحادي عَشَرَ: الْمَطْعَمُ الذَّكِيُّ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1E76C95-4D73-4C77-9D43-1756A93D7E5E}"/>
              </a:ext>
            </a:extLst>
          </p:cNvPr>
          <p:cNvSpPr/>
          <p:nvPr/>
        </p:nvSpPr>
        <p:spPr>
          <a:xfrm>
            <a:off x="4300779" y="1862291"/>
            <a:ext cx="6458483" cy="180340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6ACC9-915E-466D-BF38-7AD7C327FBE1}"/>
              </a:ext>
            </a:extLst>
          </p:cNvPr>
          <p:cNvSpPr txBox="1"/>
          <p:nvPr/>
        </p:nvSpPr>
        <p:spPr>
          <a:xfrm>
            <a:off x="4078636" y="1862291"/>
            <a:ext cx="653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6618866-58A9-46AF-8577-1FB98CE24752}"/>
              </a:ext>
            </a:extLst>
          </p:cNvPr>
          <p:cNvSpPr txBox="1"/>
          <p:nvPr/>
        </p:nvSpPr>
        <p:spPr>
          <a:xfrm>
            <a:off x="4092846" y="1794988"/>
            <a:ext cx="6533391" cy="187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مَرْيَمُ تَظْهَرُ في 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مَدْخَلِ الغُرْفَةِ، وَهِيَ </a:t>
            </a: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تَنْظُرُ إِلى الأَجْزاءِ المُفَككةِ مْنْ لُعْبَةِ الإِنْسانِ الآلِيِّ، وَعَلى وَجْهَها عَلاماتِ الاسْتِغْرابِ والحَيْرَةِ. </a:t>
            </a: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2EC27A4-6FA5-4757-A013-265BE8C4A5F8}"/>
              </a:ext>
            </a:extLst>
          </p:cNvPr>
          <p:cNvSpPr/>
          <p:nvPr/>
        </p:nvSpPr>
        <p:spPr>
          <a:xfrm>
            <a:off x="4305948" y="4068224"/>
            <a:ext cx="6458483" cy="180340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BC0E195-944C-4BE0-B099-9890524A736E}"/>
              </a:ext>
            </a:extLst>
          </p:cNvPr>
          <p:cNvSpPr txBox="1"/>
          <p:nvPr/>
        </p:nvSpPr>
        <p:spPr>
          <a:xfrm>
            <a:off x="4083805" y="4068224"/>
            <a:ext cx="653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F738B8A-C1EA-4F6F-B8CD-D5FF42D591A5}"/>
              </a:ext>
            </a:extLst>
          </p:cNvPr>
          <p:cNvSpPr txBox="1"/>
          <p:nvPr/>
        </p:nvSpPr>
        <p:spPr>
          <a:xfrm>
            <a:off x="4098015" y="4000921"/>
            <a:ext cx="6533391" cy="187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وفي إِصْرارٍ عَجيبٍ قَرَّرَتْ مَرْيَمُ تَجميعُ الأجْزاءَ المُفَككةِ، وَبَعْدَ عَمَلٍ دؤوبٍ تَمَكَّنَتْ مَرْيَمُ مِنْ تَرْكِيْبِ  نِصْفِ أَجْزاءِ الإِنْسانِ الآليِّ، وَتَبَقى النُصْفِ الآخرِ.</a:t>
            </a: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4D5661-B6E3-4B2F-A726-3A71B65B9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7" y="1324273"/>
            <a:ext cx="3416556" cy="232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886EEC5-6972-4446-8B43-3FE659D03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1" y="3702843"/>
            <a:ext cx="3416555" cy="2340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7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33169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="" xmlns:a16="http://schemas.microsoft.com/office/drawing/2014/main" id="{90D02D4D-5E80-4FDA-8D3B-E9164A4A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03" y="766861"/>
            <a:ext cx="1056030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BH" altLang="ar-SA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أَكْتُبُ قِصَّةَ سَلْمانَ وَلُعْبَتِهِ مُسْتَعينًا بِهَذِهِ الْمَشاهِدِ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1FC1FD-FCBC-4C30-88BC-1303654CFCDB}"/>
              </a:ext>
            </a:extLst>
          </p:cNvPr>
          <p:cNvSpPr txBox="1"/>
          <p:nvPr/>
        </p:nvSpPr>
        <p:spPr>
          <a:xfrm>
            <a:off x="7543364" y="209554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647A2957-58F4-4F27-9549-96F32FE4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الثّالثة/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الْحادي عَشَرَ: الْمَطْعَمُ الذَّكِيُّ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1E76C95-4D73-4C77-9D43-1756A93D7E5E}"/>
              </a:ext>
            </a:extLst>
          </p:cNvPr>
          <p:cNvSpPr/>
          <p:nvPr/>
        </p:nvSpPr>
        <p:spPr>
          <a:xfrm>
            <a:off x="4300779" y="1746056"/>
            <a:ext cx="6458483" cy="2347931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6ACC9-915E-466D-BF38-7AD7C327FBE1}"/>
              </a:ext>
            </a:extLst>
          </p:cNvPr>
          <p:cNvSpPr txBox="1"/>
          <p:nvPr/>
        </p:nvSpPr>
        <p:spPr>
          <a:xfrm>
            <a:off x="4078636" y="1746056"/>
            <a:ext cx="6533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6618866-58A9-46AF-8577-1FB98CE24752}"/>
              </a:ext>
            </a:extLst>
          </p:cNvPr>
          <p:cNvSpPr txBox="1"/>
          <p:nvPr/>
        </p:nvSpPr>
        <p:spPr>
          <a:xfrm>
            <a:off x="4417017" y="1678753"/>
            <a:ext cx="6209220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وَبَعْدَ عِدَّةَ دَقائِقٍ تَمَكَّنَتْ مَرْيَمُ أَخيرًا مِنْ تَجْميعِ كامِلِ أَجْزاءِ الإنْسانِ الآلِيِّ، وَعَلى وَجْهَها عَلاماتِ السُّرورِ، وهِيَ تَنْظُرُ إِلى الآليِّ، وَيَظْهَرُ، وَكأَنَّهُ يَمْشي عَلى الأَرْضِ، وَقَدْ اشْتَعَلَ الضَّوءِ مِنْ رَأسِهِ.</a:t>
            </a: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2EC27A4-6FA5-4757-A013-265BE8C4A5F8}"/>
              </a:ext>
            </a:extLst>
          </p:cNvPr>
          <p:cNvSpPr/>
          <p:nvPr/>
        </p:nvSpPr>
        <p:spPr>
          <a:xfrm>
            <a:off x="4305948" y="4556883"/>
            <a:ext cx="6458483" cy="127791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BC0E195-944C-4BE0-B099-9890524A736E}"/>
              </a:ext>
            </a:extLst>
          </p:cNvPr>
          <p:cNvSpPr txBox="1"/>
          <p:nvPr/>
        </p:nvSpPr>
        <p:spPr>
          <a:xfrm>
            <a:off x="4083805" y="4556882"/>
            <a:ext cx="653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</a:t>
            </a:r>
          </a:p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F738B8A-C1EA-4F6F-B8CD-D5FF42D591A5}"/>
              </a:ext>
            </a:extLst>
          </p:cNvPr>
          <p:cNvSpPr txBox="1"/>
          <p:nvPr/>
        </p:nvSpPr>
        <p:spPr>
          <a:xfrm>
            <a:off x="4098015" y="4489579"/>
            <a:ext cx="6533391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مَرْيَمُ وَسَلْمانُ وُهُما يَبْتَسِمانِ، وَيَلْعبانِ بالإِنْسانِ الآليِّ في الغُرْفَةِ نَفْسَها.</a:t>
            </a:r>
            <a:endParaRPr lang="en-US" sz="3600" dirty="0"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FB1AD1D-99D1-45D2-90F9-428935DA7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6" y="1678753"/>
            <a:ext cx="3511955" cy="218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9B690C3-7375-4A48-B5D4-656C77730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6" y="3885767"/>
            <a:ext cx="3498967" cy="2200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/>
        </p:nvSpPr>
        <p:spPr>
          <a:xfrm>
            <a:off x="8182057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الثّاني2021-2022م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AD3620AE-5EE5-42A0-834E-83AD2842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0024" y="6329134"/>
            <a:ext cx="630371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الابتدائي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الوحدة الثّالثة/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الْحادي عَشَرَ: الْمَطْعَمُ الذَّكِيُّ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النَّسْخُ/ الْإِمْلاءُ/ الْإِنتاجُ الكِتابِيُّ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4765</TotalTime>
  <Words>620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Droid Arabic Naskh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Sahar Abdulmonem Al Majthoob</cp:lastModifiedBy>
  <cp:revision>389</cp:revision>
  <cp:lastPrinted>2021-01-17T11:49:49Z</cp:lastPrinted>
  <dcterms:created xsi:type="dcterms:W3CDTF">2020-03-04T10:47:58Z</dcterms:created>
  <dcterms:modified xsi:type="dcterms:W3CDTF">2022-04-07T08:48:34Z</dcterms:modified>
</cp:coreProperties>
</file>