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1"/>
  </p:sldMasterIdLst>
  <p:notesMasterIdLst>
    <p:notesMasterId r:id="rId12"/>
  </p:notesMasterIdLst>
  <p:sldIdLst>
    <p:sldId id="326" r:id="rId2"/>
    <p:sldId id="355" r:id="rId3"/>
    <p:sldId id="367" r:id="rId4"/>
    <p:sldId id="358" r:id="rId5"/>
    <p:sldId id="366" r:id="rId6"/>
    <p:sldId id="359" r:id="rId7"/>
    <p:sldId id="361" r:id="rId8"/>
    <p:sldId id="364" r:id="rId9"/>
    <p:sldId id="369" r:id="rId10"/>
    <p:sldId id="311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DB1F4"/>
    <a:srgbClr val="07ED43"/>
    <a:srgbClr val="43B15D"/>
    <a:srgbClr val="CC66FF"/>
    <a:srgbClr val="E1E1E1"/>
    <a:srgbClr val="FF3399"/>
    <a:srgbClr val="FFFFCC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06/09/1443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5.sv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xmlns="" id="{5294AB24-4A06-4698-BEA8-2FE41EACE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39" y="2299914"/>
            <a:ext cx="3312162" cy="331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2- 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111760" y="1930120"/>
            <a:ext cx="11657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الثّالِثَةُ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اختراعاتٌ وَابْتِكاراتٌ)           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الدَّرْسُ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الحاديَ عَشَرَ: الـمَطْعَمُ الذَّكِيُّ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B010B471-1899-47BF-8FA0-50FA8B43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D19390-D6DA-4B65-9CD8-8305C2B6241C}"/>
              </a:ext>
            </a:extLst>
          </p:cNvPr>
          <p:cNvSpPr txBox="1"/>
          <p:nvPr/>
        </p:nvSpPr>
        <p:spPr>
          <a:xfrm>
            <a:off x="6468206" y="114083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xmlns="" id="{8C125C67-79DC-43E5-ADC6-24C054E7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xmlns="" id="{D0B4EE9D-93E2-4B3A-9BB8-03CEAC87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865" y="557196"/>
            <a:ext cx="139068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xmlns="" id="{1592A65E-8883-40F1-A9E8-D1A1F614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xmlns="" id="{4190EC06-FD99-4539-9ABD-1C1131EFB670}"/>
              </a:ext>
            </a:extLst>
          </p:cNvPr>
          <p:cNvSpPr/>
          <p:nvPr/>
        </p:nvSpPr>
        <p:spPr>
          <a:xfrm>
            <a:off x="8680271" y="3907465"/>
            <a:ext cx="294640" cy="449580"/>
          </a:xfrm>
          <a:prstGeom prst="downArrow">
            <a:avLst/>
          </a:prstGeom>
          <a:solidFill>
            <a:schemeClr val="accent2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5709">
            <a:extLst>
              <a:ext uri="{FF2B5EF4-FFF2-40B4-BE49-F238E27FC236}">
                <a16:creationId xmlns:a16="http://schemas.microsoft.com/office/drawing/2014/main" xmlns="" id="{F8DD1245-6113-44E3-A17A-D972C28F2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234" y="4582509"/>
            <a:ext cx="5876117" cy="596900"/>
          </a:xfrm>
          <a:prstGeom prst="rect">
            <a:avLst/>
          </a:prstGeom>
          <a:solidFill>
            <a:srgbClr val="FFFFFF"/>
          </a:solidFill>
          <a:ln w="28575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الْجُـمْلَةُ: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405521DC-8AE7-462E-B034-B7B0B0C09A8E}"/>
              </a:ext>
            </a:extLst>
          </p:cNvPr>
          <p:cNvSpPr/>
          <p:nvPr/>
        </p:nvSpPr>
        <p:spPr>
          <a:xfrm flipH="1">
            <a:off x="7079961" y="3471146"/>
            <a:ext cx="810260" cy="280670"/>
          </a:xfrm>
          <a:prstGeom prst="rightArrow">
            <a:avLst/>
          </a:prstGeom>
          <a:solidFill>
            <a:schemeClr val="accent2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36B3C597-5EFC-4D27-B3AB-0D13E4CB3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132"/>
            <a:ext cx="109617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341313" algn="l"/>
              </a:tabLst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ما يَأْتي، ثُمَّ أَذْكُرُ مُرادِفَ كَلِمَةِ (</a:t>
            </a: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الْبَهْجَةُ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)، وَأَضَعُها في جُمْلَةٍ مِنْ إِنْشائي: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41313" algn="l"/>
              </a:tabLst>
            </a:pPr>
            <a:endParaRPr kumimoji="0" lang="ar-SA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41313" algn="l"/>
              </a:tabLst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(عُدْنا إِلى الْبَيْتِ تَغْمُرُنا الدَّهْشَةُ وَ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الْبَهْجَةُ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في آنٍ واحِدٍ).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D297D6-2C69-406A-9D5F-EB1C1F4DC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060" y="178025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5707">
            <a:extLst>
              <a:ext uri="{FF2B5EF4-FFF2-40B4-BE49-F238E27FC236}">
                <a16:creationId xmlns:a16="http://schemas.microsoft.com/office/drawing/2014/main" xmlns="" id="{7DE55064-3663-40D1-815D-495446A96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977" y="3305446"/>
            <a:ext cx="1745875" cy="568325"/>
          </a:xfrm>
          <a:prstGeom prst="rect">
            <a:avLst/>
          </a:prstGeom>
          <a:solidFill>
            <a:srgbClr val="FFFFFF"/>
          </a:solidFill>
          <a:ln w="28575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الْبَهْجَةُ</a:t>
            </a:r>
            <a:endParaRPr kumimoji="0" lang="ar-SA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501">
            <a:extLst>
              <a:ext uri="{FF2B5EF4-FFF2-40B4-BE49-F238E27FC236}">
                <a16:creationId xmlns:a16="http://schemas.microsoft.com/office/drawing/2014/main" xmlns="" id="{AFD329E8-589B-4B58-8D6B-367B6FEA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761" y="3287824"/>
            <a:ext cx="2703444" cy="568325"/>
          </a:xfrm>
          <a:prstGeom prst="rect">
            <a:avLst/>
          </a:prstGeom>
          <a:solidFill>
            <a:srgbClr val="FFFFFF"/>
          </a:solidFill>
          <a:ln w="28575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الْـمُرادِفُ: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52C4B81-6D57-4946-8E66-999EF57FB00F}"/>
              </a:ext>
            </a:extLst>
          </p:cNvPr>
          <p:cNvSpPr txBox="1"/>
          <p:nvPr/>
        </p:nvSpPr>
        <p:spPr>
          <a:xfrm>
            <a:off x="4271338" y="3361067"/>
            <a:ext cx="1575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B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DEC3B5C-7647-473C-9C6B-2C7A82A26259}"/>
              </a:ext>
            </a:extLst>
          </p:cNvPr>
          <p:cNvSpPr txBox="1"/>
          <p:nvPr/>
        </p:nvSpPr>
        <p:spPr>
          <a:xfrm>
            <a:off x="4297005" y="3258295"/>
            <a:ext cx="1399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الْـفَرْحَةُ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885B3D5-E379-4E82-BA2E-C75C0397C171}"/>
              </a:ext>
            </a:extLst>
          </p:cNvPr>
          <p:cNvSpPr txBox="1"/>
          <p:nvPr/>
        </p:nvSpPr>
        <p:spPr>
          <a:xfrm>
            <a:off x="4448647" y="4513406"/>
            <a:ext cx="508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SA" alt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كَانَتِ الْبَهْجَةُ بِالْعيدِ الوَطَنِيِّ كَبيرَةً. 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73AB9DE-DB52-4C69-8C0B-BE4BF086A23D}"/>
              </a:ext>
            </a:extLst>
          </p:cNvPr>
          <p:cNvSpPr txBox="1"/>
          <p:nvPr/>
        </p:nvSpPr>
        <p:spPr>
          <a:xfrm>
            <a:off x="4744278" y="4628066"/>
            <a:ext cx="4942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....................................................................</a:t>
            </a:r>
            <a:r>
              <a:rPr kumimoji="0" lang="ar-BH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94924063-E158-4E72-928C-FDB2D687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65A0975-1482-4DDF-8FD1-4E7EF500E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04084"/>
              </p:ext>
            </p:extLst>
          </p:nvPr>
        </p:nvGraphicFramePr>
        <p:xfrm>
          <a:off x="6096000" y="1310110"/>
          <a:ext cx="5385883" cy="4114800"/>
        </p:xfrm>
        <a:graphic>
          <a:graphicData uri="http://schemas.openxmlformats.org/drawingml/2006/table">
            <a:tbl>
              <a:tblPr rtl="1" firstRow="1" firstCol="1" bandRow="1"/>
              <a:tblGrid>
                <a:gridCol w="5385883">
                  <a:extLst>
                    <a:ext uri="{9D8B030D-6E8A-4147-A177-3AD203B41FA5}">
                      <a16:colId xmlns:a16="http://schemas.microsoft.com/office/drawing/2014/main" xmlns="" val="260402797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453390" indent="-226695" algn="justLow" rtl="1" fontAlgn="base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أَخَذَنا أَبي إِلى مَطْعَمٍ </a:t>
                      </a:r>
                      <a:r>
                        <a:rPr lang="ar-SA" sz="3600" u="sng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جَديدٍ</a:t>
                      </a: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GB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28127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3390" indent="-226695" algn="r" rtl="1" fontAlgn="base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أَهْلًا بِكُمْ في الْـمَطْعَمِ </a:t>
                      </a:r>
                      <a:r>
                        <a:rPr lang="ar-SA" sz="3600" u="sng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الذَّكِيِّ</a:t>
                      </a: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GB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4627485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marL="453390" indent="-226695" algn="justLow" rtl="1" fontAlgn="base">
                        <a:lnSpc>
                          <a:spcPct val="250000"/>
                        </a:lnSpc>
                        <a:spcAft>
                          <a:spcPts val="800"/>
                        </a:spcAft>
                      </a:pPr>
                      <a:r>
                        <a:rPr lang="ar-SA" sz="3600" u="sng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تَقَدَّمْنا</a:t>
                      </a:r>
                      <a:r>
                        <a:rPr lang="ar-SA" sz="3600" dirty="0"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 نَحْوَ الطّاوِلَةِ.</a:t>
                      </a:r>
                      <a:endParaRPr lang="en-GB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7963516"/>
                  </a:ext>
                </a:extLst>
              </a:tr>
            </a:tbl>
          </a:graphicData>
        </a:graphic>
      </p:graphicFrame>
      <p:sp>
        <p:nvSpPr>
          <p:cNvPr id="8" name="Rectangle: Rounded Corners 4177">
            <a:extLst>
              <a:ext uri="{FF2B5EF4-FFF2-40B4-BE49-F238E27FC236}">
                <a16:creationId xmlns:a16="http://schemas.microsoft.com/office/drawing/2014/main" xmlns="" id="{2B399A0B-CBB1-4149-BC5F-3C6E8EC30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819" y="1839588"/>
            <a:ext cx="1441450" cy="707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حَديثٍ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4178">
            <a:extLst>
              <a:ext uri="{FF2B5EF4-FFF2-40B4-BE49-F238E27FC236}">
                <a16:creationId xmlns:a16="http://schemas.microsoft.com/office/drawing/2014/main" xmlns="" id="{3BDC7AC1-9180-47A1-9529-AD99DA91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69" y="1835310"/>
            <a:ext cx="1441450" cy="7164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جَميلٍ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4179">
            <a:extLst>
              <a:ext uri="{FF2B5EF4-FFF2-40B4-BE49-F238E27FC236}">
                <a16:creationId xmlns:a16="http://schemas.microsoft.com/office/drawing/2014/main" xmlns="" id="{9DA3334D-B49F-4A13-BB97-4585BC1A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729" y="1831031"/>
            <a:ext cx="1441450" cy="72499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قَديمٍ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4180">
            <a:extLst>
              <a:ext uri="{FF2B5EF4-FFF2-40B4-BE49-F238E27FC236}">
                <a16:creationId xmlns:a16="http://schemas.microsoft.com/office/drawing/2014/main" xmlns="" id="{19D36287-8BD2-4921-8576-048BEB85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69" y="4203325"/>
            <a:ext cx="1441450" cy="707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ذَهَبْنا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4182">
            <a:extLst>
              <a:ext uri="{FF2B5EF4-FFF2-40B4-BE49-F238E27FC236}">
                <a16:creationId xmlns:a16="http://schemas.microsoft.com/office/drawing/2014/main" xmlns="" id="{50D2AA69-298E-4A1F-A99F-5FBD47221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419" y="4198796"/>
            <a:ext cx="1441450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تَأَخَّرْنا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4184">
            <a:extLst>
              <a:ext uri="{FF2B5EF4-FFF2-40B4-BE49-F238E27FC236}">
                <a16:creationId xmlns:a16="http://schemas.microsoft.com/office/drawing/2014/main" xmlns="" id="{76D252C6-35E2-41D6-A3D9-B6D56F31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869" y="4198796"/>
            <a:ext cx="1441450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مَشَيْنا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4185">
            <a:extLst>
              <a:ext uri="{FF2B5EF4-FFF2-40B4-BE49-F238E27FC236}">
                <a16:creationId xmlns:a16="http://schemas.microsoft.com/office/drawing/2014/main" xmlns="" id="{7CB6CB84-E3E4-4300-A5A2-CF8A1E6FF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819" y="3019008"/>
            <a:ext cx="1441450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الْغَبِيِّ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4186">
            <a:extLst>
              <a:ext uri="{FF2B5EF4-FFF2-40B4-BE49-F238E27FC236}">
                <a16:creationId xmlns:a16="http://schemas.microsoft.com/office/drawing/2014/main" xmlns="" id="{318B67DD-DC0F-45B5-A455-93531A4A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369" y="3011923"/>
            <a:ext cx="1441450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الْغَنِيِّ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4187">
            <a:extLst>
              <a:ext uri="{FF2B5EF4-FFF2-40B4-BE49-F238E27FC236}">
                <a16:creationId xmlns:a16="http://schemas.microsoft.com/office/drawing/2014/main" xmlns="" id="{ABC0583F-350F-48ED-B99A-60C8638D3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69" y="3019008"/>
            <a:ext cx="1441450" cy="7078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الْكَريمِبِ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E0FC9B93-8F56-4EDA-B036-21065F12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246" y="447076"/>
            <a:ext cx="8533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  <a:tab pos="34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  <a:tab pos="341313" algn="l"/>
              </a:tabLst>
            </a:pPr>
            <a:r>
              <a:rPr lang="ar-SA" altLang="en-US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أُلَوِّنُ</a:t>
            </a: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مُضادَّ الْكَلِمَةِ الّتي تَحْتَها خَطٌّ في كُلِّ جُمْلَةٍ مِمّا يَأْتي: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61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8">
            <a:extLst>
              <a:ext uri="{FF2B5EF4-FFF2-40B4-BE49-F238E27FC236}">
                <a16:creationId xmlns:a16="http://schemas.microsoft.com/office/drawing/2014/main" xmlns="" id="{272E4DF3-BD1D-440B-84B2-4C51BA0A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81" y="630429"/>
            <a:ext cx="97652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أُسَمّي الصُّورَةَ الأولى، ثُمَّ أُسَمّي بَقِيَّةَ الصّوَرِ في كُلِّ مَجْموعَةٍ، وَأَضَعُ الْعَلامَةَ (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تَحْتَ الصّورَةِ الَّتي يَنْتَهي اسْمُها بِنَفْسِ الْـمَقْطَعِ كَما في الْـمِثالِ: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   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  <a:sym typeface="Wingdings 2" panose="05020102010507070707" pitchFamily="18" charset="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endParaRPr kumimoji="0" lang="en-GB" alt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0283" y="73655"/>
            <a:ext cx="623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0" name="رسم 323" descr="أذن">
            <a:extLst>
              <a:ext uri="{FF2B5EF4-FFF2-40B4-BE49-F238E27FC236}">
                <a16:creationId xmlns:a16="http://schemas.microsoft.com/office/drawing/2014/main" xmlns="" id="{2EF2B021-AC5C-4E7E-A347-8B906F33C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56093" y="827100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xmlns="" id="{9BEC28AE-C38C-409C-8415-258AC2525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860" y="8845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CD824D9-33CF-444F-8531-FEB7561F1719}"/>
              </a:ext>
            </a:extLst>
          </p:cNvPr>
          <p:cNvSpPr txBox="1"/>
          <p:nvPr/>
        </p:nvSpPr>
        <p:spPr>
          <a:xfrm>
            <a:off x="8986943" y="3531764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نَمْلَـ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xmlns="" id="{71282649-DB5F-4924-912B-26080E75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B35FFEA4-AA8A-4E19-BA5B-D2E4926BCB27}"/>
              </a:ext>
            </a:extLst>
          </p:cNvPr>
          <p:cNvSpPr/>
          <p:nvPr/>
        </p:nvSpPr>
        <p:spPr>
          <a:xfrm>
            <a:off x="4307417" y="5813195"/>
            <a:ext cx="489585" cy="44386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35" name="Picture 645">
            <a:extLst>
              <a:ext uri="{FF2B5EF4-FFF2-40B4-BE49-F238E27FC236}">
                <a16:creationId xmlns:a16="http://schemas.microsoft.com/office/drawing/2014/main" xmlns="" id="{3949B82F-4B49-4B77-A0DF-28A2140C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r="16026"/>
          <a:stretch>
            <a:fillRect/>
          </a:stretch>
        </p:blipFill>
        <p:spPr bwMode="auto">
          <a:xfrm>
            <a:off x="7884321" y="1603747"/>
            <a:ext cx="159702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649">
            <a:extLst>
              <a:ext uri="{FF2B5EF4-FFF2-40B4-BE49-F238E27FC236}">
                <a16:creationId xmlns:a16="http://schemas.microsoft.com/office/drawing/2014/main" xmlns="" id="{0EF8BE86-F7D7-40B0-9C28-44DD2AC9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9"/>
          <a:stretch>
            <a:fillRect/>
          </a:stretch>
        </p:blipFill>
        <p:spPr bwMode="auto">
          <a:xfrm>
            <a:off x="8029525" y="3237519"/>
            <a:ext cx="14351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650">
            <a:extLst>
              <a:ext uri="{FF2B5EF4-FFF2-40B4-BE49-F238E27FC236}">
                <a16:creationId xmlns:a16="http://schemas.microsoft.com/office/drawing/2014/main" xmlns="" id="{F2722AE3-BA3C-46EF-BA3A-60B212965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10" y="4693565"/>
            <a:ext cx="1412875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644">
            <a:extLst>
              <a:ext uri="{FF2B5EF4-FFF2-40B4-BE49-F238E27FC236}">
                <a16:creationId xmlns:a16="http://schemas.microsoft.com/office/drawing/2014/main" xmlns="" id="{9D2FFA9C-8572-4D46-B36E-038481D6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r="16759" b="5927"/>
          <a:stretch>
            <a:fillRect/>
          </a:stretch>
        </p:blipFill>
        <p:spPr bwMode="auto">
          <a:xfrm>
            <a:off x="1982667" y="1671406"/>
            <a:ext cx="8763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648">
            <a:extLst>
              <a:ext uri="{FF2B5EF4-FFF2-40B4-BE49-F238E27FC236}">
                <a16:creationId xmlns:a16="http://schemas.microsoft.com/office/drawing/2014/main" xmlns="" id="{C782D0D9-3BD0-47FF-8867-CF9358BAA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97" y="3364929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647">
            <a:extLst>
              <a:ext uri="{FF2B5EF4-FFF2-40B4-BE49-F238E27FC236}">
                <a16:creationId xmlns:a16="http://schemas.microsoft.com/office/drawing/2014/main" xmlns="" id="{2F52343D-10AD-4552-A9C3-29369B5E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122" y="3133514"/>
            <a:ext cx="830263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646">
            <a:extLst>
              <a:ext uri="{FF2B5EF4-FFF2-40B4-BE49-F238E27FC236}">
                <a16:creationId xmlns:a16="http://schemas.microsoft.com/office/drawing/2014/main" xmlns="" id="{45F102AE-B1DF-4A55-8681-27A9AA75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68" y="3349574"/>
            <a:ext cx="715962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4160">
            <a:extLst>
              <a:ext uri="{FF2B5EF4-FFF2-40B4-BE49-F238E27FC236}">
                <a16:creationId xmlns:a16="http://schemas.microsoft.com/office/drawing/2014/main" xmlns="" id="{CE4C10CB-FE4E-4A51-A835-ABD7F5DC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94" y="4796642"/>
            <a:ext cx="1031875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4164">
            <a:extLst>
              <a:ext uri="{FF2B5EF4-FFF2-40B4-BE49-F238E27FC236}">
                <a16:creationId xmlns:a16="http://schemas.microsoft.com/office/drawing/2014/main" xmlns="" id="{73BF1C22-1C65-4CA3-A02C-20C40F46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2" b="10670"/>
          <a:stretch>
            <a:fillRect/>
          </a:stretch>
        </p:blipFill>
        <p:spPr bwMode="auto">
          <a:xfrm>
            <a:off x="1826558" y="4832350"/>
            <a:ext cx="1087438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5869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A583796-4FBF-490B-8A3B-6C5BE621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559" y="4795229"/>
            <a:ext cx="1127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7">
            <a:extLst>
              <a:ext uri="{FF2B5EF4-FFF2-40B4-BE49-F238E27FC236}">
                <a16:creationId xmlns:a16="http://schemas.microsoft.com/office/drawing/2014/main" xmlns="" id="{3418D329-D11E-4FCF-A9A3-1659129AC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9">
            <a:extLst>
              <a:ext uri="{FF2B5EF4-FFF2-40B4-BE49-F238E27FC236}">
                <a16:creationId xmlns:a16="http://schemas.microsoft.com/office/drawing/2014/main" xmlns="" id="{75F29ACC-4872-4471-A354-963C925CE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60">
            <a:extLst>
              <a:ext uri="{FF2B5EF4-FFF2-40B4-BE49-F238E27FC236}">
                <a16:creationId xmlns:a16="http://schemas.microsoft.com/office/drawing/2014/main" xmlns="" id="{0FB7E82E-9937-421F-9DE2-57007081B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998" y="269911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xmlns="" id="{63E90449-90C3-4767-A0A2-F2BB498A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998" y="4864466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xmlns="" id="{A78F1389-12D3-49F3-81D6-D6D471E8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998" y="702981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xmlns="" id="{D12645C7-F059-41CD-BF63-A5B6B762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7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xmlns="" id="{D7D45D58-3A4D-4098-9839-33F00021B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11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Rectangle 68">
            <a:extLst>
              <a:ext uri="{FF2B5EF4-FFF2-40B4-BE49-F238E27FC236}">
                <a16:creationId xmlns:a16="http://schemas.microsoft.com/office/drawing/2014/main" xmlns="" id="{EAB46586-8E52-4240-A17D-75389759C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6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69">
            <a:extLst>
              <a:ext uri="{FF2B5EF4-FFF2-40B4-BE49-F238E27FC236}">
                <a16:creationId xmlns:a16="http://schemas.microsoft.com/office/drawing/2014/main" xmlns="" id="{A2E9EB4C-6F80-4007-BF62-4BAA2483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718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83">
            <a:extLst>
              <a:ext uri="{FF2B5EF4-FFF2-40B4-BE49-F238E27FC236}">
                <a16:creationId xmlns:a16="http://schemas.microsoft.com/office/drawing/2014/main" xmlns="" id="{4BC34B1F-4F02-4943-A210-908CE568B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3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84">
            <a:extLst>
              <a:ext uri="{FF2B5EF4-FFF2-40B4-BE49-F238E27FC236}">
                <a16:creationId xmlns:a16="http://schemas.microsoft.com/office/drawing/2014/main" xmlns="" id="{189DE93B-6324-492A-B3AA-B86614765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025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xmlns="" id="{E9625AA5-CED1-4FC0-8D4A-03693DE1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67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xmlns="" id="{C822526C-454A-4735-98EA-467C1E3A4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332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89">
            <a:extLst>
              <a:ext uri="{FF2B5EF4-FFF2-40B4-BE49-F238E27FC236}">
                <a16:creationId xmlns:a16="http://schemas.microsoft.com/office/drawing/2014/main" xmlns="" id="{40EB52F1-E878-4C7E-90D2-40833E2A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98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90">
            <a:extLst>
              <a:ext uri="{FF2B5EF4-FFF2-40B4-BE49-F238E27FC236}">
                <a16:creationId xmlns:a16="http://schemas.microsoft.com/office/drawing/2014/main" xmlns="" id="{66FFCD38-79F1-464B-A140-8B8EA5CC8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0639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2" name="Rectangle 92">
            <a:extLst>
              <a:ext uri="{FF2B5EF4-FFF2-40B4-BE49-F238E27FC236}">
                <a16:creationId xmlns:a16="http://schemas.microsoft.com/office/drawing/2014/main" xmlns="" id="{B8204138-5FB9-4DC9-B453-EA0E519C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229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93">
            <a:extLst>
              <a:ext uri="{FF2B5EF4-FFF2-40B4-BE49-F238E27FC236}">
                <a16:creationId xmlns:a16="http://schemas.microsoft.com/office/drawing/2014/main" xmlns="" id="{3FA88FA4-99FD-4CE1-8C1F-60DFB3DC9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946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4" name="Rectangle 95">
            <a:extLst>
              <a:ext uri="{FF2B5EF4-FFF2-40B4-BE49-F238E27FC236}">
                <a16:creationId xmlns:a16="http://schemas.microsoft.com/office/drawing/2014/main" xmlns="" id="{A0BFFC42-4A2A-460A-839D-9D030EBA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5600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96">
            <a:extLst>
              <a:ext uri="{FF2B5EF4-FFF2-40B4-BE49-F238E27FC236}">
                <a16:creationId xmlns:a16="http://schemas.microsoft.com/office/drawing/2014/main" xmlns="" id="{DC765A14-F768-4CFC-85FD-45AD942C9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7253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xmlns="" id="{B60DBC4D-9799-4A0E-81DB-CE23EFE14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890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EE8400D0-B407-402C-B48A-D7D7D6FB1D89}"/>
              </a:ext>
            </a:extLst>
          </p:cNvPr>
          <p:cNvSpPr/>
          <p:nvPr/>
        </p:nvSpPr>
        <p:spPr>
          <a:xfrm>
            <a:off x="6464181" y="5813584"/>
            <a:ext cx="489585" cy="44386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6D64FF29-44DB-456D-B369-28CEE0D7D6A0}"/>
              </a:ext>
            </a:extLst>
          </p:cNvPr>
          <p:cNvSpPr/>
          <p:nvPr/>
        </p:nvSpPr>
        <p:spPr>
          <a:xfrm>
            <a:off x="2131096" y="5813194"/>
            <a:ext cx="489585" cy="44386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8CB82757-5150-4EC0-885D-32F4385500C0}"/>
              </a:ext>
            </a:extLst>
          </p:cNvPr>
          <p:cNvSpPr/>
          <p:nvPr/>
        </p:nvSpPr>
        <p:spPr>
          <a:xfrm>
            <a:off x="4307417" y="5810201"/>
            <a:ext cx="489585" cy="44386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BF42A9C1-2E3C-4C1C-BA6F-DD7E30A2B476}"/>
              </a:ext>
            </a:extLst>
          </p:cNvPr>
          <p:cNvSpPr/>
          <p:nvPr/>
        </p:nvSpPr>
        <p:spPr>
          <a:xfrm>
            <a:off x="6464181" y="5810590"/>
            <a:ext cx="489585" cy="443865"/>
          </a:xfrm>
          <a:prstGeom prst="ellipse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5B75353-8395-405F-B79A-51AF0B2C3830}"/>
              </a:ext>
            </a:extLst>
          </p:cNvPr>
          <p:cNvGrpSpPr/>
          <p:nvPr/>
        </p:nvGrpSpPr>
        <p:grpSpPr>
          <a:xfrm>
            <a:off x="2200421" y="4292026"/>
            <a:ext cx="4822670" cy="446858"/>
            <a:chOff x="2126155" y="5810761"/>
            <a:chExt cx="4822670" cy="446858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AA182801-C6C4-4A5A-BC08-D7FA2FDACC13}"/>
                </a:ext>
              </a:extLst>
            </p:cNvPr>
            <p:cNvSpPr/>
            <p:nvPr/>
          </p:nvSpPr>
          <p:spPr>
            <a:xfrm>
              <a:off x="2126155" y="5813754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273636D7-3316-441C-B53D-671A22BD042B}"/>
                </a:ext>
              </a:extLst>
            </p:cNvPr>
            <p:cNvSpPr/>
            <p:nvPr/>
          </p:nvSpPr>
          <p:spPr>
            <a:xfrm>
              <a:off x="4302476" y="5810761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D064885B-5081-4544-989C-64976ED8D2D1}"/>
                </a:ext>
              </a:extLst>
            </p:cNvPr>
            <p:cNvSpPr/>
            <p:nvPr/>
          </p:nvSpPr>
          <p:spPr>
            <a:xfrm>
              <a:off x="6459240" y="5811150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7" name="Picture 643">
            <a:extLst>
              <a:ext uri="{FF2B5EF4-FFF2-40B4-BE49-F238E27FC236}">
                <a16:creationId xmlns:a16="http://schemas.microsoft.com/office/drawing/2014/main" xmlns="" id="{F08A7295-5959-4011-AAB5-19B062110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1300" r="8949" b="15065"/>
          <a:stretch>
            <a:fillRect/>
          </a:stretch>
        </p:blipFill>
        <p:spPr bwMode="auto">
          <a:xfrm>
            <a:off x="4095395" y="1830849"/>
            <a:ext cx="9461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42">
            <a:extLst>
              <a:ext uri="{FF2B5EF4-FFF2-40B4-BE49-F238E27FC236}">
                <a16:creationId xmlns:a16="http://schemas.microsoft.com/office/drawing/2014/main" xmlns="" id="{0EDB728E-9ED5-42F2-844E-BA015B19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313D2F"/>
              </a:clrFrom>
              <a:clrTo>
                <a:srgbClr val="313D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231" y="1728072"/>
            <a:ext cx="7461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FCEDF356-849A-46B9-BC08-5ACFA8D856DA}"/>
              </a:ext>
            </a:extLst>
          </p:cNvPr>
          <p:cNvGrpSpPr/>
          <p:nvPr/>
        </p:nvGrpSpPr>
        <p:grpSpPr>
          <a:xfrm>
            <a:off x="2150978" y="2680603"/>
            <a:ext cx="4822670" cy="446858"/>
            <a:chOff x="2131096" y="5809411"/>
            <a:chExt cx="4822670" cy="446858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6520463E-73BD-4D19-BEBA-BF4B5345CD25}"/>
                </a:ext>
              </a:extLst>
            </p:cNvPr>
            <p:cNvSpPr/>
            <p:nvPr/>
          </p:nvSpPr>
          <p:spPr>
            <a:xfrm>
              <a:off x="2131096" y="5812404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20734B97-2D6B-4376-9C38-B684B9C90044}"/>
                </a:ext>
              </a:extLst>
            </p:cNvPr>
            <p:cNvSpPr/>
            <p:nvPr/>
          </p:nvSpPr>
          <p:spPr>
            <a:xfrm>
              <a:off x="4307417" y="5809411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CAABB5E4-776C-4487-9EF0-5FEE7502A879}"/>
                </a:ext>
              </a:extLst>
            </p:cNvPr>
            <p:cNvSpPr/>
            <p:nvPr/>
          </p:nvSpPr>
          <p:spPr>
            <a:xfrm>
              <a:off x="6464181" y="5809800"/>
              <a:ext cx="489585" cy="443865"/>
            </a:xfrm>
            <a:prstGeom prst="ellipse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lnSpc>
                  <a:spcPct val="107000"/>
                </a:lnSpc>
                <a:spcAft>
                  <a:spcPts val="800"/>
                </a:spcAft>
              </a:pP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C7ADAC5-375E-4947-A670-0D2493B08DBF}"/>
              </a:ext>
            </a:extLst>
          </p:cNvPr>
          <p:cNvSpPr txBox="1"/>
          <p:nvPr/>
        </p:nvSpPr>
        <p:spPr>
          <a:xfrm>
            <a:off x="6444836" y="2605282"/>
            <a:ext cx="651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F2AA49C8-D076-4F3F-AC01-0CC91ACCA4F8}"/>
              </a:ext>
            </a:extLst>
          </p:cNvPr>
          <p:cNvSpPr txBox="1"/>
          <p:nvPr/>
        </p:nvSpPr>
        <p:spPr>
          <a:xfrm>
            <a:off x="2125508" y="2625543"/>
            <a:ext cx="651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4504551F-57B7-4DCE-8E7E-EF334C60C24A}"/>
              </a:ext>
            </a:extLst>
          </p:cNvPr>
          <p:cNvSpPr txBox="1"/>
          <p:nvPr/>
        </p:nvSpPr>
        <p:spPr>
          <a:xfrm>
            <a:off x="6522331" y="3471731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قارِ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49B11A26-9CDD-4E5E-BD0B-F52502BE3A68}"/>
              </a:ext>
            </a:extLst>
          </p:cNvPr>
          <p:cNvSpPr txBox="1"/>
          <p:nvPr/>
        </p:nvSpPr>
        <p:spPr>
          <a:xfrm>
            <a:off x="4562926" y="3491566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نَخْلَـ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2345496-69FF-4E31-87CD-503619C5E010}"/>
              </a:ext>
            </a:extLst>
          </p:cNvPr>
          <p:cNvSpPr txBox="1"/>
          <p:nvPr/>
        </p:nvSpPr>
        <p:spPr>
          <a:xfrm>
            <a:off x="2419982" y="3588509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نَحْلَـ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0801E293-AA33-4939-9858-869E7DAE7001}"/>
              </a:ext>
            </a:extLst>
          </p:cNvPr>
          <p:cNvSpPr txBox="1"/>
          <p:nvPr/>
        </p:nvSpPr>
        <p:spPr>
          <a:xfrm>
            <a:off x="2462427" y="5039557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أَقْلا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56A4BFBE-A9CA-42ED-93D4-C8D12F3AD365}"/>
              </a:ext>
            </a:extLst>
          </p:cNvPr>
          <p:cNvSpPr txBox="1"/>
          <p:nvPr/>
        </p:nvSpPr>
        <p:spPr>
          <a:xfrm>
            <a:off x="9260177" y="4983597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حُرو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245C04F5-CF11-4BB7-8AA3-8B18DD1B5CC1}"/>
              </a:ext>
            </a:extLst>
          </p:cNvPr>
          <p:cNvSpPr txBox="1"/>
          <p:nvPr/>
        </p:nvSpPr>
        <p:spPr>
          <a:xfrm>
            <a:off x="6896770" y="5156786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خَرو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B861D66A-7E40-4C71-B088-61AF7B936848}"/>
              </a:ext>
            </a:extLst>
          </p:cNvPr>
          <p:cNvSpPr txBox="1"/>
          <p:nvPr/>
        </p:nvSpPr>
        <p:spPr>
          <a:xfrm>
            <a:off x="4626298" y="4977027"/>
            <a:ext cx="1160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رُفو</a:t>
            </a:r>
            <a:r>
              <a:rPr lang="ar-SA" altLang="en-US" sz="3600" dirty="0">
                <a:solidFill>
                  <a:srgbClr val="CC33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فٌ</a:t>
            </a:r>
            <a:endParaRPr lang="en-GB" sz="2400" dirty="0">
              <a:solidFill>
                <a:srgbClr val="CC3300"/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6E8C4A33-FB53-4C5E-942E-13AAA1B03CAB}"/>
              </a:ext>
            </a:extLst>
          </p:cNvPr>
          <p:cNvSpPr txBox="1"/>
          <p:nvPr/>
        </p:nvSpPr>
        <p:spPr>
          <a:xfrm>
            <a:off x="4361700" y="4213625"/>
            <a:ext cx="651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9B4271E9-A82E-4BB5-AE7E-AC7915767459}"/>
              </a:ext>
            </a:extLst>
          </p:cNvPr>
          <p:cNvSpPr txBox="1"/>
          <p:nvPr/>
        </p:nvSpPr>
        <p:spPr>
          <a:xfrm>
            <a:off x="2136584" y="4224349"/>
            <a:ext cx="66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2C20375A-688F-4ABE-B210-C7C04EDFB5D3}"/>
              </a:ext>
            </a:extLst>
          </p:cNvPr>
          <p:cNvSpPr txBox="1"/>
          <p:nvPr/>
        </p:nvSpPr>
        <p:spPr>
          <a:xfrm>
            <a:off x="6441265" y="5726678"/>
            <a:ext cx="66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FE8C124D-C119-42CF-988E-56319F4B27F6}"/>
              </a:ext>
            </a:extLst>
          </p:cNvPr>
          <p:cNvSpPr txBox="1"/>
          <p:nvPr/>
        </p:nvSpPr>
        <p:spPr>
          <a:xfrm>
            <a:off x="4307417" y="5708967"/>
            <a:ext cx="663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65" grpId="0"/>
      <p:bldP spid="166" grpId="0"/>
      <p:bldP spid="167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:a16="http://schemas.microsoft.com/office/drawing/2014/main" xmlns="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8787" y="262541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4264B127-E550-4202-83FF-61A4F5207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xmlns="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xmlns="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B7E1047-FC6F-4BC8-BC34-BD55FE004BDF}"/>
              </a:ext>
            </a:extLst>
          </p:cNvPr>
          <p:cNvSpPr/>
          <p:nvPr/>
        </p:nvSpPr>
        <p:spPr>
          <a:xfrm>
            <a:off x="7298378" y="1100272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F6FB9A72-F9B8-47EE-9968-75437D566E56}"/>
              </a:ext>
            </a:extLst>
          </p:cNvPr>
          <p:cNvSpPr/>
          <p:nvPr/>
        </p:nvSpPr>
        <p:spPr>
          <a:xfrm>
            <a:off x="5923603" y="1102685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119574F-07A8-481F-B011-4B85A40ED513}"/>
              </a:ext>
            </a:extLst>
          </p:cNvPr>
          <p:cNvSpPr/>
          <p:nvPr/>
        </p:nvSpPr>
        <p:spPr>
          <a:xfrm>
            <a:off x="4624393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10251A7-16F0-4819-A6AF-964B169CA6E7}"/>
              </a:ext>
            </a:extLst>
          </p:cNvPr>
          <p:cNvSpPr/>
          <p:nvPr/>
        </p:nvSpPr>
        <p:spPr>
          <a:xfrm>
            <a:off x="3244538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xmlns="" id="{DB0F843E-EA80-4FBE-8463-888A87E9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xmlns="" id="{771EA792-F798-4CC2-9BF4-2755E80589FB}"/>
              </a:ext>
            </a:extLst>
          </p:cNvPr>
          <p:cNvSpPr/>
          <p:nvPr/>
        </p:nvSpPr>
        <p:spPr>
          <a:xfrm>
            <a:off x="5510561" y="5188347"/>
            <a:ext cx="1170878" cy="107029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xmlns="" id="{664915B8-8348-4B3B-943B-45DA5988A682}"/>
              </a:ext>
            </a:extLst>
          </p:cNvPr>
          <p:cNvSpPr/>
          <p:nvPr/>
        </p:nvSpPr>
        <p:spPr>
          <a:xfrm>
            <a:off x="7417240" y="3508222"/>
            <a:ext cx="1131944" cy="1114461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xmlns="" id="{E497959E-2052-40F3-8A6E-6DC2EACCE522}"/>
              </a:ext>
            </a:extLst>
          </p:cNvPr>
          <p:cNvSpPr/>
          <p:nvPr/>
        </p:nvSpPr>
        <p:spPr>
          <a:xfrm>
            <a:off x="5355959" y="3396470"/>
            <a:ext cx="1435459" cy="1353776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553437DB-9820-4290-8AC3-0217429A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70" y="27057"/>
            <a:ext cx="1847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8DA039F9-D442-4C5D-9C03-1CDC7BD08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749" y="300442"/>
            <a:ext cx="10009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أُسَمّي لَوْنَ الدّائِرَةِ الَّتي في الْـمَرْكَزِ، ثُمَّ أَصِلُ بِخَطٍّ بَيْنَها وَبَيْنَ كُلِّ دائِرَةٍ تَشْتَرِكُ مَعَها في مَقْطَعٍ مِنْ اسْمِها أَوْ أَكْثَرَ: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A2EE0F28-2B02-42CC-AA5B-53D6AF6C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7304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kumimoji="0" lang="en-GB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kumimoji="0" lang="en-GB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FF080112-FD93-4CAE-9611-40B5BDCF6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5081"/>
            <a:ext cx="184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248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endParaRPr kumimoji="0" lang="en-GB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48275" algn="l"/>
              </a:tabLst>
            </a:pPr>
            <a:endParaRPr kumimoji="0" lang="en-GB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xmlns="" id="{4E971056-A4D1-4A66-8E2F-597DBF6B7C74}"/>
              </a:ext>
            </a:extLst>
          </p:cNvPr>
          <p:cNvSpPr/>
          <p:nvPr/>
        </p:nvSpPr>
        <p:spPr>
          <a:xfrm>
            <a:off x="3573483" y="3543513"/>
            <a:ext cx="1129867" cy="110429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D649251-B561-4061-A729-F274BC7450C7}"/>
              </a:ext>
            </a:extLst>
          </p:cNvPr>
          <p:cNvSpPr txBox="1"/>
          <p:nvPr/>
        </p:nvSpPr>
        <p:spPr>
          <a:xfrm>
            <a:off x="5475096" y="3640911"/>
            <a:ext cx="137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أَخْضَرُ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xmlns="" id="{8B538C7F-F171-4D9D-AD65-44DE2738488D}"/>
              </a:ext>
            </a:extLst>
          </p:cNvPr>
          <p:cNvSpPr/>
          <p:nvPr/>
        </p:nvSpPr>
        <p:spPr>
          <a:xfrm>
            <a:off x="5425454" y="1794233"/>
            <a:ext cx="1170878" cy="113986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4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6EE5A10-C8DE-4837-B9D6-0D4BD4E0E6D0}"/>
              </a:ext>
            </a:extLst>
          </p:cNvPr>
          <p:cNvSpPr txBox="1"/>
          <p:nvPr/>
        </p:nvSpPr>
        <p:spPr>
          <a:xfrm>
            <a:off x="5532863" y="2030035"/>
            <a:ext cx="137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أَسْوَدُ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F41AAEC-649E-4171-AC7C-340CCDC36540}"/>
              </a:ext>
            </a:extLst>
          </p:cNvPr>
          <p:cNvSpPr txBox="1"/>
          <p:nvPr/>
        </p:nvSpPr>
        <p:spPr>
          <a:xfrm>
            <a:off x="7473476" y="3728268"/>
            <a:ext cx="137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أَحْمَرُ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E303969-42E9-42F8-9CB6-55C56AFD4077}"/>
              </a:ext>
            </a:extLst>
          </p:cNvPr>
          <p:cNvSpPr txBox="1"/>
          <p:nvPr/>
        </p:nvSpPr>
        <p:spPr>
          <a:xfrm>
            <a:off x="5591019" y="5335772"/>
            <a:ext cx="137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أَزْرَقُ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D06ED1A-CD33-49EF-B4A1-C2246BCD1025}"/>
              </a:ext>
            </a:extLst>
          </p:cNvPr>
          <p:cNvSpPr txBox="1"/>
          <p:nvPr/>
        </p:nvSpPr>
        <p:spPr>
          <a:xfrm>
            <a:off x="3274556" y="3728268"/>
            <a:ext cx="137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أًصْفَرُ</a:t>
            </a:r>
            <a:endParaRPr lang="en-GB" dirty="0">
              <a:solidFill>
                <a:srgbClr val="00206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53B9B71-440F-4EAD-B54C-2DA975D37A91}"/>
              </a:ext>
            </a:extLst>
          </p:cNvPr>
          <p:cNvCxnSpPr>
            <a:cxnSpLocks/>
            <a:stCxn id="47" idx="6"/>
            <a:endCxn id="46" idx="2"/>
          </p:cNvCxnSpPr>
          <p:nvPr/>
        </p:nvCxnSpPr>
        <p:spPr>
          <a:xfrm flipV="1">
            <a:off x="6791418" y="4065453"/>
            <a:ext cx="625822" cy="79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EFE6CC70-A4E7-4BAE-9849-3E8A68D473CD}"/>
              </a:ext>
            </a:extLst>
          </p:cNvPr>
          <p:cNvCxnSpPr>
            <a:cxnSpLocks/>
            <a:stCxn id="50" idx="6"/>
            <a:endCxn id="47" idx="2"/>
          </p:cNvCxnSpPr>
          <p:nvPr/>
        </p:nvCxnSpPr>
        <p:spPr>
          <a:xfrm flipV="1">
            <a:off x="4703350" y="4073358"/>
            <a:ext cx="652609" cy="223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2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E41D056-AD66-4517-9EA4-0D86FCD7653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D421A489-E8B8-4084-87DA-2C6B92A3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xmlns="" id="{05277CC9-407B-405F-B78B-F153F870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088A52E2-37DF-45FE-809D-0B6D89A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-21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FE36E8-6D7B-4FD4-AAAB-1BEE5311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7029" y="53280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883198E3-7A81-4165-AB34-3DB9AEBE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422BBA48-E3B5-42DB-8E6F-EA10A6E7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16" y="416042"/>
            <a:ext cx="81996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  <a:tab pos="269875" algn="l"/>
              </a:tabLst>
            </a:pPr>
            <a:r>
              <a:rPr kumimoji="0" lang="ar-SA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كُلَّ مَجْموعَةٍ مِنَ الْكَلِماتِ، وأُلاحِظُ التَّشابُهَ في أَصْواتِها: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xmlns="" id="{6E628C32-279B-4435-950F-60BFE746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181" y="191154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36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ounded Rectangle 41">
            <a:extLst>
              <a:ext uri="{FF2B5EF4-FFF2-40B4-BE49-F238E27FC236}">
                <a16:creationId xmlns:a16="http://schemas.microsoft.com/office/drawing/2014/main" xmlns="" id="{539C2046-27A8-4AB6-8D46-AD439D282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202" y="1568634"/>
            <a:ext cx="6145513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وى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كَ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وى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وى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عَ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وى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نَ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وى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AutoShape 1">
            <a:extLst>
              <a:ext uri="{FF2B5EF4-FFF2-40B4-BE49-F238E27FC236}">
                <a16:creationId xmlns:a16="http://schemas.microsoft.com/office/drawing/2014/main" xmlns="" id="{B123FE4B-7DB7-4385-90B3-397CE233D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202" y="5081814"/>
            <a:ext cx="6145513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لِّمُ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-  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لِّمُ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-   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لِّمُ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-   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يُ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لِّمُ    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AutoShape 2">
            <a:extLst>
              <a:ext uri="{FF2B5EF4-FFF2-40B4-BE49-F238E27FC236}">
                <a16:creationId xmlns:a16="http://schemas.microsoft.com/office/drawing/2014/main" xmlns="" id="{E9A94E45-8DBA-481A-BFA4-985C42C94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202" y="3327992"/>
            <a:ext cx="6145513" cy="695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داثٌ   -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لامٌ -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والٌ  - 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مالٌ -   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أَحْ</a:t>
            </a:r>
            <a:r>
              <a:rPr kumimoji="0" lang="ar-BH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بابٌ  </a:t>
            </a:r>
            <a:endParaRPr kumimoji="0" lang="ar-BH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21CB8FC-1E6D-4F3C-A343-BC7C5113EC4D}"/>
              </a:ext>
            </a:extLst>
          </p:cNvPr>
          <p:cNvSpPr txBox="1"/>
          <p:nvPr/>
        </p:nvSpPr>
        <p:spPr>
          <a:xfrm>
            <a:off x="2730305" y="3699673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3FE0EF-912D-43B8-9F04-41CD58E444A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12DD756F-B69C-48D1-A6C5-0FFD6184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170" y="454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A2B88E6-4E54-4C67-BE47-6C776C05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115697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78F9DF64-D4C3-4E45-9F08-75ECF9F8E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1299761"/>
            <a:ext cx="65755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2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xmlns="" id="{C61C15FF-9B24-4AAD-B932-B2467C7A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F204223-67A3-4A70-8979-58649156A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23403"/>
              </p:ext>
            </p:extLst>
          </p:nvPr>
        </p:nvGraphicFramePr>
        <p:xfrm>
          <a:off x="943052" y="1299761"/>
          <a:ext cx="10363007" cy="4850409"/>
        </p:xfrm>
        <a:graphic>
          <a:graphicData uri="http://schemas.openxmlformats.org/drawingml/2006/table">
            <a:tbl>
              <a:tblPr rtl="1" firstRow="1" firstCol="1" bandRow="1"/>
              <a:tblGrid>
                <a:gridCol w="5794536">
                  <a:extLst>
                    <a:ext uri="{9D8B030D-6E8A-4147-A177-3AD203B41FA5}">
                      <a16:colId xmlns:a16="http://schemas.microsoft.com/office/drawing/2014/main" xmlns="" val="2621331993"/>
                    </a:ext>
                  </a:extLst>
                </a:gridCol>
                <a:gridCol w="4568471">
                  <a:extLst>
                    <a:ext uri="{9D8B030D-6E8A-4147-A177-3AD203B41FA5}">
                      <a16:colId xmlns:a16="http://schemas.microsoft.com/office/drawing/2014/main" xmlns="" val="1769272054"/>
                    </a:ext>
                  </a:extLst>
                </a:gridCol>
              </a:tblGrid>
              <a:tr h="468643">
                <a:tc>
                  <a:txBody>
                    <a:bodyPr/>
                    <a:lstStyle/>
                    <a:p>
                      <a:pPr marL="457200" indent="-226695" algn="ct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الْجُمْلَةُ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كَلِمَةٌ تَنْتَهي بِتَنْوينِ فَتْحٍ</a:t>
                      </a:r>
                      <a:endParaRPr lang="en-GB" sz="1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078789"/>
                  </a:ext>
                </a:extLst>
              </a:tr>
              <a:tr h="468643"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قَرَأْتُ </a:t>
                      </a:r>
                      <a:r>
                        <a:rPr lang="ar-BH" sz="3600" u="sng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كِتابًا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في مَرْكَزِ مَصادِرِ التَّعَلُّمِ.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كِتابًا</a:t>
                      </a:r>
                      <a:endParaRPr lang="en-GB" sz="18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163406"/>
                  </a:ext>
                </a:extLst>
              </a:tr>
              <a:tr h="468643"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لَبِسَتِ الْبِنْتُ فُسْتانًا أَحْمَرَ.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9765483"/>
                  </a:ext>
                </a:extLst>
              </a:tr>
              <a:tr h="981803"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أَكَلَتْ قِطَّةٌ بَيْضاءُ سَمَكًا كَثيرًا.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30423"/>
                  </a:ext>
                </a:extLst>
              </a:tr>
              <a:tr h="981803"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اشْتَرى ماجِدٌ كُرَةً بُنِّيَةً مِنَ السّوقِ.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51017"/>
                  </a:ext>
                </a:extLst>
              </a:tr>
              <a:tr h="981803"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أَهْداني حامِدٌ لُعْبَةً جَديدَةً.</a:t>
                      </a: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6695" algn="r" rtl="1">
                        <a:lnSpc>
                          <a:spcPts val="5000"/>
                        </a:lnSpc>
                        <a:tabLst>
                          <a:tab pos="179070" algn="l"/>
                          <a:tab pos="269240" algn="l"/>
                        </a:tabLst>
                      </a:pPr>
                      <a:endParaRPr lang="en-GB" sz="18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58990" marR="589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789205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BFBF8DED-B35A-417D-8754-A225BD26C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507" y="128751"/>
            <a:ext cx="110418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  <a:tab pos="269875" algn="l"/>
              </a:tabLst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أَضَعُ خَطًّا تَحْتَ الْكَلِماتِ الَّتي تَنْتَهي بِتَنْوينِ فَتْحٍ، ثُمَّ أَكْتُبُها، كَما في الْـمِثالِ.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1CF4F33-2695-492A-8B36-230FE4BBBA1C}"/>
              </a:ext>
            </a:extLst>
          </p:cNvPr>
          <p:cNvCxnSpPr>
            <a:cxnSpLocks/>
          </p:cNvCxnSpPr>
          <p:nvPr/>
        </p:nvCxnSpPr>
        <p:spPr>
          <a:xfrm>
            <a:off x="8118086" y="3947532"/>
            <a:ext cx="69137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F2AC70C-AAE6-4B84-B133-3A46D1297FD5}"/>
              </a:ext>
            </a:extLst>
          </p:cNvPr>
          <p:cNvSpPr txBox="1"/>
          <p:nvPr/>
        </p:nvSpPr>
        <p:spPr>
          <a:xfrm>
            <a:off x="4049557" y="2783390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5E9B10B-0F52-462A-BDAC-7856C42BDE5C}"/>
              </a:ext>
            </a:extLst>
          </p:cNvPr>
          <p:cNvSpPr txBox="1"/>
          <p:nvPr/>
        </p:nvSpPr>
        <p:spPr>
          <a:xfrm>
            <a:off x="4049557" y="2609582"/>
            <a:ext cx="1265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فُسْتانًا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D36975E-078C-44F2-A589-7C4E166B3AD2}"/>
              </a:ext>
            </a:extLst>
          </p:cNvPr>
          <p:cNvSpPr txBox="1"/>
          <p:nvPr/>
        </p:nvSpPr>
        <p:spPr>
          <a:xfrm>
            <a:off x="4049558" y="3713910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A31BF7C-E858-470C-B1C5-F6DDB1288430}"/>
              </a:ext>
            </a:extLst>
          </p:cNvPr>
          <p:cNvSpPr txBox="1"/>
          <p:nvPr/>
        </p:nvSpPr>
        <p:spPr>
          <a:xfrm>
            <a:off x="4049558" y="3504175"/>
            <a:ext cx="1165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سَمَكًا</a:t>
            </a:r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03F52429-4E64-4E5A-BD2E-9A66CCA7F34D}"/>
              </a:ext>
            </a:extLst>
          </p:cNvPr>
          <p:cNvCxnSpPr>
            <a:cxnSpLocks/>
          </p:cNvCxnSpPr>
          <p:nvPr/>
        </p:nvCxnSpPr>
        <p:spPr>
          <a:xfrm>
            <a:off x="7359803" y="3961245"/>
            <a:ext cx="69137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507B949-0C54-472E-A87C-5B5791E6D1E4}"/>
              </a:ext>
            </a:extLst>
          </p:cNvPr>
          <p:cNvSpPr txBox="1"/>
          <p:nvPr/>
        </p:nvSpPr>
        <p:spPr>
          <a:xfrm>
            <a:off x="2903285" y="3504174"/>
            <a:ext cx="97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كَثيرًا</a:t>
            </a:r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60738535-D954-4D45-A2CD-97A25B980EAB}"/>
              </a:ext>
            </a:extLst>
          </p:cNvPr>
          <p:cNvCxnSpPr>
            <a:cxnSpLocks/>
          </p:cNvCxnSpPr>
          <p:nvPr/>
        </p:nvCxnSpPr>
        <p:spPr>
          <a:xfrm>
            <a:off x="8920976" y="4761571"/>
            <a:ext cx="5129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71BBE41-9696-478E-B1FE-46524D5CE47A}"/>
              </a:ext>
            </a:extLst>
          </p:cNvPr>
          <p:cNvSpPr txBox="1"/>
          <p:nvPr/>
        </p:nvSpPr>
        <p:spPr>
          <a:xfrm>
            <a:off x="4201377" y="4438405"/>
            <a:ext cx="86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كُرَةً</a:t>
            </a:r>
            <a:endParaRPr lang="en-GB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595343E4-85B7-40CE-9CC6-01FD115BE8FB}"/>
              </a:ext>
            </a:extLst>
          </p:cNvPr>
          <p:cNvCxnSpPr>
            <a:cxnSpLocks/>
          </p:cNvCxnSpPr>
          <p:nvPr/>
        </p:nvCxnSpPr>
        <p:spPr>
          <a:xfrm>
            <a:off x="8349483" y="4761570"/>
            <a:ext cx="5129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E4FD04B-7CF8-4259-AF25-B6C352351303}"/>
              </a:ext>
            </a:extLst>
          </p:cNvPr>
          <p:cNvSpPr txBox="1"/>
          <p:nvPr/>
        </p:nvSpPr>
        <p:spPr>
          <a:xfrm>
            <a:off x="3924446" y="4644430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CBDB369-64A9-42F4-B702-F6F1042C1FCA}"/>
              </a:ext>
            </a:extLst>
          </p:cNvPr>
          <p:cNvSpPr txBox="1"/>
          <p:nvPr/>
        </p:nvSpPr>
        <p:spPr>
          <a:xfrm>
            <a:off x="2674938" y="4655998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E74596F-7334-43D8-AE98-F46CA73C25BD}"/>
              </a:ext>
            </a:extLst>
          </p:cNvPr>
          <p:cNvSpPr txBox="1"/>
          <p:nvPr/>
        </p:nvSpPr>
        <p:spPr>
          <a:xfrm>
            <a:off x="3004246" y="4454601"/>
            <a:ext cx="86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بُنِّيَةً</a:t>
            </a:r>
            <a:endParaRPr lang="en-GB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A173FB58-C336-4DBB-9367-C76EDE421AC4}"/>
              </a:ext>
            </a:extLst>
          </p:cNvPr>
          <p:cNvCxnSpPr>
            <a:cxnSpLocks/>
          </p:cNvCxnSpPr>
          <p:nvPr/>
        </p:nvCxnSpPr>
        <p:spPr>
          <a:xfrm>
            <a:off x="8552985" y="5776332"/>
            <a:ext cx="5129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322D400-EFAA-4793-980F-57CC5D142D04}"/>
              </a:ext>
            </a:extLst>
          </p:cNvPr>
          <p:cNvSpPr txBox="1"/>
          <p:nvPr/>
        </p:nvSpPr>
        <p:spPr>
          <a:xfrm>
            <a:off x="3944898" y="5586315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BE0496B-1F0B-4EBF-B44B-2D714BE9639B}"/>
              </a:ext>
            </a:extLst>
          </p:cNvPr>
          <p:cNvSpPr txBox="1"/>
          <p:nvPr/>
        </p:nvSpPr>
        <p:spPr>
          <a:xfrm>
            <a:off x="4201377" y="5392685"/>
            <a:ext cx="861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لُعْبَةً</a:t>
            </a:r>
            <a:endParaRPr lang="en-GB" dirty="0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618410E3-D286-4AFA-A6A8-AB986A70BB0A}"/>
              </a:ext>
            </a:extLst>
          </p:cNvPr>
          <p:cNvCxnSpPr>
            <a:cxnSpLocks/>
          </p:cNvCxnSpPr>
          <p:nvPr/>
        </p:nvCxnSpPr>
        <p:spPr>
          <a:xfrm>
            <a:off x="7582828" y="5755592"/>
            <a:ext cx="79173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D42AB62-CF39-47EE-B5E7-0FAF89202300}"/>
              </a:ext>
            </a:extLst>
          </p:cNvPr>
          <p:cNvSpPr txBox="1"/>
          <p:nvPr/>
        </p:nvSpPr>
        <p:spPr>
          <a:xfrm>
            <a:off x="2730305" y="5572078"/>
            <a:ext cx="13746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</a:t>
            </a:r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AA79EE1-F6CF-49D8-A3D9-1E5BF03B2F76}"/>
              </a:ext>
            </a:extLst>
          </p:cNvPr>
          <p:cNvSpPr txBox="1"/>
          <p:nvPr/>
        </p:nvSpPr>
        <p:spPr>
          <a:xfrm>
            <a:off x="2698846" y="5382176"/>
            <a:ext cx="1363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جَديدَةً</a:t>
            </a:r>
            <a:endParaRPr lang="en-GB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782B3DF-BD7D-4FBC-8AEB-BF6FAAD4041E}"/>
              </a:ext>
            </a:extLst>
          </p:cNvPr>
          <p:cNvCxnSpPr>
            <a:cxnSpLocks/>
          </p:cNvCxnSpPr>
          <p:nvPr/>
        </p:nvCxnSpPr>
        <p:spPr>
          <a:xfrm>
            <a:off x="8564133" y="3099642"/>
            <a:ext cx="83634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/>
      <p:bldP spid="34" grpId="0"/>
      <p:bldP spid="38" grpId="0"/>
      <p:bldP spid="40" grpId="0"/>
      <p:bldP spid="44" grpId="0"/>
      <p:bldP spid="51" grpId="0"/>
      <p:bldP spid="53" grpId="0"/>
      <p:bldP spid="54" grpId="0"/>
      <p:bldP spid="55" grpId="0"/>
      <p:bldP spid="59" grpId="0"/>
      <p:bldP spid="60" grpId="0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xmlns="" id="{CC516545-F664-4722-ADF1-E2D7DA8E7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8193" name="Picture 4170">
            <a:extLst>
              <a:ext uri="{FF2B5EF4-FFF2-40B4-BE49-F238E27FC236}">
                <a16:creationId xmlns:a16="http://schemas.microsoft.com/office/drawing/2014/main" xmlns="" id="{12CA8F05-BF07-433E-999D-D693F449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2"/>
          <a:stretch>
            <a:fillRect/>
          </a:stretch>
        </p:blipFill>
        <p:spPr bwMode="auto">
          <a:xfrm>
            <a:off x="1692707" y="4035448"/>
            <a:ext cx="2892668" cy="18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4172">
            <a:extLst>
              <a:ext uri="{FF2B5EF4-FFF2-40B4-BE49-F238E27FC236}">
                <a16:creationId xmlns:a16="http://schemas.microsoft.com/office/drawing/2014/main" xmlns="" id="{ED4C9AD4-970E-4F0F-9122-2CA4493E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10046" r="8076" b="21420"/>
          <a:stretch>
            <a:fillRect/>
          </a:stretch>
        </p:blipFill>
        <p:spPr bwMode="auto">
          <a:xfrm>
            <a:off x="1692706" y="2262820"/>
            <a:ext cx="2424548" cy="16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5F77D5AE-229F-43AB-9A84-1A8600864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32" y="361788"/>
            <a:ext cx="99950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أَكْتُبُ الْحَرْفَ الْـمُنَوَّنَ بِالْفَتْحِ في مَكانِهِ الْـمُناسِبِ مُسْتَعينًا بِالصّورَةِ: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xmlns="" id="{8924CDC9-8138-4DFC-875C-34C5BA62C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023" y="1982415"/>
            <a:ext cx="483818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اشْتَ</a:t>
            </a:r>
            <a:r>
              <a:rPr lang="ar-SA" altLang="en-US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رى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أَبي </a:t>
            </a:r>
            <a:r>
              <a:rPr kumimoji="0" lang="ar-BH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خِيا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r>
              <a:rPr kumimoji="0" lang="ar-BH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وَمَوْ</a:t>
            </a:r>
            <a:r>
              <a:rPr kumimoji="0" lang="en-GB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.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  <a:tab pos="269875" algn="l"/>
              </a:tabLst>
            </a:pP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رَسَمْتُ زَهْرَ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وَكَأْ</a:t>
            </a:r>
            <a:r>
              <a:rPr kumimoji="0" lang="ar-SA" alt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عَلى دَفْتَري. 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13AAF85-0885-41FE-9859-F8435379FDF7}"/>
              </a:ext>
            </a:extLst>
          </p:cNvPr>
          <p:cNvSpPr/>
          <p:nvPr/>
        </p:nvSpPr>
        <p:spPr>
          <a:xfrm>
            <a:off x="8826082" y="1237470"/>
            <a:ext cx="1025738" cy="980903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ـذًا</a:t>
            </a:r>
            <a:endParaRPr lang="en-GB" sz="36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6E9FA51-1949-422D-8421-72693DF8AA9B}"/>
              </a:ext>
            </a:extLst>
          </p:cNvPr>
          <p:cNvSpPr/>
          <p:nvPr/>
        </p:nvSpPr>
        <p:spPr>
          <a:xfrm>
            <a:off x="7465130" y="1220451"/>
            <a:ext cx="1003036" cy="9237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ةً</a:t>
            </a:r>
            <a:endParaRPr lang="en-GB" sz="36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69A9A9C-8523-44C7-957B-06C2F0DF9D87}"/>
              </a:ext>
            </a:extLst>
          </p:cNvPr>
          <p:cNvSpPr/>
          <p:nvPr/>
        </p:nvSpPr>
        <p:spPr>
          <a:xfrm>
            <a:off x="4705075" y="1209988"/>
            <a:ext cx="1003036" cy="94077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رًا</a:t>
            </a:r>
            <a:endParaRPr lang="en-GB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EAFC684-B943-4F4A-A7D2-EFE9E41BE4FE}"/>
              </a:ext>
            </a:extLst>
          </p:cNvPr>
          <p:cNvSpPr/>
          <p:nvPr/>
        </p:nvSpPr>
        <p:spPr>
          <a:xfrm>
            <a:off x="3331406" y="1188335"/>
            <a:ext cx="1003036" cy="955823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مًا</a:t>
            </a:r>
            <a:endParaRPr lang="en-GB" sz="36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9F3327D-8EA7-4627-B45D-53A4BA62227C}"/>
              </a:ext>
            </a:extLst>
          </p:cNvPr>
          <p:cNvSpPr/>
          <p:nvPr/>
        </p:nvSpPr>
        <p:spPr>
          <a:xfrm>
            <a:off x="1950020" y="1153793"/>
            <a:ext cx="1003036" cy="94077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زًا</a:t>
            </a:r>
            <a:endParaRPr lang="en-GB" sz="36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3C9EC89-80E4-4494-B12C-A663D95B5771}"/>
              </a:ext>
            </a:extLst>
          </p:cNvPr>
          <p:cNvSpPr/>
          <p:nvPr/>
        </p:nvSpPr>
        <p:spPr>
          <a:xfrm>
            <a:off x="6078744" y="1206429"/>
            <a:ext cx="1003036" cy="93772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سًا</a:t>
            </a:r>
            <a:endParaRPr lang="en-GB" sz="36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9683FAA-3655-4D70-A78A-7ED3755FCB5E}"/>
              </a:ext>
            </a:extLst>
          </p:cNvPr>
          <p:cNvSpPr/>
          <p:nvPr/>
        </p:nvSpPr>
        <p:spPr>
          <a:xfrm>
            <a:off x="8826010" y="1230863"/>
            <a:ext cx="1025738" cy="980903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ـذًا</a:t>
            </a:r>
            <a:endParaRPr lang="en-GB" sz="36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77583DB-250E-4504-B59B-7FAA56241445}"/>
              </a:ext>
            </a:extLst>
          </p:cNvPr>
          <p:cNvSpPr/>
          <p:nvPr/>
        </p:nvSpPr>
        <p:spPr>
          <a:xfrm>
            <a:off x="7465058" y="1213844"/>
            <a:ext cx="1003036" cy="92370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ةً</a:t>
            </a:r>
            <a:endParaRPr lang="en-GB" sz="36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200BBAA6-40C4-4088-8D10-AA76C5251259}"/>
              </a:ext>
            </a:extLst>
          </p:cNvPr>
          <p:cNvSpPr/>
          <p:nvPr/>
        </p:nvSpPr>
        <p:spPr>
          <a:xfrm>
            <a:off x="4705003" y="1203381"/>
            <a:ext cx="1003036" cy="94077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رًا</a:t>
            </a:r>
            <a:endParaRPr lang="en-GB" sz="36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287970FE-8550-491D-8C96-5BBB6FE95A72}"/>
              </a:ext>
            </a:extLst>
          </p:cNvPr>
          <p:cNvSpPr/>
          <p:nvPr/>
        </p:nvSpPr>
        <p:spPr>
          <a:xfrm>
            <a:off x="6078672" y="1199822"/>
            <a:ext cx="1003036" cy="93772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0" numCol="1" spcCol="0" rtlCol="0" fromWordArt="0" anchor="ctr" anchorCtr="0" forceAA="0" upright="1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600" b="1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سًا</a:t>
            </a:r>
            <a:endParaRPr lang="en-GB" sz="3600" b="1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E74F6F8-CEA9-41D4-B487-3C3A723889C8}"/>
              </a:ext>
            </a:extLst>
          </p:cNvPr>
          <p:cNvSpPr txBox="1"/>
          <p:nvPr/>
        </p:nvSpPr>
        <p:spPr>
          <a:xfrm>
            <a:off x="7323951" y="3095221"/>
            <a:ext cx="736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endParaRPr lang="en-GB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DFAAD70-1D82-4D68-98B3-E4C045C8136E}"/>
              </a:ext>
            </a:extLst>
          </p:cNvPr>
          <p:cNvSpPr txBox="1"/>
          <p:nvPr/>
        </p:nvSpPr>
        <p:spPr>
          <a:xfrm>
            <a:off x="7516633" y="2744576"/>
            <a:ext cx="53061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رًا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4857C90-9B8D-4FEB-9F2E-A831BBB5BF29}"/>
              </a:ext>
            </a:extLst>
          </p:cNvPr>
          <p:cNvSpPr txBox="1"/>
          <p:nvPr/>
        </p:nvSpPr>
        <p:spPr>
          <a:xfrm>
            <a:off x="6256520" y="3092809"/>
            <a:ext cx="977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endParaRPr lang="en-GB" sz="10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FA5014F-D215-4CB0-97E9-F1DDCB2DFA55}"/>
              </a:ext>
            </a:extLst>
          </p:cNvPr>
          <p:cNvSpPr txBox="1"/>
          <p:nvPr/>
        </p:nvSpPr>
        <p:spPr>
          <a:xfrm>
            <a:off x="6681933" y="2768338"/>
            <a:ext cx="50449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زً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9C003DA-849E-4981-97EF-37964AEE91CD}"/>
              </a:ext>
            </a:extLst>
          </p:cNvPr>
          <p:cNvSpPr txBox="1"/>
          <p:nvPr/>
        </p:nvSpPr>
        <p:spPr>
          <a:xfrm>
            <a:off x="7680115" y="4920776"/>
            <a:ext cx="977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endParaRPr lang="en-GB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15AE9BB-5F7A-4D42-B72D-1A37390FC130}"/>
              </a:ext>
            </a:extLst>
          </p:cNvPr>
          <p:cNvSpPr txBox="1"/>
          <p:nvPr/>
        </p:nvSpPr>
        <p:spPr>
          <a:xfrm>
            <a:off x="8099977" y="4618337"/>
            <a:ext cx="504496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ةً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C64AAC-8240-48F1-8D90-D14985085EA7}"/>
              </a:ext>
            </a:extLst>
          </p:cNvPr>
          <p:cNvSpPr txBox="1"/>
          <p:nvPr/>
        </p:nvSpPr>
        <p:spPr>
          <a:xfrm>
            <a:off x="6792562" y="4931286"/>
            <a:ext cx="977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</a:t>
            </a:r>
            <a:r>
              <a:rPr kumimoji="0" lang="ar-BH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endParaRPr lang="en-GB" sz="10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0784373-A73F-4288-9F94-D14FF5543533}"/>
              </a:ext>
            </a:extLst>
          </p:cNvPr>
          <p:cNvSpPr txBox="1"/>
          <p:nvPr/>
        </p:nvSpPr>
        <p:spPr>
          <a:xfrm>
            <a:off x="7033480" y="4589927"/>
            <a:ext cx="73654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سً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2A438FE1-0AAE-4EEE-B9C1-4C15D1B1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64124"/>
            <a:ext cx="816333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الثّالثةُ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اختراعاتُ وَابْتِكاراتٌ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الحاديَ عَشَرَ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الْـمَطْعَمُ الذَّكِيُّ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Oval 4175">
            <a:extLst>
              <a:ext uri="{FF2B5EF4-FFF2-40B4-BE49-F238E27FC236}">
                <a16:creationId xmlns:a16="http://schemas.microsoft.com/office/drawing/2014/main" xmlns="" id="{A2B6A4E4-13A2-42C9-B975-95BBCBE2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745" y="1162890"/>
            <a:ext cx="4019681" cy="995946"/>
          </a:xfrm>
          <a:prstGeom prst="ellipse">
            <a:avLst/>
          </a:prstGeom>
          <a:solidFill>
            <a:srgbClr val="FF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طارَدَ أَحْمَدُ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altLang="en-US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فَراشَةً</a:t>
            </a:r>
            <a:r>
              <a:rPr lang="ar-SA" altLang="en-US" sz="4000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alt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996A8B0-D158-4939-B04F-B0D0D26A93D0}"/>
              </a:ext>
            </a:extLst>
          </p:cNvPr>
          <p:cNvSpPr/>
          <p:nvPr/>
        </p:nvSpPr>
        <p:spPr>
          <a:xfrm>
            <a:off x="3436386" y="1162890"/>
            <a:ext cx="1635588" cy="103296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40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4174">
            <a:extLst>
              <a:ext uri="{FF2B5EF4-FFF2-40B4-BE49-F238E27FC236}">
                <a16:creationId xmlns:a16="http://schemas.microsoft.com/office/drawing/2014/main" xmlns="" id="{3519E817-551C-4AA6-8A7A-65BA2D33B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203" y="2447749"/>
            <a:ext cx="133555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4000" b="0" i="0" u="none" strike="noStrike" cap="none" normalizeH="0" baseline="0" dirty="0">
              <a:ln>
                <a:noFill/>
              </a:ln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5" name="Picture 654">
            <a:extLst>
              <a:ext uri="{FF2B5EF4-FFF2-40B4-BE49-F238E27FC236}">
                <a16:creationId xmlns:a16="http://schemas.microsoft.com/office/drawing/2014/main" xmlns="" id="{AFDC33CC-B692-4993-A506-ED827634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3306" r="6517" b="8501"/>
          <a:stretch>
            <a:fillRect/>
          </a:stretch>
        </p:blipFill>
        <p:spPr bwMode="auto">
          <a:xfrm>
            <a:off x="3481974" y="1215142"/>
            <a:ext cx="1544412" cy="10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56">
            <a:extLst>
              <a:ext uri="{FF2B5EF4-FFF2-40B4-BE49-F238E27FC236}">
                <a16:creationId xmlns:a16="http://schemas.microsoft.com/office/drawing/2014/main" xmlns="" id="{37D55D11-B953-4644-8AFF-F8EC039DE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5"/>
          <a:stretch>
            <a:fillRect/>
          </a:stretch>
        </p:blipFill>
        <p:spPr bwMode="auto">
          <a:xfrm>
            <a:off x="3485495" y="3836363"/>
            <a:ext cx="1393079" cy="10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655">
            <a:extLst>
              <a:ext uri="{FF2B5EF4-FFF2-40B4-BE49-F238E27FC236}">
                <a16:creationId xmlns:a16="http://schemas.microsoft.com/office/drawing/2014/main" xmlns="" id="{4FD2116D-5A74-4969-974E-8B20ED63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8" t="8351" r="21539"/>
          <a:stretch>
            <a:fillRect/>
          </a:stretch>
        </p:blipFill>
        <p:spPr bwMode="auto">
          <a:xfrm>
            <a:off x="3707703" y="2494753"/>
            <a:ext cx="1092954" cy="8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657">
            <a:extLst>
              <a:ext uri="{FF2B5EF4-FFF2-40B4-BE49-F238E27FC236}">
                <a16:creationId xmlns:a16="http://schemas.microsoft.com/office/drawing/2014/main" xmlns="" id="{2E13580A-AB87-4D96-974B-6489FECD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7307" r="12564" b="10851"/>
          <a:stretch>
            <a:fillRect/>
          </a:stretch>
        </p:blipFill>
        <p:spPr bwMode="auto">
          <a:xfrm>
            <a:off x="3436386" y="5291199"/>
            <a:ext cx="1693998" cy="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4F74001-581D-4FCF-A6F4-39985D401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93" y="109891"/>
            <a:ext cx="1039060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9388" algn="l"/>
                <a:tab pos="269875" algn="l"/>
              </a:tabLst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6-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الْجُمْلَةَ بِكَلِمَةٍ تُناسِبُ الصّورَةَ وَتَنْتَهي بِتَنْوينِ الْفَتْحِ، كَما في الْـمِثالِ:</a:t>
            </a:r>
            <a:endParaRPr kumimoji="0" lang="en-GB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D74B989A-3A64-42FF-A330-FBA47037F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577" y="1324446"/>
            <a:ext cx="14542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مثال:      </a:t>
            </a:r>
            <a:endParaRPr kumimoji="0" lang="en-GB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xmlns="" id="{2FC5C1AB-3CA0-4E6E-B717-50F67D8F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179" y="2444115"/>
            <a:ext cx="307007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أَوْقَدَ أَبي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</a:t>
            </a:r>
            <a:r>
              <a:rPr kumimoji="0" lang="ar-SA" altLang="en-US" sz="4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xmlns="" id="{8C4DAEFC-5CB2-4134-AF34-E4B7A438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476" y="3240511"/>
            <a:ext cx="3765774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</a:pP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تَسْقي جَدَّتي</a:t>
            </a: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.</a:t>
            </a:r>
            <a:r>
              <a:rPr kumimoji="0" lang="ar-BH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</a:t>
            </a:r>
            <a:r>
              <a:rPr kumimoji="0" lang="ar-BH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18C6660C-E290-4DE2-8FDB-BFD1EFC1FF5D}"/>
              </a:ext>
            </a:extLst>
          </p:cNvPr>
          <p:cNvSpPr/>
          <p:nvPr/>
        </p:nvSpPr>
        <p:spPr>
          <a:xfrm>
            <a:off x="3436386" y="2472287"/>
            <a:ext cx="1635588" cy="103296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40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376B01EB-8949-4387-B5F2-256C65CF1518}"/>
              </a:ext>
            </a:extLst>
          </p:cNvPr>
          <p:cNvSpPr/>
          <p:nvPr/>
        </p:nvSpPr>
        <p:spPr>
          <a:xfrm>
            <a:off x="3436386" y="3830743"/>
            <a:ext cx="1635588" cy="103296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40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ED1A632-FAA5-4938-BA4F-7CAB5B7D41EB}"/>
              </a:ext>
            </a:extLst>
          </p:cNvPr>
          <p:cNvSpPr/>
          <p:nvPr/>
        </p:nvSpPr>
        <p:spPr>
          <a:xfrm>
            <a:off x="3436386" y="5193515"/>
            <a:ext cx="1635588" cy="1032965"/>
          </a:xfrm>
          <a:prstGeom prst="roundRect">
            <a:avLst/>
          </a:prstGeom>
          <a:noFill/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 </a:t>
            </a:r>
            <a:endParaRPr lang="en-GB" sz="400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9058D4-4E7A-4CD2-92BD-45D3DC2F49C4}"/>
              </a:ext>
            </a:extLst>
          </p:cNvPr>
          <p:cNvSpPr txBox="1"/>
          <p:nvPr/>
        </p:nvSpPr>
        <p:spPr>
          <a:xfrm>
            <a:off x="6023795" y="4722306"/>
            <a:ext cx="351045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388" algn="l"/>
                <a:tab pos="269875" algn="l"/>
              </a:tabLst>
              <a:defRPr/>
            </a:pPr>
            <a:r>
              <a:rPr kumimoji="0" lang="ar-BH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أَكَلَ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BH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جاسِمٌ</a:t>
            </a:r>
            <a:r>
              <a:rPr lang="ar-SA" altLang="en-US" sz="4000" dirty="0">
                <a:solidFill>
                  <a:prstClr val="black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.</a:t>
            </a:r>
            <a:endParaRPr kumimoji="0" lang="ar-BH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D954F9A-E13C-4D92-8E61-9CCD63BA17A1}"/>
              </a:ext>
            </a:extLst>
          </p:cNvPr>
          <p:cNvSpPr txBox="1"/>
          <p:nvPr/>
        </p:nvSpPr>
        <p:spPr>
          <a:xfrm>
            <a:off x="6958155" y="2739639"/>
            <a:ext cx="1232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56" name="Rectangle 4174">
            <a:extLst>
              <a:ext uri="{FF2B5EF4-FFF2-40B4-BE49-F238E27FC236}">
                <a16:creationId xmlns:a16="http://schemas.microsoft.com/office/drawing/2014/main" xmlns="" id="{F844C400-459F-4A08-9CD0-5A2D7D88E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126" y="2595641"/>
            <a:ext cx="133555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شَمْعَة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endParaRPr kumimoji="0" lang="ar-BH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4292F10-FBDE-4D46-B929-E1EB958C42AC}"/>
              </a:ext>
            </a:extLst>
          </p:cNvPr>
          <p:cNvSpPr txBox="1"/>
          <p:nvPr/>
        </p:nvSpPr>
        <p:spPr>
          <a:xfrm>
            <a:off x="6501164" y="4221951"/>
            <a:ext cx="1232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58" name="Rectangle 4174">
            <a:extLst>
              <a:ext uri="{FF2B5EF4-FFF2-40B4-BE49-F238E27FC236}">
                <a16:creationId xmlns:a16="http://schemas.microsoft.com/office/drawing/2014/main" xmlns="" id="{73305F1D-F608-4E8A-8FB3-ED913E7A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166" y="4053798"/>
            <a:ext cx="133555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شَجَرَة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endParaRPr kumimoji="0" lang="ar-BH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F6FC468-63EF-4E2B-8FB7-93A4C7FC18B3}"/>
              </a:ext>
            </a:extLst>
          </p:cNvPr>
          <p:cNvSpPr txBox="1"/>
          <p:nvPr/>
        </p:nvSpPr>
        <p:spPr>
          <a:xfrm>
            <a:off x="6766689" y="5702205"/>
            <a:ext cx="12325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</a:t>
            </a:r>
            <a:r>
              <a:rPr kumimoji="0" lang="ar-SA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</a:t>
            </a:r>
            <a:r>
              <a:rPr kumimoji="0" lang="ar-BH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</a:t>
            </a:r>
            <a:endParaRPr lang="en-GB" dirty="0"/>
          </a:p>
        </p:txBody>
      </p:sp>
      <p:sp>
        <p:nvSpPr>
          <p:cNvPr id="60" name="Rectangle 4174">
            <a:extLst>
              <a:ext uri="{FF2B5EF4-FFF2-40B4-BE49-F238E27FC236}">
                <a16:creationId xmlns:a16="http://schemas.microsoft.com/office/drawing/2014/main" xmlns="" id="{0D13D20C-B6AA-4F08-8833-B558E0671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60" y="5546588"/>
            <a:ext cx="1335554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altLang="en-US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سَمَكَة</a:t>
            </a:r>
            <a:r>
              <a:rPr kumimoji="0" lang="ar-BH" alt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endParaRPr kumimoji="0" lang="ar-BH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11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31345</TotalTime>
  <Words>784</Words>
  <Application>Microsoft Office PowerPoint</Application>
  <PresentationFormat>Widescreen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Sahar Abdulmonem Al Majthoob</cp:lastModifiedBy>
  <cp:revision>984</cp:revision>
  <dcterms:created xsi:type="dcterms:W3CDTF">2020-09-08T04:24:33Z</dcterms:created>
  <dcterms:modified xsi:type="dcterms:W3CDTF">2022-04-07T08:53:33Z</dcterms:modified>
</cp:coreProperties>
</file>