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72" r:id="rId1"/>
  </p:sldMasterIdLst>
  <p:notesMasterIdLst>
    <p:notesMasterId r:id="rId8"/>
  </p:notesMasterIdLst>
  <p:sldIdLst>
    <p:sldId id="326" r:id="rId2"/>
    <p:sldId id="368" r:id="rId3"/>
    <p:sldId id="369" r:id="rId4"/>
    <p:sldId id="370" r:id="rId5"/>
    <p:sldId id="371" r:id="rId6"/>
    <p:sldId id="311" r:id="rId7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حمد عليّ النفيعيّ" initials="حمد" lastIdx="1" clrIdx="0">
    <p:extLst>
      <p:ext uri="{19B8F6BF-5375-455C-9EA6-DF929625EA0E}">
        <p15:presenceInfo xmlns:p15="http://schemas.microsoft.com/office/powerpoint/2012/main" userId="0b58add3780b77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1F4"/>
    <a:srgbClr val="07ED43"/>
    <a:srgbClr val="43B15D"/>
    <a:srgbClr val="CC66FF"/>
    <a:srgbClr val="E1E1E1"/>
    <a:srgbClr val="FF3399"/>
    <a:srgbClr val="FFFFCC"/>
    <a:srgbClr val="FF0066"/>
    <a:srgbClr val="CC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0DDB038-7EBD-46C1-BF37-17CE9684544A}" type="datetimeFigureOut">
              <a:rPr lang="ar-SA" smtClean="0"/>
              <a:t>20/06/1443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0F35522-70BB-4E93-8A41-84CB8C736E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3144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F3CA-B939-4254-B1A3-7A62C4321E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8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5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0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8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3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6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7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3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1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5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9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9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0A814CF-39F8-4D58-B2B6-5DC6F10F15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725" y="2059578"/>
            <a:ext cx="2559929" cy="333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399" y="93501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2E2E828-D966-4866-8D0C-7C48B5D31A83}"/>
              </a:ext>
            </a:extLst>
          </p:cNvPr>
          <p:cNvSpPr/>
          <p:nvPr/>
        </p:nvSpPr>
        <p:spPr>
          <a:xfrm>
            <a:off x="423042" y="1245924"/>
            <a:ext cx="11481051" cy="744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الحَلْقَةُ الأ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ولى/ اللُّغَةُ العَرَبيّةُ                          الصَّفُّ الثّاني الابْتِدائِــــــيُّ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الدِّراسِيُّ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الثّاني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7E7755E-1789-4C6F-AA3E-15902EE9C568}"/>
              </a:ext>
            </a:extLst>
          </p:cNvPr>
          <p:cNvSpPr/>
          <p:nvPr/>
        </p:nvSpPr>
        <p:spPr>
          <a:xfrm>
            <a:off x="270641" y="2026988"/>
            <a:ext cx="11498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ال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وَحْدَةُ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الأولى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: (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وَطَني الْبَحْرَيْنُ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)                                            الدَّرْسُ </a:t>
            </a:r>
            <a:r>
              <a:rPr lang="ar-SA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الْأَوَّلُ: فَرْحَةُ الْقَرْقاعونِ</a:t>
            </a:r>
            <a:endParaRPr lang="ar-BH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rtl="1"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</a:t>
            </a:r>
            <a:r>
              <a:rPr kumimoji="0" lang="ar-BH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الدَّرْسُ </a:t>
            </a:r>
            <a:r>
              <a:rPr lang="ar-SA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الْأَوَّلُ</a:t>
            </a:r>
            <a:r>
              <a:rPr lang="ar-BH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فَرْحةُ الْقَرْقاعونِ</a:t>
            </a:r>
            <a:r>
              <a:rPr lang="ar-BH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النَّسْخُ/ الْإِمْلاءُ/ الْإِنتاجُ الكِتابِيُّ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F38D9A3-41D7-43D0-A7FC-ED357933A70D}"/>
              </a:ext>
            </a:extLst>
          </p:cNvPr>
          <p:cNvSpPr/>
          <p:nvPr/>
        </p:nvSpPr>
        <p:spPr>
          <a:xfrm>
            <a:off x="3587431" y="5458457"/>
            <a:ext cx="4886020" cy="746786"/>
          </a:xfrm>
          <a:prstGeom prst="roundRect">
            <a:avLst/>
          </a:prstGeom>
          <a:solidFill>
            <a:srgbClr val="43B1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SA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النَّسْخُ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الْإِمْلاءُ/ الْإِنتاجُ الكِتابِيُّ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25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89" y="88135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29E25FE-F021-40B7-A014-33CB4233C9B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5E2B091-4336-4C07-9C4E-8ADD3B701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858" y="106679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2049" name="Picture 4341" descr="Table&#10;&#10;Description automatically generated">
            <a:extLst>
              <a:ext uri="{FF2B5EF4-FFF2-40B4-BE49-F238E27FC236}">
                <a16:creationId xmlns:a16="http://schemas.microsoft.com/office/drawing/2014/main" xmlns="" id="{B97ECC82-5BE6-48AB-9206-497891A1F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2034" r="14809" b="51601"/>
          <a:stretch>
            <a:fillRect/>
          </a:stretch>
        </p:blipFill>
        <p:spPr bwMode="auto">
          <a:xfrm>
            <a:off x="3396488" y="1114934"/>
            <a:ext cx="6814686" cy="513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4EEFBEB1-B970-4430-8200-F2FF86154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7404" y="2944404"/>
            <a:ext cx="688075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ارْتَــدى الْأَطْــفالُ </a:t>
            </a:r>
            <a:r>
              <a:rPr lang="ar-BH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أَزْيــاءً </a:t>
            </a:r>
            <a:r>
              <a:rPr lang="ar-BH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شَعْـبِـيَّـةً جَمـيـلَةً.</a:t>
            </a:r>
            <a:endParaRPr kumimoji="0" lang="en-US" altLang="ar-SA" sz="1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9482D76-B4AD-4104-B3A2-834069807E86}"/>
              </a:ext>
            </a:extLst>
          </p:cNvPr>
          <p:cNvSpPr txBox="1"/>
          <p:nvPr/>
        </p:nvSpPr>
        <p:spPr>
          <a:xfrm>
            <a:off x="2905211" y="445586"/>
            <a:ext cx="7324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خامِسًا: أَنْسَخُ.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3252155-9172-41A3-B9A6-D846958D67F0}"/>
              </a:ext>
            </a:extLst>
          </p:cNvPr>
          <p:cNvSpPr txBox="1"/>
          <p:nvPr/>
        </p:nvSpPr>
        <p:spPr>
          <a:xfrm>
            <a:off x="8953627" y="1244947"/>
            <a:ext cx="11645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sz="4000" b="1" dirty="0">
                <a:solidFill>
                  <a:srgbClr val="C00000"/>
                </a:solidFill>
              </a:rPr>
              <a:t>اجْتَمَعَ</a:t>
            </a:r>
            <a:endParaRPr kumimoji="0" lang="ar-BH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08E69F9-650C-4901-98D4-F349498D8E25}"/>
              </a:ext>
            </a:extLst>
          </p:cNvPr>
          <p:cNvSpPr txBox="1"/>
          <p:nvPr/>
        </p:nvSpPr>
        <p:spPr>
          <a:xfrm>
            <a:off x="8839530" y="2272269"/>
            <a:ext cx="13223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sz="4000" b="1" dirty="0">
                <a:solidFill>
                  <a:srgbClr val="C00000"/>
                </a:solidFill>
              </a:rPr>
              <a:t>أُشارِكُ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E6F3F0A-F1BC-448B-AEAD-0AD7D891D1F4}"/>
              </a:ext>
            </a:extLst>
          </p:cNvPr>
          <p:cNvSpPr txBox="1"/>
          <p:nvPr/>
        </p:nvSpPr>
        <p:spPr>
          <a:xfrm>
            <a:off x="7934771" y="1247197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131B824-D4CA-4381-893B-D81E3334DBC6}"/>
              </a:ext>
            </a:extLst>
          </p:cNvPr>
          <p:cNvSpPr txBox="1"/>
          <p:nvPr/>
        </p:nvSpPr>
        <p:spPr>
          <a:xfrm>
            <a:off x="6397957" y="1214813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8C1C51E-066C-4DC4-A2B0-2533E621C911}"/>
              </a:ext>
            </a:extLst>
          </p:cNvPr>
          <p:cNvSpPr txBox="1"/>
          <p:nvPr/>
        </p:nvSpPr>
        <p:spPr>
          <a:xfrm>
            <a:off x="4906988" y="1223492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FEBD9C1-D0EC-40C8-8523-E2A8094F3506}"/>
              </a:ext>
            </a:extLst>
          </p:cNvPr>
          <p:cNvSpPr txBox="1"/>
          <p:nvPr/>
        </p:nvSpPr>
        <p:spPr>
          <a:xfrm>
            <a:off x="7927131" y="2228531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25FDECF-8B29-4FB6-82C5-E661332AC9FA}"/>
              </a:ext>
            </a:extLst>
          </p:cNvPr>
          <p:cNvSpPr txBox="1"/>
          <p:nvPr/>
        </p:nvSpPr>
        <p:spPr>
          <a:xfrm>
            <a:off x="6381400" y="2210487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4882AF9-8F03-4BCA-B3C4-F5F322639165}"/>
              </a:ext>
            </a:extLst>
          </p:cNvPr>
          <p:cNvSpPr txBox="1"/>
          <p:nvPr/>
        </p:nvSpPr>
        <p:spPr>
          <a:xfrm>
            <a:off x="4900710" y="2217291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F59C8D9-32EB-4DBA-8920-9FCD8AA582EA}"/>
              </a:ext>
            </a:extLst>
          </p:cNvPr>
          <p:cNvSpPr txBox="1"/>
          <p:nvPr/>
        </p:nvSpPr>
        <p:spPr>
          <a:xfrm>
            <a:off x="9518875" y="4242952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B6FD3402-6F19-4D3F-BBE0-BEF9B64BED32}"/>
              </a:ext>
            </a:extLst>
          </p:cNvPr>
          <p:cNvSpPr txBox="1"/>
          <p:nvPr/>
        </p:nvSpPr>
        <p:spPr>
          <a:xfrm>
            <a:off x="8493769" y="4252426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B6C02B4-B0F0-4735-BB29-E32250F6D466}"/>
              </a:ext>
            </a:extLst>
          </p:cNvPr>
          <p:cNvSpPr txBox="1"/>
          <p:nvPr/>
        </p:nvSpPr>
        <p:spPr>
          <a:xfrm>
            <a:off x="7204859" y="4261122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7A10863-9FA7-4203-B912-774C4415BB94}"/>
              </a:ext>
            </a:extLst>
          </p:cNvPr>
          <p:cNvSpPr txBox="1"/>
          <p:nvPr/>
        </p:nvSpPr>
        <p:spPr>
          <a:xfrm>
            <a:off x="5316729" y="4239604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6978312-AC9F-4178-82BD-7A35CE8D293B}"/>
              </a:ext>
            </a:extLst>
          </p:cNvPr>
          <p:cNvSpPr txBox="1"/>
          <p:nvPr/>
        </p:nvSpPr>
        <p:spPr>
          <a:xfrm>
            <a:off x="7369115" y="1288313"/>
            <a:ext cx="11645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sz="4000" b="1" dirty="0">
                <a:solidFill>
                  <a:srgbClr val="0070C0"/>
                </a:solidFill>
              </a:rPr>
              <a:t>اجْتَمَعَ</a:t>
            </a:r>
            <a:endParaRPr lang="ar-BH" altLang="ar-SA" sz="4000" b="1" dirty="0">
              <a:solidFill>
                <a:srgbClr val="0070C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67E414E7-F02E-40BC-A297-C3591B9193D1}"/>
              </a:ext>
            </a:extLst>
          </p:cNvPr>
          <p:cNvSpPr txBox="1"/>
          <p:nvPr/>
        </p:nvSpPr>
        <p:spPr>
          <a:xfrm>
            <a:off x="5841145" y="1255337"/>
            <a:ext cx="11645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sz="4000" b="1" dirty="0">
                <a:solidFill>
                  <a:srgbClr val="0070C0"/>
                </a:solidFill>
              </a:rPr>
              <a:t>اجْتَمَعَ</a:t>
            </a:r>
            <a:endParaRPr lang="ar-BH" altLang="ar-SA" sz="4000" b="1" dirty="0">
              <a:solidFill>
                <a:srgbClr val="0070C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17132C4-1CAA-43D8-B9D2-4173F8311942}"/>
              </a:ext>
            </a:extLst>
          </p:cNvPr>
          <p:cNvSpPr txBox="1"/>
          <p:nvPr/>
        </p:nvSpPr>
        <p:spPr>
          <a:xfrm>
            <a:off x="4347156" y="1255337"/>
            <a:ext cx="11645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sz="4000" b="1" dirty="0">
                <a:solidFill>
                  <a:srgbClr val="0070C0"/>
                </a:solidFill>
              </a:rPr>
              <a:t>اجْتَمَعَ</a:t>
            </a:r>
            <a:endParaRPr lang="ar-BH" altLang="ar-SA" sz="4000" b="1" dirty="0">
              <a:solidFill>
                <a:srgbClr val="0070C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2FD6AC2-E958-4AA3-8815-4CED9884C82D}"/>
              </a:ext>
            </a:extLst>
          </p:cNvPr>
          <p:cNvSpPr txBox="1"/>
          <p:nvPr/>
        </p:nvSpPr>
        <p:spPr>
          <a:xfrm>
            <a:off x="7307592" y="2272269"/>
            <a:ext cx="1219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sz="4000" b="1" dirty="0">
                <a:solidFill>
                  <a:srgbClr val="0070C0"/>
                </a:solidFill>
              </a:rPr>
              <a:t>أُشارِكُ</a:t>
            </a:r>
            <a:endParaRPr lang="en-US" altLang="ar-SA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28C74F17-7820-4B86-A2EA-825BBBBAEEA9}"/>
              </a:ext>
            </a:extLst>
          </p:cNvPr>
          <p:cNvSpPr txBox="1"/>
          <p:nvPr/>
        </p:nvSpPr>
        <p:spPr>
          <a:xfrm>
            <a:off x="5765524" y="2272269"/>
            <a:ext cx="1219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sz="4000" b="1" dirty="0">
                <a:solidFill>
                  <a:srgbClr val="0070C0"/>
                </a:solidFill>
              </a:rPr>
              <a:t>أُشارِكُ</a:t>
            </a:r>
            <a:endParaRPr lang="en-US" altLang="ar-SA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D63585D4-C46F-4B14-90B0-6503DF6D8875}"/>
              </a:ext>
            </a:extLst>
          </p:cNvPr>
          <p:cNvSpPr txBox="1"/>
          <p:nvPr/>
        </p:nvSpPr>
        <p:spPr>
          <a:xfrm>
            <a:off x="4291861" y="2279255"/>
            <a:ext cx="1219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sz="4000" b="1" dirty="0">
                <a:solidFill>
                  <a:srgbClr val="0070C0"/>
                </a:solidFill>
              </a:rPr>
              <a:t>أُشارِكُ</a:t>
            </a:r>
            <a:endParaRPr lang="en-US" altLang="ar-SA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1" name="Rectangle 3">
            <a:extLst>
              <a:ext uri="{FF2B5EF4-FFF2-40B4-BE49-F238E27FC236}">
                <a16:creationId xmlns:a16="http://schemas.microsoft.com/office/drawing/2014/main" xmlns="" id="{CB2C4FB3-0933-473B-A018-E0A03CA91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7990" y="3971518"/>
            <a:ext cx="94402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أَزْيــاء</a:t>
            </a:r>
            <a:r>
              <a:rPr lang="ar-BH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 </a:t>
            </a:r>
            <a:endParaRPr lang="en-US" altLang="ar-SA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2B6D7FFF-C4CD-490B-BAAE-D6CD02A47190}"/>
              </a:ext>
            </a:extLst>
          </p:cNvPr>
          <p:cNvSpPr txBox="1"/>
          <p:nvPr/>
        </p:nvSpPr>
        <p:spPr>
          <a:xfrm>
            <a:off x="8954039" y="4233253"/>
            <a:ext cx="1189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40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ارْتَــدى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2CB2AD87-A45C-4431-A34D-686A00A0B36F}"/>
              </a:ext>
            </a:extLst>
          </p:cNvPr>
          <p:cNvSpPr txBox="1"/>
          <p:nvPr/>
        </p:nvSpPr>
        <p:spPr>
          <a:xfrm>
            <a:off x="7654293" y="4246772"/>
            <a:ext cx="14585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40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الْأَطْــفالُ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E9CA0BEA-674D-47BC-AD34-706CCB7E3DCC}"/>
              </a:ext>
            </a:extLst>
          </p:cNvPr>
          <p:cNvSpPr txBox="1"/>
          <p:nvPr/>
        </p:nvSpPr>
        <p:spPr>
          <a:xfrm>
            <a:off x="5586996" y="4254059"/>
            <a:ext cx="1446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40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شَعْـبِـيَّـةً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3E5B37B-ACB0-4E26-9351-04CA1022CA5E}"/>
              </a:ext>
            </a:extLst>
          </p:cNvPr>
          <p:cNvSpPr txBox="1"/>
          <p:nvPr/>
        </p:nvSpPr>
        <p:spPr>
          <a:xfrm>
            <a:off x="6421236" y="4271464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BCF27AD-A2AB-4837-8616-566C8337A5E6}"/>
              </a:ext>
            </a:extLst>
          </p:cNvPr>
          <p:cNvSpPr txBox="1"/>
          <p:nvPr/>
        </p:nvSpPr>
        <p:spPr>
          <a:xfrm>
            <a:off x="4643768" y="4314481"/>
            <a:ext cx="1284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sz="4000" b="1" dirty="0" smtClean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جَمـيـلَةً.</a:t>
            </a:r>
            <a:endParaRPr lang="en-US" altLang="ar-SA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rtl="1"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</a:t>
            </a:r>
            <a:r>
              <a:rPr kumimoji="0" lang="ar-BH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الدَّرْسُ </a:t>
            </a:r>
            <a:r>
              <a:rPr lang="ar-SA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الْأَوَّلُ</a:t>
            </a:r>
            <a:r>
              <a:rPr lang="ar-BH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فَرْحةُ الْقَرْقاعونِ</a:t>
            </a:r>
            <a:r>
              <a:rPr lang="ar-BH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النَّسْخُ/ الْإِمْلاءُ/ الْإِنتاجُ الكِتابِيُّ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3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5" grpId="0"/>
      <p:bldP spid="46" grpId="0"/>
      <p:bldP spid="47" grpId="0"/>
      <p:bldP spid="52" grpId="0"/>
      <p:bldP spid="53" grpId="0"/>
      <p:bldP spid="54" grpId="0"/>
      <p:bldP spid="59" grpId="0"/>
      <p:bldP spid="60" grpId="0"/>
      <p:bldP spid="61" grpId="0"/>
      <p:bldP spid="62" grpId="0"/>
      <p:bldP spid="71" grpId="0"/>
      <p:bldP spid="72" grpId="0"/>
      <p:bldP spid="74" grpId="0"/>
      <p:bldP spid="76" grpId="0"/>
      <p:bldP spid="51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6F91A3D-D6AD-4452-BB7A-6D4F90E44EBF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FF8AD47C-097D-458B-AB3E-43BA04CF3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996" y="736417"/>
            <a:ext cx="476624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سادِسًا: أَكْتُبُ ما يُمْليهِ الْـمُعَلِّمُ.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56B7886-84AB-42C1-B998-86AE69521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626" y="1634002"/>
            <a:ext cx="339616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431FB4-2A93-4800-AF3D-70CBB2F5D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730" y="23325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23759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pic>
        <p:nvPicPr>
          <p:cNvPr id="2049" name="Picture 679" descr="Table&#10;&#10;Description automatically gene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1568" r="13089" b="80064"/>
          <a:stretch>
            <a:fillRect/>
          </a:stretch>
        </p:blipFill>
        <p:spPr bwMode="auto">
          <a:xfrm>
            <a:off x="1775012" y="2076226"/>
            <a:ext cx="9821732" cy="133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82132" y="2251962"/>
            <a:ext cx="1032734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ما </a:t>
            </a:r>
            <a:r>
              <a:rPr kumimoji="0" lang="ar-BH" sz="5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kumimoji="0" lang="ar-BH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      </a:t>
            </a:r>
            <a:r>
              <a:rPr kumimoji="0" lang="ar-BH" sz="5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kumimoji="0" lang="ar-BH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      </a:t>
            </a:r>
            <a:r>
              <a:rPr kumimoji="0" lang="ar-BH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الأَطْفالِ في  </a:t>
            </a:r>
            <a:r>
              <a:rPr kumimoji="0" lang="ar-BH" sz="5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       </a:t>
            </a:r>
            <a:r>
              <a:rPr kumimoji="0" lang="ar-BH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لَيلَةَ الْقَرْقاعونِ!</a:t>
            </a:r>
            <a:endParaRPr kumimoji="0" lang="ar-BH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56">
            <a:extLst>
              <a:ext uri="{FF2B5EF4-FFF2-40B4-BE49-F238E27FC236}">
                <a16:creationId xmlns:a16="http://schemas.microsoft.com/office/drawing/2014/main" xmlns="" id="{0ECCB087-DE69-46DC-AD74-B441C9061C65}"/>
              </a:ext>
            </a:extLst>
          </p:cNvPr>
          <p:cNvSpPr txBox="1"/>
          <p:nvPr/>
        </p:nvSpPr>
        <p:spPr>
          <a:xfrm>
            <a:off x="9580924" y="2382890"/>
            <a:ext cx="12653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000" b="1" dirty="0" smtClean="0">
                <a:solidFill>
                  <a:srgbClr val="C00000"/>
                </a:solidFill>
              </a:rPr>
              <a:t>أجمل</a:t>
            </a:r>
            <a:r>
              <a:rPr kumimoji="0" lang="ar-BH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ar-SA" sz="2000" dirty="0"/>
          </a:p>
        </p:txBody>
      </p:sp>
      <p:sp>
        <p:nvSpPr>
          <p:cNvPr id="20" name="TextBox 57">
            <a:extLst>
              <a:ext uri="{FF2B5EF4-FFF2-40B4-BE49-F238E27FC236}">
                <a16:creationId xmlns:a16="http://schemas.microsoft.com/office/drawing/2014/main" xmlns="" id="{F897BCCC-22CF-4DCD-8626-40285F21E7A2}"/>
              </a:ext>
            </a:extLst>
          </p:cNvPr>
          <p:cNvSpPr txBox="1"/>
          <p:nvPr/>
        </p:nvSpPr>
        <p:spPr>
          <a:xfrm>
            <a:off x="8763305" y="2421419"/>
            <a:ext cx="10919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rgbClr val="C00000"/>
                </a:solidFill>
              </a:rPr>
              <a:t>نشيد</a:t>
            </a:r>
            <a:r>
              <a:rPr kumimoji="0" lang="ar-B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21" name="TextBox 57">
            <a:extLst>
              <a:ext uri="{FF2B5EF4-FFF2-40B4-BE49-F238E27FC236}">
                <a16:creationId xmlns:a16="http://schemas.microsoft.com/office/drawing/2014/main" xmlns="" id="{F897BCCC-22CF-4DCD-8626-40285F21E7A2}"/>
              </a:ext>
            </a:extLst>
          </p:cNvPr>
          <p:cNvSpPr txBox="1"/>
          <p:nvPr/>
        </p:nvSpPr>
        <p:spPr>
          <a:xfrm>
            <a:off x="6176597" y="2344497"/>
            <a:ext cx="10919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rgbClr val="C00000"/>
                </a:solidFill>
              </a:rPr>
              <a:t>الْحَيِّ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rtl="1"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</a:t>
            </a:r>
            <a:r>
              <a:rPr kumimoji="0" lang="ar-BH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الدَّرْسُ </a:t>
            </a:r>
            <a:r>
              <a:rPr lang="ar-SA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الْأَوَّلُ</a:t>
            </a:r>
            <a:r>
              <a:rPr lang="ar-BH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فَرْحةُ الْقَرْقاعونِ</a:t>
            </a:r>
            <a:r>
              <a:rPr lang="ar-BH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النَّسْخُ/ الْإِمْلاءُ/ الْإِنتاجُ الكِتابِيُّ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58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D1BEC28-5C79-47FA-BF06-441298F5718A}"/>
              </a:ext>
            </a:extLst>
          </p:cNvPr>
          <p:cNvSpPr txBox="1"/>
          <p:nvPr/>
        </p:nvSpPr>
        <p:spPr>
          <a:xfrm>
            <a:off x="1671782" y="609913"/>
            <a:ext cx="9264208" cy="1539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ar-BH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15000"/>
              </a:lnSpc>
              <a:spcAft>
                <a:spcPts val="800"/>
              </a:spcAft>
              <a:tabLst>
                <a:tab pos="269240" algn="l"/>
                <a:tab pos="4752975" algn="l"/>
              </a:tabLst>
            </a:pPr>
            <a:r>
              <a:rPr lang="ar-SA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1-أُكَوِّنُ جُمْلَةً كَما في </a:t>
            </a:r>
            <a:r>
              <a:rPr lang="ar-SA" sz="4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الْـمِثالِ:</a:t>
            </a:r>
            <a:r>
              <a:rPr lang="ar-BH" sz="4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40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مُسْتَعينًا بالصّورَةِ</a:t>
            </a:r>
            <a:r>
              <a:rPr lang="ar-SA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J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EA8236E-3B14-4895-BF27-E3AEF3786EA9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6">
            <a:extLst>
              <a:ext uri="{FF2B5EF4-FFF2-40B4-BE49-F238E27FC236}">
                <a16:creationId xmlns:a16="http://schemas.microsoft.com/office/drawing/2014/main" xmlns="" id="{8EF63C0F-C479-4E41-9595-4714E0A83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8782" y="314504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endParaRPr lang="ar-SA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AFBBE45-09AB-4188-B445-8D27F1621233}"/>
              </a:ext>
            </a:extLst>
          </p:cNvPr>
          <p:cNvSpPr txBox="1"/>
          <p:nvPr/>
        </p:nvSpPr>
        <p:spPr>
          <a:xfrm>
            <a:off x="7558863" y="485495"/>
            <a:ext cx="2326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سابِعًا: أُنْتِجُ.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4160"/>
          <p:cNvSpPr/>
          <p:nvPr/>
        </p:nvSpPr>
        <p:spPr>
          <a:xfrm>
            <a:off x="270641" y="309112"/>
            <a:ext cx="3900526" cy="1536700"/>
          </a:xfrm>
          <a:prstGeom prst="ellipse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260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الثِّيابُ الشَّعْبِيَّةُ </a:t>
            </a:r>
            <a:r>
              <a:rPr lang="ar-BH" sz="26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جَميلةࣱ</a:t>
            </a:r>
            <a:r>
              <a:rPr lang="ar-BH" sz="260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26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ما</a:t>
            </a:r>
            <a:r>
              <a:rPr lang="ar-BH" sz="260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6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أَجْمَلَ </a:t>
            </a:r>
            <a:r>
              <a:rPr lang="ar-BH" sz="260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الثِّيابَ الشَّعْبِيَّةَ</a:t>
            </a:r>
            <a:r>
              <a:rPr lang="ar-BH" sz="26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!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47" descr="مزرعة النخلة - مزرعة النخلة ..... للحجز و الاستفسار الاتصال على 0798722503  | Faceboo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58" y="2035792"/>
            <a:ext cx="2429435" cy="1478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4310" descr="A stone castle with a flag&#10;&#10;Description automatically generated with low confidenc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58" y="3567817"/>
            <a:ext cx="2429435" cy="1359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4312" descr="A picture containing water, blue&#10;&#10;Description automatically generate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58" y="5001107"/>
            <a:ext cx="2429435" cy="12096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428565" y="2393576"/>
            <a:ext cx="62125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dirty="0"/>
              <a:t>النَّخْلةُ طَويلةࣱ.</a:t>
            </a:r>
            <a:endParaRPr lang="en-US" sz="3200" dirty="0"/>
          </a:p>
          <a:p>
            <a:pPr algn="r" rtl="1"/>
            <a:r>
              <a:rPr lang="ar-BH" sz="3200" dirty="0" smtClean="0"/>
              <a:t>- </a:t>
            </a:r>
            <a:r>
              <a:rPr lang="ar-SA" sz="3200" dirty="0"/>
              <a:t>ما </a:t>
            </a:r>
            <a:r>
              <a:rPr lang="ar-BH" sz="3200" dirty="0"/>
              <a:t>أَطْوَلَ </a:t>
            </a:r>
            <a:r>
              <a:rPr lang="ar-BH" sz="3200" dirty="0" smtClean="0"/>
              <a:t>................................. !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4690527" y="3681458"/>
            <a:ext cx="62125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BH" sz="3200" dirty="0"/>
              <a:t>الْقَلْعةُ قَديمَةࣱ.</a:t>
            </a:r>
            <a:endParaRPr lang="en-US" sz="3200" dirty="0"/>
          </a:p>
          <a:p>
            <a:pPr algn="r" rtl="1"/>
            <a:r>
              <a:rPr lang="ar-BH" sz="3200" dirty="0" smtClean="0"/>
              <a:t>- </a:t>
            </a:r>
            <a:r>
              <a:rPr lang="ar-SA" sz="3200" dirty="0" smtClean="0"/>
              <a:t>ما </a:t>
            </a:r>
            <a:r>
              <a:rPr lang="ar-BH" sz="3200" dirty="0" smtClean="0"/>
              <a:t>.............   ........................... </a:t>
            </a:r>
            <a:r>
              <a:rPr lang="ar-BH" sz="3200" dirty="0"/>
              <a:t>!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4690527" y="4927047"/>
            <a:ext cx="62125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dirty="0" smtClean="0"/>
              <a:t> </a:t>
            </a:r>
            <a:r>
              <a:rPr lang="ar-BH" altLang="en-US" sz="32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السّيّارَةُ سَريعَة</a:t>
            </a:r>
            <a:endParaRPr lang="ar-BH" sz="3200" dirty="0" smtClean="0"/>
          </a:p>
          <a:p>
            <a:pPr algn="r" rtl="1"/>
            <a:r>
              <a:rPr lang="ar-BH" sz="3200" dirty="0" smtClean="0"/>
              <a:t>- </a:t>
            </a:r>
            <a:r>
              <a:rPr lang="ar-SA" sz="3200" dirty="0" smtClean="0"/>
              <a:t>ما </a:t>
            </a:r>
            <a:r>
              <a:rPr lang="ar-BH" sz="3200" dirty="0" smtClean="0"/>
              <a:t>.............   ........................... </a:t>
            </a:r>
            <a:r>
              <a:rPr lang="ar-BH" sz="3200" dirty="0"/>
              <a:t>!</a:t>
            </a:r>
            <a:endParaRPr lang="en-US" sz="3200" dirty="0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9970AEB-B6FA-4596-BF95-2AE99CB57560}"/>
              </a:ext>
            </a:extLst>
          </p:cNvPr>
          <p:cNvSpPr txBox="1"/>
          <p:nvPr/>
        </p:nvSpPr>
        <p:spPr>
          <a:xfrm>
            <a:off x="7347187" y="2653057"/>
            <a:ext cx="1865830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/>
            </a:pPr>
            <a:r>
              <a:rPr lang="ar-BH" sz="3600" b="1" dirty="0" smtClean="0">
                <a:solidFill>
                  <a:srgbClr val="FF0000"/>
                </a:solidFill>
              </a:rPr>
              <a:t>النَّخْلةَ</a:t>
            </a:r>
            <a:endParaRPr kumimoji="0" lang="en-US" alt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9970AEB-B6FA-4596-BF95-2AE99CB57560}"/>
              </a:ext>
            </a:extLst>
          </p:cNvPr>
          <p:cNvSpPr txBox="1"/>
          <p:nvPr/>
        </p:nvSpPr>
        <p:spPr>
          <a:xfrm>
            <a:off x="8193390" y="3986752"/>
            <a:ext cx="1865830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/>
            </a:pPr>
            <a:r>
              <a:rPr lang="ar-BH" sz="3600" b="1" dirty="0" smtClean="0">
                <a:solidFill>
                  <a:srgbClr val="FF0000"/>
                </a:solidFill>
              </a:rPr>
              <a:t>أقْدَمَ</a:t>
            </a:r>
            <a:endParaRPr kumimoji="0" lang="en-US" alt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9970AEB-B6FA-4596-BF95-2AE99CB57560}"/>
              </a:ext>
            </a:extLst>
          </p:cNvPr>
          <p:cNvSpPr txBox="1"/>
          <p:nvPr/>
        </p:nvSpPr>
        <p:spPr>
          <a:xfrm>
            <a:off x="6414272" y="4022093"/>
            <a:ext cx="1865830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/>
            </a:pPr>
            <a:r>
              <a:rPr lang="ar-BH" sz="3600" b="1" dirty="0" smtClean="0">
                <a:solidFill>
                  <a:srgbClr val="FF0000"/>
                </a:solidFill>
              </a:rPr>
              <a:t>الْقَلْعَةَ</a:t>
            </a:r>
            <a:endParaRPr kumimoji="0" lang="en-US" alt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9970AEB-B6FA-4596-BF95-2AE99CB57560}"/>
              </a:ext>
            </a:extLst>
          </p:cNvPr>
          <p:cNvSpPr txBox="1"/>
          <p:nvPr/>
        </p:nvSpPr>
        <p:spPr>
          <a:xfrm>
            <a:off x="8430336" y="5231701"/>
            <a:ext cx="1865830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/>
            </a:pPr>
            <a:r>
              <a:rPr lang="ar-BH" sz="3600" b="1" dirty="0" smtClean="0">
                <a:solidFill>
                  <a:srgbClr val="FF0000"/>
                </a:solidFill>
              </a:rPr>
              <a:t>أَسْرَعَ</a:t>
            </a:r>
            <a:endParaRPr kumimoji="0" lang="en-US" alt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9970AEB-B6FA-4596-BF95-2AE99CB57560}"/>
              </a:ext>
            </a:extLst>
          </p:cNvPr>
          <p:cNvSpPr txBox="1"/>
          <p:nvPr/>
        </p:nvSpPr>
        <p:spPr>
          <a:xfrm>
            <a:off x="6625948" y="5258485"/>
            <a:ext cx="1865830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/>
            </a:pPr>
            <a:r>
              <a:rPr lang="ar-BH" sz="3600" b="1" dirty="0" smtClean="0">
                <a:solidFill>
                  <a:srgbClr val="FF0000"/>
                </a:solidFill>
              </a:rPr>
              <a:t>السّيّارَةَ</a:t>
            </a:r>
            <a:endParaRPr kumimoji="0" lang="en-US" alt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39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rtl="1"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</a:t>
            </a:r>
            <a:r>
              <a:rPr kumimoji="0" lang="ar-BH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الدَّرْسُ </a:t>
            </a:r>
            <a:r>
              <a:rPr lang="ar-SA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الْأَوَّلُ</a:t>
            </a:r>
            <a:r>
              <a:rPr lang="ar-BH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فَرْحةُ الْقَرْقاعونِ</a:t>
            </a:r>
            <a:r>
              <a:rPr lang="ar-BH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النَّسْخُ/ الْإِمْلاءُ/ الْإِنتاجُ الكِتابِيُّ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90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D1BEC28-5C79-47FA-BF06-441298F5718A}"/>
              </a:ext>
            </a:extLst>
          </p:cNvPr>
          <p:cNvSpPr txBox="1"/>
          <p:nvPr/>
        </p:nvSpPr>
        <p:spPr>
          <a:xfrm>
            <a:off x="1671782" y="609913"/>
            <a:ext cx="9264208" cy="1539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ar-BH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  <a:tabLst>
                <a:tab pos="269240" algn="l"/>
                <a:tab pos="4752975" algn="l"/>
              </a:tabLst>
            </a:pPr>
            <a:r>
              <a:rPr lang="ar-BH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2- </a:t>
            </a:r>
            <a:r>
              <a:rPr lang="ar-SA" altLang="en-US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أَصِلُ كُلَّ مَشْهَدٍ بِالْعِبـارَةِ </a:t>
            </a:r>
            <a:r>
              <a:rPr lang="ar-SA" altLang="en-US" sz="4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الْـمُناسِبَةِ</a:t>
            </a:r>
            <a:r>
              <a:rPr lang="ar-SA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EA8236E-3B14-4895-BF27-E3AEF3786EA9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AFBBE45-09AB-4188-B445-8D27F1621233}"/>
              </a:ext>
            </a:extLst>
          </p:cNvPr>
          <p:cNvSpPr txBox="1"/>
          <p:nvPr/>
        </p:nvSpPr>
        <p:spPr>
          <a:xfrm>
            <a:off x="7558863" y="485495"/>
            <a:ext cx="2326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سابِعًا: أُنْتِجُ.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rtl="1"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</a:t>
            </a:r>
            <a:r>
              <a:rPr kumimoji="0" lang="ar-BH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الدَّرْسُ </a:t>
            </a:r>
            <a:r>
              <a:rPr lang="ar-SA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الْأَوَّلُ</a:t>
            </a:r>
            <a:r>
              <a:rPr lang="ar-BH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فَرْحةُ الْقَرْقاعونِ</a:t>
            </a:r>
            <a:r>
              <a:rPr lang="ar-BH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النَّسْخُ/ الْإِمْلاءُ/ الْإِنتاجُ الكِتابِيُّ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" name="Rectangle 255"/>
          <p:cNvSpPr>
            <a:spLocks noChangeArrowheads="1"/>
          </p:cNvSpPr>
          <p:nvPr/>
        </p:nvSpPr>
        <p:spPr bwMode="auto">
          <a:xfrm>
            <a:off x="4310743" y="2540108"/>
            <a:ext cx="6625247" cy="1397166"/>
          </a:xfrm>
          <a:prstGeom prst="rect">
            <a:avLst/>
          </a:prstGeom>
          <a:solidFill>
            <a:srgbClr val="FFD9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خرجَ صادِقࣱ إِلى حَديقَةِ الْـمَنْزِلِ. فَوَجَدَ الْوُرودَ</a:t>
            </a:r>
            <a:r>
              <a:rPr kumimoji="0" lang="ar-BH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ar-BH" alt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ذابِلَةً وَأَوْراقَها صَفْراءَ.</a:t>
            </a:r>
            <a:endParaRPr kumimoji="0" lang="ar-BH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35"/>
          <p:cNvSpPr>
            <a:spLocks noChangeArrowheads="1"/>
          </p:cNvSpPr>
          <p:nvPr/>
        </p:nvSpPr>
        <p:spPr bwMode="auto">
          <a:xfrm>
            <a:off x="4371703" y="4318274"/>
            <a:ext cx="6564287" cy="1564891"/>
          </a:xfrm>
          <a:prstGeom prst="rect">
            <a:avLst/>
          </a:prstGeom>
          <a:solidFill>
            <a:srgbClr val="FFD9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اقْتَلَعَ الْوَلَدُ بَعْضَ الْأَعْشابِ الطُّفَيْلِيَّةِ الْـمُحيطَةِ بِالْوُرودِ.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46" y="958008"/>
            <a:ext cx="2927216" cy="25734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" y="3898333"/>
            <a:ext cx="2870827" cy="2331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224293" y="14097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-224293" y="59817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1" name="Straight Connector 10"/>
          <p:cNvCxnSpPr>
            <a:stCxn id="3" idx="1"/>
            <a:endCxn id="25" idx="6"/>
          </p:cNvCxnSpPr>
          <p:nvPr/>
        </p:nvCxnSpPr>
        <p:spPr>
          <a:xfrm flipH="1" flipV="1">
            <a:off x="3340362" y="2244744"/>
            <a:ext cx="1031341" cy="285597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" idx="1"/>
            <a:endCxn id="26" idx="6"/>
          </p:cNvCxnSpPr>
          <p:nvPr/>
        </p:nvCxnSpPr>
        <p:spPr>
          <a:xfrm flipH="1">
            <a:off x="3400914" y="3238691"/>
            <a:ext cx="909829" cy="18252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07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D172123-B596-45D5-9047-1895A2E41285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11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انْتَهى الدَّرْسُ</a:t>
            </a:r>
            <a:endParaRPr lang="en-US" sz="11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6835106-0E1D-4F1D-AD1E-C93AC5D0D29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rtl="1"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</a:t>
            </a:r>
            <a:r>
              <a:rPr kumimoji="0" lang="ar-BH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الدَّرْسُ </a:t>
            </a:r>
            <a:r>
              <a:rPr lang="ar-SA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الْأَوَّلُ</a:t>
            </a:r>
            <a:r>
              <a:rPr lang="ar-BH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فَرْحةُ الْقَرْقاعونِ</a:t>
            </a:r>
            <a:r>
              <a:rPr lang="ar-BH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النَّسْخُ/ الْإِمْلاءُ/ الْإِنتاجُ الكِتابِيُّ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2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17019</TotalTime>
  <Words>378</Words>
  <Application>Microsoft Office PowerPoint</Application>
  <PresentationFormat>Widescreen</PresentationFormat>
  <Paragraphs>71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Tufik Ben Saleh Aldaaji</dc:creator>
  <cp:lastModifiedBy>Heyam  Saad Sakhir</cp:lastModifiedBy>
  <cp:revision>975</cp:revision>
  <dcterms:created xsi:type="dcterms:W3CDTF">2020-09-08T04:24:33Z</dcterms:created>
  <dcterms:modified xsi:type="dcterms:W3CDTF">2022-01-23T09:07:04Z</dcterms:modified>
</cp:coreProperties>
</file>