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98" r:id="rId2"/>
    <p:sldId id="311" r:id="rId3"/>
    <p:sldId id="289" r:id="rId4"/>
    <p:sldId id="304" r:id="rId5"/>
    <p:sldId id="305" r:id="rId6"/>
    <p:sldId id="306" r:id="rId7"/>
    <p:sldId id="294" r:id="rId8"/>
    <p:sldId id="307" r:id="rId9"/>
    <p:sldId id="308" r:id="rId10"/>
    <p:sldId id="309" r:id="rId11"/>
    <p:sldId id="314" r:id="rId12"/>
    <p:sldId id="312" r:id="rId13"/>
    <p:sldId id="313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66FFCC"/>
    <a:srgbClr val="66FF99"/>
    <a:srgbClr val="FF9900"/>
    <a:srgbClr val="FFCC66"/>
    <a:srgbClr val="FF99C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0D7B-CD68-4EA4-AFEE-6007D947A732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1E98-6B20-48F3-8935-1217CDE57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34930-D74A-4DE1-8EA1-E832DFF1A293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C4B6-E0E7-4687-B346-6D37DC97B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CC4B6-E0E7-4687-B346-6D37DC97B9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CC4B6-E0E7-4687-B346-6D37DC97B9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546823" y="2481896"/>
            <a:ext cx="5098353" cy="19389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أَيْنَ ذَهَبَتِ الشَّمْسُ 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70415" y="1431412"/>
            <a:ext cx="1713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الصّفحةُ51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53114" y="135581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1A57B-BFC6-4ACF-ABF4-007E8E0C2C0A}"/>
              </a:ext>
            </a:extLst>
          </p:cNvPr>
          <p:cNvPicPr/>
          <p:nvPr/>
        </p:nvPicPr>
        <p:blipFill rotWithShape="1">
          <a:blip r:embed="rId6" cstate="print"/>
          <a:srcRect l="22063" t="18130" r="67171" b="59911"/>
          <a:stretch/>
        </p:blipFill>
        <p:spPr bwMode="auto">
          <a:xfrm>
            <a:off x="0" y="0"/>
            <a:ext cx="2422446" cy="136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12148-E90D-4404-BA9F-6BA8CA33E795}"/>
              </a:ext>
            </a:extLst>
          </p:cNvPr>
          <p:cNvPicPr/>
          <p:nvPr/>
        </p:nvPicPr>
        <p:blipFill rotWithShape="1">
          <a:blip r:embed="rId7" cstate="print"/>
          <a:srcRect l="24350" t="49579" r="68499" b="36864"/>
          <a:stretch/>
        </p:blipFill>
        <p:spPr bwMode="auto">
          <a:xfrm>
            <a:off x="0" y="2485940"/>
            <a:ext cx="3277772" cy="3422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8790DD-0FC9-482F-9477-338AAE25E091}"/>
              </a:ext>
            </a:extLst>
          </p:cNvPr>
          <p:cNvPicPr/>
          <p:nvPr/>
        </p:nvPicPr>
        <p:blipFill rotWithShape="1">
          <a:blip r:embed="rId7" cstate="print"/>
          <a:srcRect l="40349" t="49579" r="52756" b="36864"/>
          <a:stretch/>
        </p:blipFill>
        <p:spPr bwMode="auto">
          <a:xfrm>
            <a:off x="8914228" y="2485939"/>
            <a:ext cx="3277772" cy="3422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9AD0A-89EE-4BA6-A6E3-65BC892E89BD}"/>
              </a:ext>
            </a:extLst>
          </p:cNvPr>
          <p:cNvSpPr txBox="1"/>
          <p:nvPr/>
        </p:nvSpPr>
        <p:spPr>
          <a:xfrm>
            <a:off x="1709529" y="1399318"/>
            <a:ext cx="87729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/>
              <a:t>الْحَلْقَةُ الْأولى، اللُّغَةُ الْعَرَبِيَّةُ، الْفَصْلُ الدِّراسيُّ الْأَوّل،الصّفُّ الثّاني الابتدائيّ </a:t>
            </a: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862" y="5908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41991" r="58669" b="7525"/>
          <a:stretch/>
        </p:blipFill>
        <p:spPr>
          <a:xfrm>
            <a:off x="300110" y="1650118"/>
            <a:ext cx="2151529" cy="4812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469" y="2320054"/>
            <a:ext cx="407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C00000"/>
                </a:solidFill>
              </a:rPr>
              <a:t>- عِنْدَما أَرَى أَطْفالًا: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9247" y="3022586"/>
            <a:ext cx="95706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1- يَعْبَثونَ بِالنَّارِ، أَقولُ لَهُمْ: ...............بِالنَّارِ.</a:t>
            </a:r>
          </a:p>
          <a:p>
            <a:pPr algn="r"/>
            <a:endParaRPr lang="ar-BH" sz="3200" dirty="0"/>
          </a:p>
          <a:p>
            <a:pPr algn="r"/>
            <a:r>
              <a:rPr lang="ar-BH" sz="3200" dirty="0"/>
              <a:t>2- يَلْعَبونَ في الشَّارِعِ، أَقولُ لَهُمْ: ............. في الشَّارِعِ. </a:t>
            </a:r>
          </a:p>
          <a:p>
            <a:pPr algn="r"/>
            <a:endParaRPr lang="ar-BH" sz="3200" dirty="0"/>
          </a:p>
          <a:p>
            <a:pPr algn="r"/>
            <a:r>
              <a:rPr lang="ar-BH" sz="3200" dirty="0"/>
              <a:t>3- يَرْمونَ الزُّجاجَ في الطَّريقِ أَقولُ لَهُمْ: ............ الزُّجاجَ في الطَّريقِ.</a:t>
            </a:r>
          </a:p>
          <a:p>
            <a:pPr algn="r"/>
            <a:endParaRPr lang="ar-BH" sz="3200" dirty="0"/>
          </a:p>
          <a:p>
            <a:pPr algn="r"/>
            <a:r>
              <a:rPr lang="ar-BH" sz="3200" dirty="0"/>
              <a:t>4 - يُعَذِّبونَ قِطَّةً، أَقولُ لَهُمْ: .............. الْقِط</a:t>
            </a:r>
            <a:r>
              <a:rPr lang="ar-SA" sz="3200" dirty="0"/>
              <a:t>َّ</a:t>
            </a:r>
            <a:r>
              <a:rPr lang="ar-BH" sz="3200" dirty="0"/>
              <a:t>ةَ.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0726" y="4064426"/>
            <a:ext cx="171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لا تَلْعَبوا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6964" y="5063935"/>
            <a:ext cx="141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لا تَرْموا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5962" y="6004856"/>
            <a:ext cx="164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لا تُعَذِّبوا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F31F3421-440F-446E-8DC4-0FEFDF46C478}"/>
              </a:ext>
            </a:extLst>
          </p:cNvPr>
          <p:cNvSpPr txBox="1">
            <a:spLocks/>
          </p:cNvSpPr>
          <p:nvPr/>
        </p:nvSpPr>
        <p:spPr>
          <a:xfrm>
            <a:off x="3579467" y="118531"/>
            <a:ext cx="5036030" cy="777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FF9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/>
              <a:t>أُكْمِلُ</a:t>
            </a:r>
            <a:r>
              <a:rPr lang="ar-BH" b="1" dirty="0"/>
              <a:t> كَما في الْمِثالِ: </a:t>
            </a:r>
            <a:endParaRPr lang="en-US" b="1" dirty="0"/>
          </a:p>
        </p:txBody>
      </p:sp>
      <p:sp>
        <p:nvSpPr>
          <p:cNvPr id="15" name="شكل بيضاوي 3">
            <a:extLst>
              <a:ext uri="{FF2B5EF4-FFF2-40B4-BE49-F238E27FC236}">
                <a16:creationId xmlns:a16="http://schemas.microsoft.com/office/drawing/2014/main" id="{02535864-BFBA-4F14-9DCF-28ED5A28F829}"/>
              </a:ext>
            </a:extLst>
          </p:cNvPr>
          <p:cNvSpPr/>
          <p:nvPr/>
        </p:nvSpPr>
        <p:spPr>
          <a:xfrm>
            <a:off x="8028694" y="1048576"/>
            <a:ext cx="1173606" cy="1203085"/>
          </a:xfrm>
          <a:prstGeom prst="ellipse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مِثالٌ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سهم إلى اليمين 5">
            <a:extLst>
              <a:ext uri="{FF2B5EF4-FFF2-40B4-BE49-F238E27FC236}">
                <a16:creationId xmlns:a16="http://schemas.microsoft.com/office/drawing/2014/main" id="{E8E2C575-3C0D-4BEA-A1F8-2D9DE1700146}"/>
              </a:ext>
            </a:extLst>
          </p:cNvPr>
          <p:cNvSpPr/>
          <p:nvPr/>
        </p:nvSpPr>
        <p:spPr>
          <a:xfrm>
            <a:off x="2813620" y="1067844"/>
            <a:ext cx="5036030" cy="1200269"/>
          </a:xfrm>
          <a:prstGeom prst="rightArrow">
            <a:avLst/>
          </a:prstGeom>
          <a:solidFill>
            <a:schemeClr val="bg1"/>
          </a:solidFill>
          <a:ln>
            <a:solidFill>
              <a:srgbClr val="66FF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</a:rPr>
              <a:t>قالَ الطّائِرُ: </a:t>
            </a:r>
            <a:r>
              <a:rPr lang="ar-BH" sz="3200" b="1" dirty="0">
                <a:solidFill>
                  <a:schemeClr val="accent1"/>
                </a:solidFill>
              </a:rPr>
              <a:t>لا تَخافوا </a:t>
            </a:r>
            <a:r>
              <a:rPr lang="ar-BH" sz="3200" b="1" dirty="0">
                <a:solidFill>
                  <a:schemeClr val="tx1"/>
                </a:solidFill>
              </a:rPr>
              <a:t>يا أَصْحابي.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5DB4B-A481-4336-A686-2BCB4CE8D4C3}"/>
              </a:ext>
            </a:extLst>
          </p:cNvPr>
          <p:cNvSpPr txBox="1"/>
          <p:nvPr/>
        </p:nvSpPr>
        <p:spPr>
          <a:xfrm>
            <a:off x="6316730" y="3097450"/>
            <a:ext cx="171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لا تَعْبَثوا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130F67-BF1A-42E6-AB19-50C531C9C4D5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7D4AB65F-C792-44F6-B44B-D9D12CF13DF2}"/>
              </a:ext>
            </a:extLst>
          </p:cNvPr>
          <p:cNvSpPr/>
          <p:nvPr/>
        </p:nvSpPr>
        <p:spPr>
          <a:xfrm>
            <a:off x="157016" y="717632"/>
            <a:ext cx="1819393" cy="105489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الر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ابع</a:t>
            </a:r>
          </a:p>
        </p:txBody>
      </p:sp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016" y="6219243"/>
            <a:ext cx="609600" cy="60960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437121" y="2781490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89612" y="1494911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46702" y="3976203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934833" y="5226260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4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سهم إلى اليمين 5">
            <a:extLst>
              <a:ext uri="{FF2B5EF4-FFF2-40B4-BE49-F238E27FC236}">
                <a16:creationId xmlns:a16="http://schemas.microsoft.com/office/drawing/2014/main" id="{E8E2C575-3C0D-4BEA-A1F8-2D9DE1700146}"/>
              </a:ext>
            </a:extLst>
          </p:cNvPr>
          <p:cNvSpPr/>
          <p:nvPr/>
        </p:nvSpPr>
        <p:spPr>
          <a:xfrm>
            <a:off x="777034" y="1215459"/>
            <a:ext cx="6450974" cy="1343809"/>
          </a:xfrm>
          <a:prstGeom prst="right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لا تَتَشاجَروا </a:t>
            </a:r>
            <a:r>
              <a:rPr lang="ar-SA" sz="3200" b="1" dirty="0">
                <a:solidFill>
                  <a:srgbClr val="FF0000"/>
                </a:solidFill>
              </a:rPr>
              <a:t>في </a:t>
            </a:r>
            <a:r>
              <a:rPr lang="ar-BH" sz="3200" b="1" dirty="0">
                <a:solidFill>
                  <a:srgbClr val="FF0000"/>
                </a:solidFill>
              </a:rPr>
              <a:t>الْمَسْجِدِ.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98C10D-E1BD-4163-AD34-5DBF8E18C079}"/>
              </a:ext>
            </a:extLst>
          </p:cNvPr>
          <p:cNvPicPr/>
          <p:nvPr/>
        </p:nvPicPr>
        <p:blipFill rotWithShape="1">
          <a:blip r:embed="rId4" cstate="print"/>
          <a:srcRect l="27222" t="36616" r="68178" b="55264"/>
          <a:stretch/>
        </p:blipFill>
        <p:spPr bwMode="auto">
          <a:xfrm>
            <a:off x="7921614" y="1130933"/>
            <a:ext cx="2488473" cy="1464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BE7EFA-CA73-489F-B69A-13EADB5C3696}"/>
              </a:ext>
            </a:extLst>
          </p:cNvPr>
          <p:cNvPicPr/>
          <p:nvPr/>
        </p:nvPicPr>
        <p:blipFill rotWithShape="1">
          <a:blip r:embed="rId5" cstate="print"/>
          <a:srcRect l="38193" t="53653" r="55259" b="36387"/>
          <a:stretch/>
        </p:blipFill>
        <p:spPr bwMode="auto">
          <a:xfrm>
            <a:off x="7921617" y="2910829"/>
            <a:ext cx="2488473" cy="142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سهم إلى اليمين 5">
            <a:extLst>
              <a:ext uri="{FF2B5EF4-FFF2-40B4-BE49-F238E27FC236}">
                <a16:creationId xmlns:a16="http://schemas.microsoft.com/office/drawing/2014/main" id="{17E6E1F9-3805-4FEE-B6B1-A5972DBDF4D5}"/>
              </a:ext>
            </a:extLst>
          </p:cNvPr>
          <p:cNvSpPr/>
          <p:nvPr/>
        </p:nvSpPr>
        <p:spPr>
          <a:xfrm>
            <a:off x="777034" y="2995355"/>
            <a:ext cx="6450974" cy="1343809"/>
          </a:xfrm>
          <a:prstGeom prst="right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لا تَرْموا الْأَوْساخَ </a:t>
            </a:r>
            <a:r>
              <a:rPr lang="ar-SA" sz="3200" b="1" dirty="0">
                <a:solidFill>
                  <a:srgbClr val="FF0000"/>
                </a:solidFill>
              </a:rPr>
              <a:t>في </a:t>
            </a:r>
            <a:r>
              <a:rPr lang="ar-BH" sz="3200" b="1" dirty="0">
                <a:solidFill>
                  <a:srgbClr val="FF0000"/>
                </a:solidFill>
              </a:rPr>
              <a:t>الْطَّريقِ.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CC3FF9-A401-443F-8119-73FD6F6FAE22}"/>
              </a:ext>
            </a:extLst>
          </p:cNvPr>
          <p:cNvPicPr/>
          <p:nvPr/>
        </p:nvPicPr>
        <p:blipFill rotWithShape="1">
          <a:blip r:embed="rId6" cstate="print"/>
          <a:srcRect l="26878" t="52150" r="65098" b="31362"/>
          <a:stretch/>
        </p:blipFill>
        <p:spPr bwMode="auto">
          <a:xfrm>
            <a:off x="7921616" y="4690725"/>
            <a:ext cx="2488473" cy="142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سهم إلى اليمين 5">
            <a:extLst>
              <a:ext uri="{FF2B5EF4-FFF2-40B4-BE49-F238E27FC236}">
                <a16:creationId xmlns:a16="http://schemas.microsoft.com/office/drawing/2014/main" id="{E7F637C7-78E0-4288-9D75-C27CC2B198B7}"/>
              </a:ext>
            </a:extLst>
          </p:cNvPr>
          <p:cNvSpPr/>
          <p:nvPr/>
        </p:nvSpPr>
        <p:spPr>
          <a:xfrm>
            <a:off x="777034" y="4690725"/>
            <a:ext cx="6450974" cy="1343809"/>
          </a:xfrm>
          <a:prstGeom prst="right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لا تَرْكُضُوا </a:t>
            </a:r>
            <a:r>
              <a:rPr lang="ar-SA" sz="3200" b="1" dirty="0">
                <a:solidFill>
                  <a:srgbClr val="FF0000"/>
                </a:solidFill>
              </a:rPr>
              <a:t>في </a:t>
            </a:r>
            <a:r>
              <a:rPr lang="ar-BH" sz="3200" b="1" dirty="0">
                <a:solidFill>
                  <a:srgbClr val="FF0000"/>
                </a:solidFill>
              </a:rPr>
              <a:t>الشَّارِعِ.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A377A-9B58-4E46-9556-35E1103AD70B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110" y="6034534"/>
            <a:ext cx="609600" cy="60960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8410779" y="1130933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8446485" y="4727519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410779" y="2847799"/>
            <a:ext cx="1510145" cy="1500003"/>
          </a:xfrm>
          <a:prstGeom prst="mathMultiply">
            <a:avLst>
              <a:gd name="adj1" fmla="val 119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6" grpId="0" animBg="1"/>
      <p:bldP spid="19" grpId="0" animBg="1"/>
      <p:bldP spid="21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C6977-13B7-4113-89AE-1FFF8A6FEB6E}"/>
              </a:ext>
            </a:extLst>
          </p:cNvPr>
          <p:cNvSpPr txBox="1"/>
          <p:nvPr/>
        </p:nvSpPr>
        <p:spPr>
          <a:xfrm>
            <a:off x="3091598" y="1608176"/>
            <a:ext cx="7211291" cy="156966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dirty="0"/>
              <a:t>الشِّتاءُ                  الْباكِرُ                   الْبَقَرَةُ </a:t>
            </a:r>
          </a:p>
          <a:p>
            <a:pPr algn="r"/>
            <a:r>
              <a:rPr lang="ar-BH" sz="3200" dirty="0"/>
              <a:t>الْأَرْنَبُ                 الشَّمْسُ                 الْجَمَلُ</a:t>
            </a:r>
          </a:p>
          <a:p>
            <a:pPr algn="r"/>
            <a:r>
              <a:rPr lang="ar-BH" sz="3200" dirty="0"/>
              <a:t>الصَّباحُ                الطَّريقُ               الْمَزْرَعَةُ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ECD96-0361-4439-A735-070317ECFF92}"/>
              </a:ext>
            </a:extLst>
          </p:cNvPr>
          <p:cNvSpPr txBox="1"/>
          <p:nvPr/>
        </p:nvSpPr>
        <p:spPr>
          <a:xfrm>
            <a:off x="336712" y="3936256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7120495" y="3454618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6600"/>
                </a:solidFill>
              </a:rPr>
              <a:t>الشِ</a:t>
            </a:r>
            <a:r>
              <a:rPr lang="ar-SA" sz="3200" b="1" dirty="0">
                <a:solidFill>
                  <a:srgbClr val="FF6600"/>
                </a:solidFill>
              </a:rPr>
              <a:t>ّ</a:t>
            </a:r>
            <a:r>
              <a:rPr lang="ar-BH" sz="3200" b="1" dirty="0">
                <a:solidFill>
                  <a:srgbClr val="FF6600"/>
                </a:solidFill>
              </a:rPr>
              <a:t>تاءُ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376245" y="418761"/>
            <a:ext cx="8754965" cy="942413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3200" b="1" dirty="0"/>
              <a:t>أَضَعُ الكَلِمَاتِ التّي تَحْتَوي علَى اللّامِ الشَّمْسيَّةِ في المُرَبَّعِ  البُرْتُقاليِّ وَالكَلِمَاتِ التّي تَحْتَوي عَلى اللّامِ القَمَرِيَّةِ في المُرَبَّعِ  الأزْرَقِ:</a:t>
            </a:r>
            <a:endParaRPr lang="en-US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2754350" y="3526029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الْأَرْنَبُ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7199825" y="3862653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6600"/>
                </a:solidFill>
              </a:rPr>
              <a:t>الصَّباحُ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2695478" y="3980918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الْباكِرُ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7199825" y="4350620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6600"/>
                </a:solidFill>
              </a:rPr>
              <a:t>الشَّمْسُ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7199825" y="4835013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6600"/>
                </a:solidFill>
              </a:rPr>
              <a:t>الطَّريقُ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2652432" y="4440119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الْبَقَرَةُ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2652432" y="4902236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الْجَمَلُ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78449B-53D4-424A-972F-B6916ECE9F65}"/>
              </a:ext>
            </a:extLst>
          </p:cNvPr>
          <p:cNvSpPr txBox="1"/>
          <p:nvPr/>
        </p:nvSpPr>
        <p:spPr>
          <a:xfrm>
            <a:off x="2626319" y="5398311"/>
            <a:ext cx="12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5">
                    <a:lumMod val="75000"/>
                  </a:schemeClr>
                </a:solidFill>
              </a:rPr>
              <a:t>الْمَزْرَعَةُ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4D46F4-CC3A-4322-B34A-F77D095807E5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اللُّغَةُ الْعَرَبِيَّةُ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FFEA3-E48F-42C5-A33E-12CD20E3FBF7}"/>
              </a:ext>
            </a:extLst>
          </p:cNvPr>
          <p:cNvSpPr/>
          <p:nvPr/>
        </p:nvSpPr>
        <p:spPr>
          <a:xfrm>
            <a:off x="6096000" y="3429000"/>
            <a:ext cx="3224981" cy="259817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CEAF4-BA4A-46F6-9D13-640C83856D5F}"/>
              </a:ext>
            </a:extLst>
          </p:cNvPr>
          <p:cNvSpPr/>
          <p:nvPr/>
        </p:nvSpPr>
        <p:spPr>
          <a:xfrm>
            <a:off x="1489239" y="3424838"/>
            <a:ext cx="3224981" cy="25981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600231F1-5153-4B53-B8A0-224C69841963}"/>
              </a:ext>
            </a:extLst>
          </p:cNvPr>
          <p:cNvSpPr/>
          <p:nvPr/>
        </p:nvSpPr>
        <p:spPr>
          <a:xfrm>
            <a:off x="223644" y="848742"/>
            <a:ext cx="1819393" cy="1335469"/>
          </a:xfrm>
          <a:prstGeom prst="cloud">
            <a:avLst/>
          </a:prstGeom>
          <a:solidFill>
            <a:srgbClr val="FFCCFF"/>
          </a:solidFill>
          <a:ln w="76200">
            <a:solidFill>
              <a:srgbClr val="E67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>
                <a:solidFill>
                  <a:schemeClr val="tx1"/>
                </a:solidFill>
              </a:rPr>
              <a:t>دريب الْخامس</a:t>
            </a:r>
            <a:endParaRPr lang="ar-BH" sz="2800" b="1" dirty="0">
              <a:solidFill>
                <a:schemeClr val="tx1"/>
              </a:solidFill>
            </a:endParaRP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318" y="599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16" grpId="0"/>
      <p:bldP spid="18" grpId="0"/>
      <p:bldP spid="22" grpId="0" animBg="1"/>
      <p:bldP spid="23" grpId="0"/>
      <p:bldP spid="24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6ECD96-0361-4439-A735-070317ECFF92}"/>
              </a:ext>
            </a:extLst>
          </p:cNvPr>
          <p:cNvSpPr txBox="1"/>
          <p:nvPr/>
        </p:nvSpPr>
        <p:spPr>
          <a:xfrm>
            <a:off x="674373" y="1249492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79298" y="173069"/>
            <a:ext cx="890111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3200" b="1" dirty="0"/>
              <a:t>لِنُصَنِفْ الصّورَ التَّالِيَةَ عِنْدَ إِضافَةِ الْلامِ إلى لامٍ شَمْسيةٍ </a:t>
            </a:r>
            <a:r>
              <a:rPr lang="ar-BH" sz="3200" b="1" dirty="0" err="1"/>
              <a:t>أولامٍ</a:t>
            </a:r>
            <a:r>
              <a:rPr lang="ar-BH" sz="3200" b="1" dirty="0"/>
              <a:t> قَمَريةٍ:</a:t>
            </a:r>
            <a:endParaRPr lang="en-US" sz="3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F10D72-8467-41EB-90F7-3D56C53DA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51961"/>
              </p:ext>
            </p:extLst>
          </p:nvPr>
        </p:nvGraphicFramePr>
        <p:xfrm>
          <a:off x="2259935" y="874532"/>
          <a:ext cx="7540286" cy="53897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70143">
                  <a:extLst>
                    <a:ext uri="{9D8B030D-6E8A-4147-A177-3AD203B41FA5}">
                      <a16:colId xmlns:a16="http://schemas.microsoft.com/office/drawing/2014/main" val="2568547591"/>
                    </a:ext>
                  </a:extLst>
                </a:gridCol>
                <a:gridCol w="3770143">
                  <a:extLst>
                    <a:ext uri="{9D8B030D-6E8A-4147-A177-3AD203B41FA5}">
                      <a16:colId xmlns:a16="http://schemas.microsoft.com/office/drawing/2014/main" val="2369918389"/>
                    </a:ext>
                  </a:extLst>
                </a:gridCol>
              </a:tblGrid>
              <a:tr h="8283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1800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/>
                        <a:t>اللّامُ الْقَمَرِيّةُ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1800" dirty="0"/>
                    </a:p>
                    <a:p>
                      <a:pPr algn="ctr"/>
                      <a:r>
                        <a:rPr lang="ar-BH" sz="2800" dirty="0"/>
                        <a:t>اللّامُ الشَّمْسِيَّةُ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10501"/>
                  </a:ext>
                </a:extLst>
              </a:tr>
              <a:tr h="4561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  <a:p>
                      <a:endParaRPr lang="ar-BH" dirty="0"/>
                    </a:p>
                    <a:p>
                      <a:endParaRPr lang="ar-BH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0736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9585E42-E957-4281-A9E6-C3078E9FF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r="10797" b="68598"/>
          <a:stretch/>
        </p:blipFill>
        <p:spPr>
          <a:xfrm>
            <a:off x="527963" y="3139916"/>
            <a:ext cx="1439231" cy="155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FBB83-4AEE-4DA2-AE6A-5C88510C4D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5" r="4498" b="36755"/>
          <a:stretch/>
        </p:blipFill>
        <p:spPr>
          <a:xfrm>
            <a:off x="204504" y="1191411"/>
            <a:ext cx="1660256" cy="1285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B4640-AFA4-4F7E-BEEB-9E76B8B16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9" y="4936766"/>
            <a:ext cx="1625600" cy="92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9590F-DE3A-414D-BBB4-A6D479D5CC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 b="74886"/>
          <a:stretch/>
        </p:blipFill>
        <p:spPr>
          <a:xfrm>
            <a:off x="10042236" y="1132592"/>
            <a:ext cx="1855699" cy="140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C323D-B12A-4210-BDE0-726C017B91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9" t="47575" r="34803" b="45187"/>
          <a:stretch/>
        </p:blipFill>
        <p:spPr>
          <a:xfrm>
            <a:off x="10440725" y="2751018"/>
            <a:ext cx="1235459" cy="1403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14667E-FF4D-4F8D-9E60-4AE21480E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7321" r="2005" b="27198"/>
          <a:stretch/>
        </p:blipFill>
        <p:spPr>
          <a:xfrm>
            <a:off x="10266843" y="4322059"/>
            <a:ext cx="1409342" cy="180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51F5A2-AF09-4391-BFEA-275C6A7EFB16}"/>
              </a:ext>
            </a:extLst>
          </p:cNvPr>
          <p:cNvSpPr/>
          <p:nvPr/>
        </p:nvSpPr>
        <p:spPr>
          <a:xfrm>
            <a:off x="111585" y="135123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AUDIO-2020-06-08-23-28-35">
            <a:hlinkClick r:id="" action="ppaction://media"/>
            <a:extLst>
              <a:ext uri="{FF2B5EF4-FFF2-40B4-BE49-F238E27FC236}">
                <a16:creationId xmlns:a16="http://schemas.microsoft.com/office/drawing/2014/main" id="{7558CB38-C8C4-4759-9592-053A3075A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3163" y="5959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903 C -0.01055 -0.01273 -0.04661 -0.01597 -0.05977 -0.01597 C -0.13997 -0.01597 -0.22305 0.03889 -0.22305 0.09375 C -0.22305 0.06597 -0.26445 0.03889 -0.30326 0.03889 C -0.34479 0.03889 -0.38346 0.06644 -0.38346 0.09375 C -0.38346 0.08009 -0.40404 0.06597 -0.425 0.06597 C -0.44557 0.06597 -0.46654 0.07963 -0.46654 0.09375 C -0.46654 0.08658 -0.47695 0.08009 -0.48711 0.08009 C -0.49753 0.08009 -0.50768 0.08704 -0.50768 0.09375 C -0.50768 0.09005 -0.51263 0.08658 -0.5181 0.08658 C -0.52083 0.08658 -0.52852 0.09028 -0.52852 0.09375 C -0.52852 0.0919 -0.53125 0.09005 -0.53359 0.09005 C -0.53359 0.08958 -0.53867 0.0919 -0.53867 0.09375 C -0.53867 0.09283 -0.53867 0.0919 -0.54141 0.0919 C -0.54141 0.09236 -0.54401 0.09283 -0.54401 0.09375 C -0.54401 0.09329 -0.54401 0.09283 -0.54401 0.09236 C -0.54675 0.09236 -0.54675 0.09283 -0.54675 0.09329 C -0.54948 0.09329 -0.54948 0.09283 -0.54948 0.09236 C -0.55208 0.09236 -0.55208 0.09283 -0.55208 0.09329 " pathEditMode="relative" rAng="0" ptsTypes="AAAAAAAAAAAAAAAAA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22222E-6 C 0.00768 0.0081 0.0168 0.01597 0.0207 0.02593 C 0.02474 0.03704 0.02669 0.05 0.02878 0.06297 C 0.03073 0.07593 0.02878 0.08704 0.02669 0.09908 C 0.02474 0.10996 0.02175 0.12199 0.01471 0.13195 C 0.00873 0.1419 -0.0013 0.15 -0.01224 0.15602 C -0.02226 0.16204 -0.03424 0.16597 -0.04622 0.16806 C -0.0582 0.16968 -0.07031 0.16968 -0.08099 0.16806 C -0.09323 0.16597 -0.10404 0.16111 -0.11302 0.15301 C -0.12213 0.14607 -0.13008 0.13704 -0.13411 0.12593 C -0.13906 0.11597 -0.14114 0.10209 -0.14114 0.09097 C -0.14219 0.08009 -0.14114 0.0669 -0.13594 0.05602 C -0.13112 0.04607 -0.12213 0.03797 -0.11015 0.03403 C -0.09818 0.03102 -0.0862 0.03496 -0.07825 0.0419 C -0.07096 0.04908 -0.06614 0.05996 -0.0651 0.07292 C -0.0651 0.08611 -0.06614 0.09792 -0.07096 0.1081 C -0.07617 0.11806 -0.07513 0.11991 -0.09518 0.1331 C -0.11302 0.14699 -0.13112 0.14306 -0.14219 0.14398 C -0.15299 0.14398 -0.16198 0.14005 -0.17305 0.13611 C -0.18502 0.13102 -0.19505 0.12199 -0.20195 0.11389 C -0.20898 0.10602 -0.21198 0.09607 -0.21601 0.08009 C -0.21901 0.06389 -0.21901 0.05602 -0.21901 0.04398 C -0.21901 0.03195 -0.23919 -0.11134 -0.23919 -0.12291 " pathEditMode="fixed" rAng="0" ptsTypes="AAAAAAAAAAAAAAAAAAAAA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0.00469 0.03287 -0.15443 0.06597 -0.14883 0.09977 C -0.14401 0.06597 0.02539 0.03287 0.0306 -0.0007 C 0.03581 0.03287 -0.19935 0.06157 -0.19401 0.09467 C -0.1888 0.06157 0.05742 0.03287 0.0625 -0.0007 C 0.06745 0.03287 -0.24661 0.06875 -0.24167 0.10254 C -0.23633 0.06875 0.08815 0.03287 0.09349 -0.0007 C 0.0987 0.03287 -0.29401 0.05879 -0.28919 0.09236 C -0.28398 0.05879 0.1194 0.03287 0.12474 -0.0007 C 0.12995 0.03287 -0.2707 0.02777 -0.26536 0.06157 C -0.26029 0.02777 0.15091 0.03287 0.15599 -0.0007 C 0.16068 0.03287 -0.26849 -0.01922 -0.26289 0.01412 C -0.25768 -0.01922 0.18164 0.03287 0.18698 -0.0007 C 0.19219 0.03287 -0.28607 0.01551 -0.28073 0.04861 C -0.27526 0.01551 -0.24284 0.04977 -0.23711 0.0162 C -0.23203 0.04977 -0.34049 0.04699 -0.33542 0.08055 C -0.33008 0.04699 -0.17461 0.01481 -0.16862 -0.01783 " pathEditMode="relative" rAng="0" ptsTypes="AAAAAAAAAAAAAA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3802 -1.11111E-6 L 0.03802 0.04491 L 0.07604 0.04491 L 0.07604 0.08982 L 0.11406 0.08982 L 0.11406 0.13472 L 0.15208 0.13472 L 0.15208 0.17963 L 0.1901 0.17963 L 0.1901 0.22454 L 0.22812 0.22454 L 0.22812 0.26945 L 0.26627 0.26945 L 0.26627 0.31458 " pathEditMode="relative" rAng="0" ptsTypes="AAAAAAAAAAAAA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C 0.0043 -0.0206 0.0125 -0.03981 0.02644 -0.03981 C 0.04349 -0.03981 0.04857 -0.0206 0.0543 -0.00046 C 0.06172 0.02246 0.06745 0.04514 0.08529 0.04514 C 0.10183 0.04514 0.10743 0.02246 0.11485 -0.00046 C 0.11875 -0.0206 0.12592 -0.03981 0.14258 -0.03981 C 0.15651 -0.03981 0.16446 -0.0206 0.16967 -0.00046 C 0.17539 0.02246 0.18282 0.04514 0.19909 0.04514 C 0.21563 0.04514 0.22852 -0.00046 0.22852 -4.81481E-6 C 0.23412 -0.0206 0.23972 -0.03981 0.2556 -0.03981 C 0.27201 -0.03981 0.27774 -0.0206 0.28347 -0.00046 C 0.29076 0.02246 0.29649 0.04514 0.31446 0.04514 C 0.33086 0.04514 0.33672 0.02246 0.34219 -0.00046 C 0.34974 -0.0206 0.35534 -0.03981 0.37162 -0.03981 C 0.38568 -0.03981 0.3931 -0.0206 0.39883 -0.00046 C 0.40456 0.02246 0.41172 0.04514 0.42826 0.04514 C 0.43724 0.04723 0.43776 0.09653 0.44271 0.08889 C 0.44766 0.08125 0.47422 0.0926 0.475 0.09051 " pathEditMode="relative" rAng="0" ptsTypes="AAAAAAAAAAAAAAAA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0334" y="605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1" y="1602144"/>
            <a:ext cx="112807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قِراءَةُ فِقْرَةٍ مِنْ الْدَّرْسِ قِرَاءةً جَهْرِيَّةً خاليّةً مِنَ الأَخْطاءِ، مَعَ مُراعاة الْمُدودِ وَالتَّشْكيلِ وَتَمَثُّلِ الْمَعْنى.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1" y="2704117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تَوْظيفُ التَّرْكيبِ الْلُّغَويِّ (وَفَجْأَةً) تَوْظيفًا سليمًا.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1" y="3303355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تَوْظيفُ الْفِعْلِ الْمُت</a:t>
            </a:r>
            <a:r>
              <a:rPr lang="ar-SA" sz="2800" dirty="0"/>
              <a:t>َّ</a:t>
            </a:r>
            <a:r>
              <a:rPr lang="ar-BH" sz="2800" dirty="0"/>
              <a:t>صِلِ بواوِ الْجَماعَةِ في 3 جُمَلٍ مُفيدَةٍ توظيفًا سَليمًا.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82A7B-2B49-46D7-925C-017F871F12A5}"/>
              </a:ext>
            </a:extLst>
          </p:cNvPr>
          <p:cNvSpPr/>
          <p:nvPr/>
        </p:nvSpPr>
        <p:spPr>
          <a:xfrm>
            <a:off x="5281531" y="461396"/>
            <a:ext cx="1789043" cy="86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cs typeface="Arial"/>
              </a:rPr>
              <a:t>الْأَهْدافُ: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2E621-C7A3-4FCD-A34F-968E666B2DFB}"/>
              </a:ext>
            </a:extLst>
          </p:cNvPr>
          <p:cNvSpPr txBox="1"/>
          <p:nvPr/>
        </p:nvSpPr>
        <p:spPr>
          <a:xfrm>
            <a:off x="609601" y="3968292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 rtl="1">
              <a:buFont typeface="Wingdings" pitchFamily="2" charset="2"/>
              <a:buChar char="Ø"/>
            </a:pPr>
            <a:r>
              <a:rPr lang="ar-BH" sz="2800" dirty="0">
                <a:solidFill>
                  <a:prstClr val="black"/>
                </a:solidFill>
              </a:rPr>
              <a:t>التَّمْييزُ بَيْنَ الْلَّامِ الشَّمْسِيَّةِ وَالْلَّامِ الْقَمَرِيَّةِ (كِتابَةً وَلَفْظًا).</a:t>
            </a:r>
          </a:p>
        </p:txBody>
      </p:sp>
    </p:spTree>
    <p:extLst>
      <p:ext uri="{BB962C8B-B14F-4D97-AF65-F5344CB8AC3E}">
        <p14:creationId xmlns:p14="http://schemas.microsoft.com/office/powerpoint/2010/main" val="32040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72922" y="111035"/>
            <a:ext cx="19605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3200" dirty="0">
                <a:solidFill>
                  <a:srgbClr val="FF0000"/>
                </a:solidFill>
              </a:rPr>
              <a:t>أقرأُ النَّصَ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963" y="4598078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/>
              <a:t>سارَت الْحَيَواناتُ هُنا وَهُناكَ؛ تَبْحَثُ عَنِ الشَّمْسِ.</a:t>
            </a:r>
          </a:p>
          <a:p>
            <a:pPr algn="r"/>
            <a:r>
              <a:rPr lang="ar-BH" sz="3600" b="1" dirty="0"/>
              <a:t>الْحَيَواناتُ حَزينَةٌ؛ لِأَنَّها لَمْ تَجِدِ الشَّمْسَ.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t="59412" r="16653" b="11764"/>
          <a:stretch/>
        </p:blipFill>
        <p:spPr>
          <a:xfrm>
            <a:off x="1336963" y="801858"/>
            <a:ext cx="9921587" cy="37415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E8FDD9-281B-48FC-914C-9E11675F4B54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A79D8-B1B5-4675-84B9-0DBB80A65ADF}"/>
              </a:ext>
            </a:extLst>
          </p:cNvPr>
          <p:cNvSpPr/>
          <p:nvPr/>
        </p:nvSpPr>
        <p:spPr>
          <a:xfrm>
            <a:off x="4557399" y="218755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أَيْنَ ذَهَبَتِ الشَّمْسُ ؟</a:t>
            </a:r>
          </a:p>
        </p:txBody>
      </p:sp>
      <p:pic>
        <p:nvPicPr>
          <p:cNvPr id="8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10" y="60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t="34314" r="18396" b="35882"/>
          <a:stretch/>
        </p:blipFill>
        <p:spPr>
          <a:xfrm>
            <a:off x="2132342" y="748271"/>
            <a:ext cx="9145620" cy="34175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D9FC0E-399B-4640-9BC8-7F77B1EE7964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AAB01-0849-46F1-8500-BB7C7F4E0B8B}"/>
              </a:ext>
            </a:extLst>
          </p:cNvPr>
          <p:cNvSpPr txBox="1"/>
          <p:nvPr/>
        </p:nvSpPr>
        <p:spPr>
          <a:xfrm>
            <a:off x="1012873" y="4508751"/>
            <a:ext cx="1099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وَ</a:t>
            </a:r>
            <a:r>
              <a:rPr lang="ar-BH" sz="3600" b="1" dirty="0"/>
              <a:t>فَجْأَةً سَمِعَتِ الْحَيَواناتُ طائِرًا فَوْقَ الشَّجَرَةِ يَقولُ: </a:t>
            </a:r>
          </a:p>
          <a:p>
            <a:pPr algn="r" rtl="1"/>
            <a:r>
              <a:rPr lang="ar-BH" sz="3600" b="1" dirty="0"/>
              <a:t>لا تَخافوا يا أَصْحابي، الشَّمْسُ لَمْ يَأْخُذْها أَحَدٌ؛ وَلَكِنَّها اخْتَفَت خَلْفَ الْغُيومِ. </a:t>
            </a:r>
            <a:endParaRPr lang="en-US" sz="3600" b="1" dirty="0"/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09" y="60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4970650"/>
            <a:ext cx="10757927" cy="18873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BH" sz="3200" b="1" dirty="0"/>
              <a:t>بَعْدَ قَليلٍ لَمَعَ الْبَرْقُ في السَّماءِ، وَسَمِعَتِ الْحَيَواناتُ صَوْتَ الرَّعْدِ، وَنَزَلَ الْمَطَرُ، نَزَلَ وَنَزَلَ، ثُمَّ ذَهَبَتِ الْغُيومُ بَعيدًا عَنِ الْمَزْرَعَةِ، وَظَهَرَتِ الشَّمْسُ ضاحِكَةً وَهِي 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33137" r="14561" b="32353"/>
          <a:stretch/>
        </p:blipFill>
        <p:spPr>
          <a:xfrm>
            <a:off x="999565" y="844061"/>
            <a:ext cx="9930373" cy="39994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1A6108-D603-4E3E-8179-8DCD96D47CFE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AUDIO-2020-06-08-02-08-52">
            <a:hlinkClick r:id="" action="ppaction://media"/>
            <a:extLst>
              <a:ext uri="{FF2B5EF4-FFF2-40B4-BE49-F238E27FC236}">
                <a16:creationId xmlns:a16="http://schemas.microsoft.com/office/drawing/2014/main" id="{8568C7DC-21B6-4C1A-BDB1-A9977742F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1551" y="5609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5779" y="798320"/>
            <a:ext cx="9348787" cy="3769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1D4199-1F1B-4F40-9B2D-37A5C0CD8B7D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9ABBF-1CFD-4EA8-A447-A3A082805F31}"/>
              </a:ext>
            </a:extLst>
          </p:cNvPr>
          <p:cNvSpPr txBox="1"/>
          <p:nvPr/>
        </p:nvSpPr>
        <p:spPr>
          <a:xfrm>
            <a:off x="300110" y="4410383"/>
            <a:ext cx="11560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/>
              <a:t>تَقولُ : </a:t>
            </a:r>
          </a:p>
          <a:p>
            <a:pPr algn="r" rtl="1"/>
            <a:r>
              <a:rPr lang="ar-BH" sz="3600" b="1" dirty="0"/>
              <a:t>صَباحَ الْخَيْرِ يا أَصْحابي، صَباح</a:t>
            </a:r>
            <a:r>
              <a:rPr lang="ar-SA" sz="3600" b="1" dirty="0"/>
              <a:t>َ</a:t>
            </a:r>
            <a:r>
              <a:rPr lang="ar-BH" sz="3600" b="1" dirty="0"/>
              <a:t> الْخَيْرِ. صَفَّقَتِ الْحَيَواناتُ، وَرَقَصَتْ فَرَحًا بِإِشْراقَةِ الشَّمْسِ الْجَميلَةِ. </a:t>
            </a:r>
          </a:p>
        </p:txBody>
      </p:sp>
      <p:pic>
        <p:nvPicPr>
          <p:cNvPr id="6" name="AUDIO-2020-08-26-08-52-06">
            <a:hlinkClick r:id="" action="ppaction://media"/>
            <a:extLst>
              <a:ext uri="{FF2B5EF4-FFF2-40B4-BE49-F238E27FC236}">
                <a16:creationId xmlns:a16="http://schemas.microsoft.com/office/drawing/2014/main" id="{0BCAF287-09D6-416E-A18A-B12638273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899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27045" y="1740236"/>
            <a:ext cx="887505" cy="645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3889" y="1774907"/>
            <a:ext cx="896190" cy="65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2410" y="1828490"/>
            <a:ext cx="212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وَصْفُ شَيْءٍ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32325" y="1899643"/>
            <a:ext cx="174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أُقْصوصَةٌ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9860572" y="3998888"/>
            <a:ext cx="2237347" cy="21219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8763" y="3992976"/>
            <a:ext cx="2249619" cy="2133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9366" y="3992976"/>
            <a:ext cx="2249619" cy="213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6909" y="3938743"/>
            <a:ext cx="2249619" cy="2133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12485" y="4072265"/>
            <a:ext cx="1733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شِتاءٌ </a:t>
            </a:r>
          </a:p>
          <a:p>
            <a:pPr algn="ctr"/>
            <a:r>
              <a:rPr lang="ar-BH" sz="3200" b="1" dirty="0"/>
              <a:t>رَمَضانُ </a:t>
            </a:r>
          </a:p>
          <a:p>
            <a:pPr algn="ctr"/>
            <a:r>
              <a:rPr lang="ar-BH" sz="3200" b="1" dirty="0"/>
              <a:t>صَيْفٌ </a:t>
            </a:r>
          </a:p>
          <a:p>
            <a:pPr algn="ctr"/>
            <a:r>
              <a:rPr lang="ar-BH" sz="3200" b="1" dirty="0"/>
              <a:t>خَريفٌ 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0142" y="4097695"/>
            <a:ext cx="1884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شَمْسٌ</a:t>
            </a:r>
            <a:r>
              <a:rPr lang="ar-BH" sz="2800" b="1" dirty="0"/>
              <a:t> </a:t>
            </a:r>
          </a:p>
          <a:p>
            <a:pPr algn="ctr"/>
            <a:r>
              <a:rPr lang="ar-BH" sz="3200" b="1" dirty="0"/>
              <a:t>قَمَرٌ</a:t>
            </a:r>
            <a:r>
              <a:rPr lang="ar-BH" sz="2800" b="1" dirty="0"/>
              <a:t> </a:t>
            </a:r>
          </a:p>
          <a:p>
            <a:pPr algn="ctr"/>
            <a:r>
              <a:rPr lang="ar-BH" sz="3200" b="1" dirty="0"/>
              <a:t>نُجومٌ</a:t>
            </a:r>
            <a:r>
              <a:rPr lang="ar-BH" sz="2800" b="1" dirty="0"/>
              <a:t> </a:t>
            </a:r>
          </a:p>
          <a:p>
            <a:pPr algn="ctr"/>
            <a:r>
              <a:rPr lang="ar-BH" sz="3200" b="1" dirty="0"/>
              <a:t>أَشْجارٌ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4355" y="4072265"/>
            <a:ext cx="16808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مَزْرَعَةٌ </a:t>
            </a:r>
          </a:p>
          <a:p>
            <a:pPr algn="ctr"/>
            <a:r>
              <a:rPr lang="ar-BH" sz="3200" b="1" dirty="0"/>
              <a:t>بُسْتانٌ </a:t>
            </a:r>
          </a:p>
          <a:p>
            <a:pPr algn="ctr"/>
            <a:r>
              <a:rPr lang="ar-BH" sz="3200" b="1" dirty="0"/>
              <a:t>بَحْرٌ </a:t>
            </a:r>
          </a:p>
          <a:p>
            <a:pPr algn="ctr"/>
            <a:r>
              <a:rPr lang="ar-BH" sz="3200" b="1" dirty="0"/>
              <a:t>حَقْلٌ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6005" y="4151927"/>
            <a:ext cx="1734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خَروفٌ </a:t>
            </a:r>
          </a:p>
          <a:p>
            <a:pPr algn="ctr"/>
            <a:r>
              <a:rPr lang="ar-BH" sz="2800" b="1" dirty="0"/>
              <a:t>أَسَدٌ </a:t>
            </a:r>
          </a:p>
          <a:p>
            <a:pPr algn="ctr"/>
            <a:r>
              <a:rPr lang="ar-BH" sz="2800" b="1" dirty="0"/>
              <a:t>نَمِرٌ </a:t>
            </a:r>
          </a:p>
          <a:p>
            <a:pPr algn="ctr"/>
            <a:r>
              <a:rPr lang="ar-BH" sz="2800" b="1" dirty="0"/>
              <a:t>ذِئْبٌ 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10322166" y="4542188"/>
            <a:ext cx="1344706" cy="606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01991" y="5042502"/>
            <a:ext cx="1257333" cy="5115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97481" y="4072265"/>
            <a:ext cx="1152181" cy="5938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293889" y="5554076"/>
            <a:ext cx="1376719" cy="5184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CCD05E-C38F-4C39-958B-82A8EB9169B8}"/>
              </a:ext>
            </a:extLst>
          </p:cNvPr>
          <p:cNvSpPr txBox="1"/>
          <p:nvPr/>
        </p:nvSpPr>
        <p:spPr>
          <a:xfrm>
            <a:off x="9860572" y="987430"/>
            <a:ext cx="198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نَوْعُ النَّصِّ :</a:t>
            </a:r>
            <a:endParaRPr lang="ar-BH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EB6345-7540-4D55-87C9-7803E1B89EA2}"/>
              </a:ext>
            </a:extLst>
          </p:cNvPr>
          <p:cNvSpPr txBox="1"/>
          <p:nvPr/>
        </p:nvSpPr>
        <p:spPr>
          <a:xfrm>
            <a:off x="7485879" y="1821826"/>
            <a:ext cx="2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chemeClr val="accent1"/>
                </a:solidFill>
              </a:rPr>
              <a:t>✓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EF45682-7C53-42CA-B3BC-D3942113FEAC}"/>
              </a:ext>
            </a:extLst>
          </p:cNvPr>
          <p:cNvSpPr txBox="1">
            <a:spLocks/>
          </p:cNvSpPr>
          <p:nvPr/>
        </p:nvSpPr>
        <p:spPr>
          <a:xfrm>
            <a:off x="5532325" y="181377"/>
            <a:ext cx="6317032" cy="792536"/>
          </a:xfrm>
          <a:prstGeom prst="rect">
            <a:avLst/>
          </a:prstGeom>
          <a:solidFill>
            <a:srgbClr val="FF99CC">
              <a:alpha val="45098"/>
            </a:srgbClr>
          </a:solidFill>
          <a:ln w="57150">
            <a:solidFill>
              <a:srgbClr val="FF99CC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dirty="0"/>
              <a:t>أَضَعُ</a:t>
            </a:r>
            <a:r>
              <a:rPr lang="ar-BH" sz="3600" b="1" dirty="0"/>
              <a:t> إِشارَةَ (✓) أَمامَ الْإِجابِةِ الصَّحيحَةِ: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EF45682-7C53-42CA-B3BC-D3942113FEAC}"/>
              </a:ext>
            </a:extLst>
          </p:cNvPr>
          <p:cNvSpPr txBox="1">
            <a:spLocks/>
          </p:cNvSpPr>
          <p:nvPr/>
        </p:nvSpPr>
        <p:spPr>
          <a:xfrm>
            <a:off x="6840782" y="2927673"/>
            <a:ext cx="4826090" cy="680338"/>
          </a:xfrm>
          <a:prstGeom prst="rect">
            <a:avLst/>
          </a:prstGeom>
          <a:solidFill>
            <a:srgbClr val="FF99CC">
              <a:alpha val="45098"/>
            </a:srgbClr>
          </a:solidFill>
          <a:ln w="57150">
            <a:solidFill>
              <a:srgbClr val="FF99CC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dirty="0"/>
              <a:t>أُحَوِّطُ</a:t>
            </a:r>
            <a:r>
              <a:rPr lang="ar-BH" sz="3600" b="1" dirty="0"/>
              <a:t> الْكَلِمَةَ الْغَريبَةَ فيما يَأْتي: </a:t>
            </a:r>
            <a:endParaRPr lang="en-US" sz="3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86140E-D678-4A4D-9432-56F33E0505C9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2ADDAE43-DA5F-4B17-A563-E8A4C1BE94D9}"/>
              </a:ext>
            </a:extLst>
          </p:cNvPr>
          <p:cNvSpPr/>
          <p:nvPr/>
        </p:nvSpPr>
        <p:spPr>
          <a:xfrm>
            <a:off x="166425" y="76865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الأو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ل</a:t>
            </a:r>
          </a:p>
        </p:txBody>
      </p:sp>
      <p:pic>
        <p:nvPicPr>
          <p:cNvPr id="8" name="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6405" y="60725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6" grpId="0"/>
      <p:bldP spid="7" grpId="0"/>
      <p:bldP spid="9" grpId="0" animBg="1"/>
      <p:bldP spid="13" grpId="0"/>
      <p:bldP spid="14" grpId="0"/>
      <p:bldP spid="15" grpId="0"/>
      <p:bldP spid="16" grpId="0"/>
      <p:bldP spid="17" grpId="0" animBg="1"/>
      <p:bldP spid="23" grpId="0" animBg="1"/>
      <p:bldP spid="24" grpId="0" animBg="1"/>
      <p:bldP spid="2" grpId="0" animBg="1"/>
      <p:bldP spid="18" grpId="0"/>
      <p:bldP spid="20" grpId="0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69C6CCE-6BDE-4931-B330-DEC1A88193B6}"/>
              </a:ext>
            </a:extLst>
          </p:cNvPr>
          <p:cNvGrpSpPr/>
          <p:nvPr/>
        </p:nvGrpSpPr>
        <p:grpSpPr>
          <a:xfrm>
            <a:off x="10457329" y="1269020"/>
            <a:ext cx="1734671" cy="1089212"/>
            <a:chOff x="10324236" y="2446423"/>
            <a:chExt cx="1734671" cy="1089212"/>
          </a:xfrm>
        </p:grpSpPr>
        <p:sp>
          <p:nvSpPr>
            <p:cNvPr id="5" name="Oval 4"/>
            <p:cNvSpPr/>
            <p:nvPr/>
          </p:nvSpPr>
          <p:spPr>
            <a:xfrm>
              <a:off x="10324236" y="2446423"/>
              <a:ext cx="1734671" cy="108921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99900" y="2729419"/>
              <a:ext cx="1183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200" b="1" dirty="0"/>
                <a:t>فَرِحَةٌ</a:t>
              </a:r>
              <a:r>
                <a:rPr lang="ar-BH" dirty="0"/>
                <a:t> 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9E3645-C747-4767-A6FA-DF7D4E935918}"/>
              </a:ext>
            </a:extLst>
          </p:cNvPr>
          <p:cNvGrpSpPr/>
          <p:nvPr/>
        </p:nvGrpSpPr>
        <p:grpSpPr>
          <a:xfrm>
            <a:off x="8580979" y="1288908"/>
            <a:ext cx="1743607" cy="1103472"/>
            <a:chOff x="8428229" y="2462925"/>
            <a:chExt cx="1743607" cy="11034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8229" y="2462925"/>
              <a:ext cx="1743607" cy="11034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74056" y="2729419"/>
              <a:ext cx="1251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200" b="1" dirty="0"/>
                <a:t>غاضِبٌ</a:t>
              </a:r>
              <a:r>
                <a:rPr lang="ar-BH" sz="3200" dirty="0"/>
                <a:t> </a:t>
              </a:r>
              <a:endParaRPr lang="en-US" sz="3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46692B-E320-4174-B13E-B1473DCB7195}"/>
              </a:ext>
            </a:extLst>
          </p:cNvPr>
          <p:cNvGrpSpPr/>
          <p:nvPr/>
        </p:nvGrpSpPr>
        <p:grpSpPr>
          <a:xfrm>
            <a:off x="6561708" y="1281924"/>
            <a:ext cx="1743607" cy="1103472"/>
            <a:chOff x="6532222" y="2494324"/>
            <a:chExt cx="1743607" cy="11034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2222" y="2494324"/>
              <a:ext cx="1743607" cy="11034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59673" y="2733639"/>
              <a:ext cx="1102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200" b="1" dirty="0"/>
                <a:t>حَزينٌ</a:t>
              </a:r>
              <a:r>
                <a:rPr lang="ar-BH" sz="3200" dirty="0"/>
                <a:t> </a:t>
              </a:r>
              <a:endParaRPr lang="en-US" sz="3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37473F-7600-4ECE-86A0-0439C6647644}"/>
              </a:ext>
            </a:extLst>
          </p:cNvPr>
          <p:cNvGrpSpPr/>
          <p:nvPr/>
        </p:nvGrpSpPr>
        <p:grpSpPr>
          <a:xfrm>
            <a:off x="4393752" y="1288908"/>
            <a:ext cx="1743607" cy="1103472"/>
            <a:chOff x="4665701" y="2446423"/>
            <a:chExt cx="1743607" cy="11034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5701" y="2446423"/>
              <a:ext cx="1743607" cy="11034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24403" y="2729419"/>
              <a:ext cx="1081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3200" b="1" dirty="0"/>
                <a:t>خائِفَةٌ</a:t>
              </a:r>
              <a:r>
                <a:rPr lang="ar-BH" dirty="0"/>
                <a:t> 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75463" y="2826127"/>
            <a:ext cx="8829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ضاعَ قَلَمُ يوسُفَ، فَهُوَ ..................</a:t>
            </a:r>
          </a:p>
          <a:p>
            <a:pPr algn="r"/>
            <a:endParaRPr lang="ar-BH" sz="3200" b="1" dirty="0"/>
          </a:p>
          <a:p>
            <a:pPr algn="r"/>
            <a:r>
              <a:rPr lang="ar-BH" sz="3200" b="1" dirty="0"/>
              <a:t>أخْتَبَأْتِ الطِّفْلَةُ عِنْدَما رَأَتِ الْكَلْبَ فَهِيَ ..................</a:t>
            </a:r>
          </a:p>
          <a:p>
            <a:pPr algn="r"/>
            <a:endParaRPr lang="ar-BH" sz="3200" b="1" dirty="0"/>
          </a:p>
          <a:p>
            <a:pPr algn="r"/>
            <a:r>
              <a:rPr lang="ar-BH" sz="3200" b="1" dirty="0"/>
              <a:t>فازَتْ مُنى بِالْجائِزَةِ الْأُولى في الرَّسْمِ فَهِيَ ..................</a:t>
            </a:r>
          </a:p>
          <a:p>
            <a:pPr algn="r"/>
            <a:endParaRPr lang="ar-BH" sz="3200" b="1" dirty="0"/>
          </a:p>
          <a:p>
            <a:pPr algn="r"/>
            <a:r>
              <a:rPr lang="ar-BH" sz="3200" b="1" dirty="0"/>
              <a:t>مَزَّقَ أَخي الصَّغيرُ أَوْراقي فَأَنا ..................</a:t>
            </a:r>
          </a:p>
          <a:p>
            <a:pPr algn="r"/>
            <a:endParaRPr lang="ar-BH" sz="3200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F45682-7C53-42CA-B3BC-D3942113FEAC}"/>
              </a:ext>
            </a:extLst>
          </p:cNvPr>
          <p:cNvSpPr txBox="1">
            <a:spLocks/>
          </p:cNvSpPr>
          <p:nvPr/>
        </p:nvSpPr>
        <p:spPr>
          <a:xfrm>
            <a:off x="4899546" y="151409"/>
            <a:ext cx="7205719" cy="908165"/>
          </a:xfrm>
          <a:prstGeom prst="rect">
            <a:avLst/>
          </a:prstGeom>
          <a:solidFill>
            <a:srgbClr val="FFFF00">
              <a:alpha val="45098"/>
            </a:srgbClr>
          </a:solidFill>
          <a:ln w="57150">
            <a:solidFill>
              <a:srgbClr val="E3E818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4800" b="1" dirty="0">
                <a:cs typeface="+mn-cs"/>
              </a:rPr>
              <a:t>أَضَعُ</a:t>
            </a:r>
            <a:r>
              <a:rPr lang="ar-BH" sz="4800" b="1" dirty="0">
                <a:cs typeface="+mn-cs"/>
              </a:rPr>
              <a:t> كُلَّ كَلِمَةٍ في مَكانِها الْمُناسِبِ:</a:t>
            </a:r>
            <a:endParaRPr lang="en-US" sz="4800" b="1" dirty="0"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E6B2C9-FF26-4EA5-8D6C-F6A9E2547BB0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E5D4564C-8033-4F7B-B152-8F8C878273A0}"/>
              </a:ext>
            </a:extLst>
          </p:cNvPr>
          <p:cNvSpPr/>
          <p:nvPr/>
        </p:nvSpPr>
        <p:spPr>
          <a:xfrm>
            <a:off x="130739" y="770545"/>
            <a:ext cx="1819393" cy="1335469"/>
          </a:xfrm>
          <a:prstGeom prst="cloud">
            <a:avLst/>
          </a:prstGeom>
          <a:solidFill>
            <a:srgbClr val="66FF66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الث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اني</a:t>
            </a:r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10" y="60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324 C 0.00091 -0.00972 0.00403 -0.01597 0.0052 -0.01597 C 0.01224 -0.01597 0.01953 0.08495 0.01953 0.18588 C 0.01953 0.13495 0.02317 0.08495 0.02656 0.08495 C 0.0302 0.08495 0.03372 0.13565 0.03372 0.18588 C 0.03372 0.16065 0.03541 0.13495 0.03737 0.13495 C 0.03906 0.13495 0.04101 0.15995 0.04101 0.18588 C 0.04101 0.17292 0.04192 0.16065 0.04283 0.16065 C 0.04375 0.16065 0.04453 0.17361 0.04453 0.18588 C 0.04453 0.17917 0.04505 0.17292 0.04544 0.17292 C 0.0457 0.17292 0.04648 0.1794 0.04648 0.18588 C 0.04648 0.18264 0.04661 0.17917 0.04687 0.17917 C 0.04687 0.17847 0.04726 0.18241 0.04726 0.18588 C 0.04726 0.18403 0.04726 0.18264 0.04752 0.18264 C 0.04752 0.18333 0.04778 0.18426 0.04778 0.18588 C 0.04778 0.18495 0.04778 0.18403 0.04778 0.18333 C 0.04804 0.18333 0.04804 0.18403 0.04804 0.18495 C 0.0483 0.18495 0.0483 0.18426 0.0483 0.18333 C 0.04856 0.18333 0.04856 0.18403 0.04856 0.18495 " pathEditMode="relative" rAng="0" ptsTypes="AAAAAAAAAAAAAAAAA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486 C 0.00143 -0.00579 0.0069 -0.01598 0.00886 -0.01598 C 0.02083 -0.01598 0.0332 0.14722 0.0332 0.31041 C 0.0332 0.22801 0.03945 0.14722 0.04518 0.14722 C 0.05143 0.14722 0.05716 0.2294 0.05716 0.31041 C 0.05716 0.2699 0.06029 0.22801 0.06341 0.22801 C 0.06641 0.22801 0.06953 0.26852 0.06953 0.31041 C 0.06953 0.28935 0.07109 0.2699 0.07266 0.2699 C 0.07422 0.2699 0.07565 0.29074 0.07565 0.31041 C 0.07565 0.29977 0.07643 0.28935 0.07721 0.28935 C 0.07774 0.28935 0.07878 0.3 0.07878 0.31041 C 0.07878 0.30509 0.0793 0.29977 0.07956 0.29977 C 0.07956 0.30092 0.08034 0.30486 0.08034 0.31041 C 0.08034 0.30764 0.08034 0.30509 0.08073 0.30509 C 0.08073 0.30648 0.08112 0.30787 0.08112 0.31041 C 0.08112 0.30902 0.08112 0.30764 0.08112 0.30648 C 0.08151 0.30648 0.08151 0.30764 0.08151 0.30902 C 0.0819 0.30902 0.0819 0.30787 0.0819 0.30648 C 0.08242 0.30648 0.08242 0.30764 0.08242 0.30902 " pathEditMode="relative" rAng="0" ptsTypes="AAAAAAAAAAAAAAAA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093 C -0.00886 -0.01458 -0.03881 -0.02916 -0.04987 -0.02916 C -0.11641 -0.02916 -0.18542 0.20972 -0.18542 0.44931 C -0.18542 0.32847 -0.2198 0.20972 -0.25196 0.20972 C -0.28633 0.20972 -0.31862 0.33033 -0.31862 0.44931 C -0.31862 0.38982 -0.33581 0.32847 -0.35313 0.32847 C -0.37019 0.32847 -0.3875 0.38796 -0.3875 0.44931 C -0.3875 0.41852 -0.39623 0.38982 -0.40456 0.38982 C -0.41329 0.38982 -0.42162 0.42014 -0.42162 0.44931 C -0.42162 0.43357 -0.42592 0.41852 -0.43034 0.41852 C -0.43269 0.41852 -0.43907 0.43403 -0.43907 0.44931 C -0.43907 0.44144 -0.44128 0.43357 -0.44323 0.43357 C -0.44323 0.43195 -0.44753 0.44121 -0.44753 0.44931 C -0.44753 0.44514 -0.44753 0.44144 -0.44961 0.44144 C -0.44961 0.44352 -0.45196 0.4456 -0.45196 0.44931 C -0.45196 0.44746 -0.45196 0.44514 -0.45196 0.44352 C -0.45417 0.44352 -0.45417 0.44514 -0.45417 0.44746 C -0.45638 0.44746 -0.45638 0.4456 -0.45638 0.44352 C -0.45847 0.44352 -0.45847 0.44514 -0.45847 0.44746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139 C -0.00391 -0.01922 -0.01654 -0.03889 -0.02135 -0.03889 C -0.04961 -0.03889 -0.07891 0.27893 -0.07891 0.59745 C -0.07891 0.4368 -0.09349 0.27893 -0.10716 0.27893 C -0.12187 0.27893 -0.13568 0.43935 -0.13568 0.59745 C -0.13568 0.51805 -0.14284 0.4368 -0.15013 0.4368 C -0.15742 0.4368 -0.16484 0.51574 -0.16484 0.59745 C -0.16484 0.55648 -0.16862 0.51805 -0.17213 0.51805 C -0.17578 0.51805 -0.17943 0.55879 -0.17943 0.59745 C -0.17943 0.57639 -0.18125 0.55648 -0.1832 0.55648 C -0.18398 0.55648 -0.18672 0.57708 -0.18672 0.59745 C -0.18672 0.58727 -0.18763 0.57639 -0.18854 0.57639 C -0.18854 0.5743 -0.19036 0.58657 -0.19036 0.59745 C -0.19036 0.5919 -0.19036 0.58727 -0.19128 0.58727 C -0.19128 0.58958 -0.19232 0.59259 -0.19232 0.59745 C -0.19232 0.5949 -0.19232 0.5919 -0.19232 0.58958 C -0.19323 0.58958 -0.19323 0.5919 -0.19323 0.5949 C -0.19414 0.5949 -0.19414 0.59259 -0.19414 0.58958 C -0.19492 0.58958 -0.19492 0.5919 -0.19492 0.5949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8657" y="3441650"/>
            <a:ext cx="87271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dirty="0"/>
              <a:t>- كانَ الطَّريقُ خالِيًا، .............. ظَهَرْت سَيَّارَةٌ مُسْرِعَةٌ. </a:t>
            </a:r>
          </a:p>
          <a:p>
            <a:pPr marL="285750" indent="-285750" algn="r">
              <a:buFontTx/>
              <a:buChar char="-"/>
            </a:pPr>
            <a:endParaRPr lang="ar-BH" sz="3200" dirty="0"/>
          </a:p>
          <a:p>
            <a:pPr marL="457200" indent="-457200" algn="r" rtl="1">
              <a:buFontTx/>
              <a:buChar char="-"/>
            </a:pPr>
            <a:r>
              <a:rPr lang="ar-BH" sz="3200" dirty="0"/>
              <a:t>كانَتِ الشَّمْسُ مُشْرِقَةً،.................. نَزَلَ الْمَطَرُ. </a:t>
            </a:r>
          </a:p>
          <a:p>
            <a:pPr algn="r" rtl="1"/>
            <a:endParaRPr lang="ar-BH" sz="2800" dirty="0"/>
          </a:p>
          <a:p>
            <a:pPr algn="r" rtl="1"/>
            <a:r>
              <a:rPr lang="ar-BH" sz="3200" dirty="0"/>
              <a:t>-</a:t>
            </a:r>
            <a:r>
              <a:rPr lang="en-US" sz="3200" dirty="0"/>
              <a:t> </a:t>
            </a:r>
            <a:r>
              <a:rPr lang="ar-BH" sz="3200" dirty="0"/>
              <a:t>كانَتِ الرِّياحُ قَوِيَّةً</a:t>
            </a:r>
            <a:r>
              <a:rPr lang="ar-BH" sz="3200" b="1" dirty="0"/>
              <a:t>،</a:t>
            </a:r>
            <a:r>
              <a:rPr lang="ar-BH" sz="3200" dirty="0"/>
              <a:t> ..................</a:t>
            </a:r>
            <a:r>
              <a:rPr lang="ar-BH" sz="3200" b="1" dirty="0">
                <a:solidFill>
                  <a:srgbClr val="FF0000"/>
                </a:solidFill>
              </a:rPr>
              <a:t> </a:t>
            </a:r>
            <a:r>
              <a:rPr lang="ar-BH" sz="3200" dirty="0"/>
              <a:t>سَقَطَ إِعلانٌ بالش</a:t>
            </a:r>
            <a:r>
              <a:rPr lang="ar-SA" sz="3200" dirty="0"/>
              <a:t>ّ</a:t>
            </a:r>
            <a:r>
              <a:rPr lang="ar-BH" sz="3200" dirty="0"/>
              <a:t>ارِع</a:t>
            </a:r>
            <a:r>
              <a:rPr lang="ar-SA" sz="3200" dirty="0"/>
              <a:t>ِ</a:t>
            </a:r>
            <a:r>
              <a:rPr lang="ar-BH" sz="3200" dirty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752228" y="3501473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وَفَجْأَةً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4545" y="4490272"/>
            <a:ext cx="106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وَفَجْأَةً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D2AED93B-F897-4D4A-A879-FE47A3C8C9BE}"/>
              </a:ext>
            </a:extLst>
          </p:cNvPr>
          <p:cNvSpPr txBox="1">
            <a:spLocks/>
          </p:cNvSpPr>
          <p:nvPr/>
        </p:nvSpPr>
        <p:spPr>
          <a:xfrm>
            <a:off x="3870505" y="240303"/>
            <a:ext cx="6000313" cy="814593"/>
          </a:xfrm>
          <a:prstGeom prst="rect">
            <a:avLst/>
          </a:prstGeom>
          <a:solidFill>
            <a:srgbClr val="FFCC66"/>
          </a:solidFill>
          <a:ln w="38100">
            <a:solidFill>
              <a:srgbClr val="FF99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/>
              <a:t>أُكْمِلُ</a:t>
            </a:r>
            <a:r>
              <a:rPr lang="ar-BH" b="1" dirty="0"/>
              <a:t> كَما في الْمِثالِ: </a:t>
            </a:r>
            <a:endParaRPr lang="en-US" b="1" dirty="0"/>
          </a:p>
        </p:txBody>
      </p:sp>
      <p:sp>
        <p:nvSpPr>
          <p:cNvPr id="12" name="شكل بيضاوي 3">
            <a:extLst>
              <a:ext uri="{FF2B5EF4-FFF2-40B4-BE49-F238E27FC236}">
                <a16:creationId xmlns:a16="http://schemas.microsoft.com/office/drawing/2014/main" id="{C7E2704B-EE98-4240-AFCB-96947631F72B}"/>
              </a:ext>
            </a:extLst>
          </p:cNvPr>
          <p:cNvSpPr/>
          <p:nvPr/>
        </p:nvSpPr>
        <p:spPr>
          <a:xfrm>
            <a:off x="9677347" y="1398109"/>
            <a:ext cx="1173606" cy="1203085"/>
          </a:xfrm>
          <a:prstGeom prst="ellipse">
            <a:avLst/>
          </a:prstGeom>
          <a:solidFill>
            <a:srgbClr val="FFCC66"/>
          </a:solidFill>
          <a:ln w="38100"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مِثالٌ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سهم إلى اليمين 5">
            <a:extLst>
              <a:ext uri="{FF2B5EF4-FFF2-40B4-BE49-F238E27FC236}">
                <a16:creationId xmlns:a16="http://schemas.microsoft.com/office/drawing/2014/main" id="{FB0CE0C6-2753-4ECD-8968-3E3D59A44C7B}"/>
              </a:ext>
            </a:extLst>
          </p:cNvPr>
          <p:cNvSpPr/>
          <p:nvPr/>
        </p:nvSpPr>
        <p:spPr>
          <a:xfrm>
            <a:off x="3138985" y="1302572"/>
            <a:ext cx="6306978" cy="1343809"/>
          </a:xfrm>
          <a:prstGeom prst="rightArrow">
            <a:avLst/>
          </a:prstGeom>
          <a:solidFill>
            <a:srgbClr val="FFCC66"/>
          </a:solidFill>
          <a:ln w="38100"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dirty="0"/>
              <a:t>كانَتِ الْحَيَواناتُ حَزينَةً، </a:t>
            </a:r>
            <a:r>
              <a:rPr lang="ar-BH" sz="3200" b="1" dirty="0">
                <a:solidFill>
                  <a:srgbClr val="FF0000"/>
                </a:solidFill>
              </a:rPr>
              <a:t>وَفَجْأَةً </a:t>
            </a:r>
            <a:r>
              <a:rPr lang="ar-BH" sz="3200" b="1" dirty="0"/>
              <a:t>سَمِعَتْ طائِرًا.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752227" y="5401068"/>
            <a:ext cx="106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</a:rPr>
              <a:t>وَفَجْأَةً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3A260-CFCB-42E9-8C1A-0772A9C1B511}"/>
              </a:ext>
            </a:extLst>
          </p:cNvPr>
          <p:cNvSpPr/>
          <p:nvPr/>
        </p:nvSpPr>
        <p:spPr>
          <a:xfrm>
            <a:off x="300110" y="165686"/>
            <a:ext cx="2879188" cy="475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أَيْنَ ذَهَبَتِ الشَّمْسُ؟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F5AA8F2-4333-40AD-BD93-B5E0D5B9D256}"/>
              </a:ext>
            </a:extLst>
          </p:cNvPr>
          <p:cNvSpPr/>
          <p:nvPr/>
        </p:nvSpPr>
        <p:spPr>
          <a:xfrm>
            <a:off x="64292" y="861416"/>
            <a:ext cx="1819393" cy="133546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الت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دريب الث</a:t>
            </a:r>
            <a:r>
              <a:rPr lang="ar-SA" sz="2800" b="1" dirty="0">
                <a:solidFill>
                  <a:schemeClr val="tx1"/>
                </a:solidFill>
              </a:rPr>
              <a:t>ّ</a:t>
            </a:r>
            <a:r>
              <a:rPr lang="ar-BH" sz="2800" b="1" dirty="0">
                <a:solidFill>
                  <a:schemeClr val="tx1"/>
                </a:solidFill>
              </a:rPr>
              <a:t>الث</a:t>
            </a:r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65" y="608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  <p:bldP spid="10" grpId="0"/>
      <p:bldP spid="2" grpId="0"/>
      <p:bldP spid="11" grpId="0" animBg="1"/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2688</TotalTime>
  <Words>555</Words>
  <Application>Microsoft Office PowerPoint</Application>
  <PresentationFormat>Widescreen</PresentationFormat>
  <Paragraphs>135</Paragraphs>
  <Slides>14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245</cp:revision>
  <dcterms:created xsi:type="dcterms:W3CDTF">2020-03-05T07:11:34Z</dcterms:created>
  <dcterms:modified xsi:type="dcterms:W3CDTF">2020-09-27T19:48:19Z</dcterms:modified>
</cp:coreProperties>
</file>