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8" r:id="rId2"/>
    <p:sldId id="304" r:id="rId3"/>
    <p:sldId id="289" r:id="rId4"/>
    <p:sldId id="274" r:id="rId5"/>
    <p:sldId id="293" r:id="rId6"/>
    <p:sldId id="300" r:id="rId7"/>
    <p:sldId id="262" r:id="rId8"/>
    <p:sldId id="343" r:id="rId9"/>
    <p:sldId id="294" r:id="rId10"/>
    <p:sldId id="309" r:id="rId11"/>
    <p:sldId id="286" r:id="rId12"/>
    <p:sldId id="301" r:id="rId13"/>
    <p:sldId id="302" r:id="rId14"/>
    <p:sldId id="308" r:id="rId15"/>
    <p:sldId id="306" r:id="rId16"/>
    <p:sldId id="290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9900"/>
    <a:srgbClr val="E6A4A4"/>
    <a:srgbClr val="CCECFF"/>
    <a:srgbClr val="FF6600"/>
    <a:srgbClr val="99CCFF"/>
    <a:srgbClr val="3399FF"/>
    <a:srgbClr val="FFCC00"/>
    <a:srgbClr val="33CC3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4" autoAdjust="0"/>
    <p:restoredTop sz="94624" autoAdjust="0"/>
  </p:normalViewPr>
  <p:slideViewPr>
    <p:cSldViewPr snapToGrid="0">
      <p:cViewPr varScale="1">
        <p:scale>
          <a:sx n="72" d="100"/>
          <a:sy n="72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0D7B-CD68-4EA4-AFEE-6007D947A732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1E98-6B20-48F3-8935-1217CDE57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34930-D74A-4DE1-8EA1-E832DFF1A29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CC4B6-E0E7-4687-B346-6D37DC97B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265F-6E2F-4F6C-9616-B9E204B300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086C-CCD8-4344-86A7-F2B3C27EC4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90E7C-BCC9-4F75-890E-02948C4FFA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CC4B6-E0E7-4687-B346-6D37DC97B9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9.pn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jpeg"/><Relationship Id="rId5" Type="http://schemas.openxmlformats.org/officeDocument/2006/relationships/audio" Target="../media/audio7.wav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97572" y="228364"/>
            <a:ext cx="7162800" cy="118221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60388" y="1721319"/>
            <a:ext cx="155028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15</a:t>
            </a:r>
          </a:p>
        </p:txBody>
      </p:sp>
      <p:sp>
        <p:nvSpPr>
          <p:cNvPr id="3" name="Double Wave 2"/>
          <p:cNvSpPr/>
          <p:nvPr/>
        </p:nvSpPr>
        <p:spPr>
          <a:xfrm>
            <a:off x="3670810" y="2866030"/>
            <a:ext cx="4956356" cy="2074460"/>
          </a:xfrm>
          <a:prstGeom prst="doubleWave">
            <a:avLst>
              <a:gd name="adj1" fmla="val 6250"/>
              <a:gd name="adj2" fmla="val 542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B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أَيْنَ ذَهَبَتِ الشَّمْسُ؟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ar-B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TextBox 5"/>
          <p:cNvSpPr txBox="1"/>
          <p:nvPr/>
        </p:nvSpPr>
        <p:spPr>
          <a:xfrm>
            <a:off x="119269" y="1706603"/>
            <a:ext cx="155028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BH" sz="2800" b="1" dirty="0"/>
              <a:t>الصَّفْحَةُ47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1C7C7-DF38-4D5B-887D-C38B7200C4C5}"/>
              </a:ext>
            </a:extLst>
          </p:cNvPr>
          <p:cNvPicPr/>
          <p:nvPr/>
        </p:nvPicPr>
        <p:blipFill rotWithShape="1">
          <a:blip r:embed="rId6" cstate="print"/>
          <a:srcRect l="21204" t="43767" r="50575" b="34707"/>
          <a:stretch/>
        </p:blipFill>
        <p:spPr bwMode="auto">
          <a:xfrm>
            <a:off x="119269" y="2710179"/>
            <a:ext cx="3313043" cy="302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50AE4F-EF90-48CF-8E4A-6E8BC5E65924}"/>
              </a:ext>
            </a:extLst>
          </p:cNvPr>
          <p:cNvPicPr/>
          <p:nvPr/>
        </p:nvPicPr>
        <p:blipFill rotWithShape="1">
          <a:blip r:embed="rId7" cstate="print"/>
          <a:srcRect l="27387" t="19193" r="55057" b="56466"/>
          <a:stretch/>
        </p:blipFill>
        <p:spPr bwMode="auto">
          <a:xfrm>
            <a:off x="8839419" y="2645624"/>
            <a:ext cx="3313042" cy="302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6DD1E-29BA-45A4-B70E-114EF5349152}"/>
              </a:ext>
            </a:extLst>
          </p:cNvPr>
          <p:cNvPicPr/>
          <p:nvPr/>
        </p:nvPicPr>
        <p:blipFill rotWithShape="1">
          <a:blip r:embed="rId8" cstate="print"/>
          <a:srcRect l="22063" t="18130" r="67171" b="59911"/>
          <a:stretch/>
        </p:blipFill>
        <p:spPr bwMode="auto">
          <a:xfrm>
            <a:off x="-1" y="0"/>
            <a:ext cx="1934818" cy="1537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290DE-98F2-4378-B06F-0A38114BA62F}"/>
              </a:ext>
            </a:extLst>
          </p:cNvPr>
          <p:cNvSpPr txBox="1"/>
          <p:nvPr/>
        </p:nvSpPr>
        <p:spPr>
          <a:xfrm>
            <a:off x="1521187" y="1721319"/>
            <a:ext cx="87729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/>
              <a:t>الْحَلْقَةُ الْأولى، اللُّغَةُ الْعَرَبِيَّةُ، الْفَصْلُ الدِّراسيُّ الْأَوّل،الصّفُّ الثّاني الابتدائيّ </a:t>
            </a:r>
          </a:p>
        </p:txBody>
      </p:sp>
      <p:pic>
        <p:nvPicPr>
          <p:cNvPr id="2" name="AUDIO-2020-08-18-19-18-05">
            <a:hlinkClick r:id="" action="ppaction://media"/>
            <a:extLst>
              <a:ext uri="{FF2B5EF4-FFF2-40B4-BE49-F238E27FC236}">
                <a16:creationId xmlns:a16="http://schemas.microsoft.com/office/drawing/2014/main" id="{32633F5A-3F75-463A-87EC-B66D54F18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8306" y="5913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9716398" y="2187040"/>
            <a:ext cx="1730829" cy="847165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مِثالٌ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10" y="4022004"/>
            <a:ext cx="7387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- أَبي لَمْ يَذْهَبْ إِلى السّوقِ الْيَوْمَ ....... يَذْهَبُ غَدًا.</a:t>
            </a:r>
          </a:p>
          <a:p>
            <a:pPr algn="r"/>
            <a:r>
              <a:rPr lang="ar-BH" sz="3200" dirty="0"/>
              <a:t>- فاطِمَةُ لَمْ تَحْضُرْ إِلى الْمَدْرَسَةِ ....... تَكونُ مَريضَةً.</a:t>
            </a:r>
          </a:p>
          <a:p>
            <a:pPr algn="r"/>
            <a:r>
              <a:rPr lang="ar-BH" sz="3200" dirty="0"/>
              <a:t>- أَحْمَدُ لَمْ يَصِلْ إِلى بَيْتِنا.....  أَضاعَ طَريقَهُ.</a:t>
            </a:r>
          </a:p>
          <a:p>
            <a:pPr marL="571500" indent="-571500" algn="r">
              <a:buFontTx/>
              <a:buChar char="-"/>
            </a:pP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594919" y="2348014"/>
            <a:ext cx="796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لَقَدْ تَأَخَّرَتِ الشَّمْسُ،</a:t>
            </a:r>
            <a:r>
              <a:rPr lang="ar-BH" sz="3200" b="1" dirty="0"/>
              <a:t> </a:t>
            </a:r>
            <a:r>
              <a:rPr lang="ar-BH" sz="3200" b="1" dirty="0">
                <a:solidFill>
                  <a:srgbClr val="FF0000"/>
                </a:solidFill>
              </a:rPr>
              <a:t>رُبَّما</a:t>
            </a:r>
            <a:r>
              <a:rPr lang="ar-BH" sz="3200" b="1" dirty="0"/>
              <a:t> نَسِيَ صَديقي الدّيكُ أَنْ يْوقِظَها.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4191" y="4088264"/>
            <a:ext cx="175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رُبَّما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4557" y="4578608"/>
            <a:ext cx="78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رُبَّما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6435" y="5030041"/>
            <a:ext cx="83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رُبَّما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29799" y="579229"/>
            <a:ext cx="4555295" cy="67957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800" b="1" dirty="0"/>
              <a:t>أُكْمِلُ كَما في الْمِثالِ:</a:t>
            </a:r>
            <a:endParaRPr lang="en-US" sz="4800" b="1" dirty="0"/>
          </a:p>
        </p:txBody>
      </p:sp>
      <p:pic>
        <p:nvPicPr>
          <p:cNvPr id="2" name="AUDIO-2020-06-08-01-53-19">
            <a:hlinkClick r:id="" action="ppaction://media"/>
            <a:extLst>
              <a:ext uri="{FF2B5EF4-FFF2-40B4-BE49-F238E27FC236}">
                <a16:creationId xmlns:a16="http://schemas.microsoft.com/office/drawing/2014/main" id="{DADCD09C-E1F6-4568-AC8C-65FE99421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0110" y="5840862"/>
            <a:ext cx="609600" cy="6096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C1809DB3-68FC-4DBE-94DB-9C7800A0C4D1}"/>
              </a:ext>
            </a:extLst>
          </p:cNvPr>
          <p:cNvSpPr/>
          <p:nvPr/>
        </p:nvSpPr>
        <p:spPr>
          <a:xfrm>
            <a:off x="157016" y="717632"/>
            <a:ext cx="1819393" cy="128344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الر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ابع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6E4B8-BE0A-47D3-95D5-7AC7BD6D3EF9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6" grpId="0"/>
      <p:bldP spid="17" grpId="0"/>
      <p:bldP spid="18" grpId="0"/>
      <p:bldP spid="19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>
            <a:off x="9973614" y="1720648"/>
            <a:ext cx="1586753" cy="810521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مِثالٌ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74723" y="1803180"/>
            <a:ext cx="7516906" cy="6454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600" dirty="0">
                <a:solidFill>
                  <a:schemeClr val="tx1"/>
                </a:solidFill>
              </a:rPr>
              <a:t>خَرَجَ الْأَرْنَبُ </a:t>
            </a:r>
            <a:r>
              <a:rPr lang="ar-BH" sz="3600" b="1" dirty="0"/>
              <a:t>-</a:t>
            </a:r>
            <a:r>
              <a:rPr lang="ar-BH" dirty="0"/>
              <a:t> </a:t>
            </a:r>
            <a:r>
              <a:rPr lang="ar-BH" sz="3600" dirty="0">
                <a:solidFill>
                  <a:srgbClr val="0070C0"/>
                </a:solidFill>
              </a:rPr>
              <a:t>كَعادَتِهِ </a:t>
            </a:r>
            <a:r>
              <a:rPr lang="ar-BH" sz="3600" b="1" dirty="0"/>
              <a:t>-</a:t>
            </a:r>
            <a:r>
              <a:rPr lang="ar-BH" sz="3600" dirty="0">
                <a:solidFill>
                  <a:srgbClr val="0070C0"/>
                </a:solidFill>
              </a:rPr>
              <a:t> </a:t>
            </a:r>
            <a:r>
              <a:rPr lang="ar-BH" sz="3600" dirty="0">
                <a:solidFill>
                  <a:schemeClr val="tx1"/>
                </a:solidFill>
              </a:rPr>
              <a:t>إِلى الْمَزْرَعَةِ.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3988" y="3044465"/>
            <a:ext cx="968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 قَرَأَ أَبي - .......... – الْجَريدَةَ الْيَوْمِيَّةَ.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4765" y="3785444"/>
            <a:ext cx="683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 أَكَلَ جَدّي - .......... - بَعْضَ الْتَّمرِ في الصَّباحِ. 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46783" y="4603903"/>
            <a:ext cx="808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 ذَهَبَ سالِمٌ إِلى الْمَدْرَسَةِ - .......... - مَشْيًا عَلى الْأَقْدامِ.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D2425-F775-48AC-9993-A85C36CDC8FE}"/>
              </a:ext>
            </a:extLst>
          </p:cNvPr>
          <p:cNvSpPr txBox="1"/>
          <p:nvPr/>
        </p:nvSpPr>
        <p:spPr>
          <a:xfrm>
            <a:off x="8410745" y="3070575"/>
            <a:ext cx="118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0070C0"/>
                </a:solidFill>
              </a:rPr>
              <a:t>كَعادَتِهِ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827F7-2A6A-421A-B93E-97E8F2164535}"/>
              </a:ext>
            </a:extLst>
          </p:cNvPr>
          <p:cNvSpPr txBox="1"/>
          <p:nvPr/>
        </p:nvSpPr>
        <p:spPr>
          <a:xfrm>
            <a:off x="8283193" y="3819901"/>
            <a:ext cx="100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0070C0"/>
                </a:solidFill>
              </a:rPr>
              <a:t>كَعادَتِهِ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80A9E-DD65-4E32-B557-F6BA015AA8CD}"/>
              </a:ext>
            </a:extLst>
          </p:cNvPr>
          <p:cNvSpPr txBox="1"/>
          <p:nvPr/>
        </p:nvSpPr>
        <p:spPr>
          <a:xfrm>
            <a:off x="6341652" y="4643659"/>
            <a:ext cx="112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0070C0"/>
                </a:solidFill>
              </a:rPr>
              <a:t>كَعادَتِهِ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29799" y="579229"/>
            <a:ext cx="4555295" cy="679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800" b="1" dirty="0"/>
              <a:t>أُكْمِلُ كَما في الْمِثالِ:</a:t>
            </a:r>
            <a:endParaRPr lang="en-US" sz="4800" b="1" dirty="0"/>
          </a:p>
        </p:txBody>
      </p:sp>
      <p:pic>
        <p:nvPicPr>
          <p:cNvPr id="2" name="AUDIO-2020-06-08-01-53-59">
            <a:hlinkClick r:id="" action="ppaction://media"/>
            <a:extLst>
              <a:ext uri="{FF2B5EF4-FFF2-40B4-BE49-F238E27FC236}">
                <a16:creationId xmlns:a16="http://schemas.microsoft.com/office/drawing/2014/main" id="{0A5A4090-24A7-45A2-9142-BA5A6A204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00110" y="5704094"/>
            <a:ext cx="609600" cy="609600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18E8877C-2C03-432F-B713-4B6EA6C5E746}"/>
              </a:ext>
            </a:extLst>
          </p:cNvPr>
          <p:cNvSpPr/>
          <p:nvPr/>
        </p:nvSpPr>
        <p:spPr>
          <a:xfrm>
            <a:off x="223644" y="848742"/>
            <a:ext cx="1819393" cy="1335469"/>
          </a:xfrm>
          <a:prstGeom prst="cloud">
            <a:avLst/>
          </a:prstGeom>
          <a:solidFill>
            <a:srgbClr val="FFCCFF"/>
          </a:solidFill>
          <a:ln w="76200">
            <a:solidFill>
              <a:srgbClr val="E6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الخامس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EB9C8E-F0DA-4B48-8406-102B9F008293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3" grpId="0"/>
      <p:bldP spid="12" grpId="0"/>
      <p:bldP spid="13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5545" y="564373"/>
            <a:ext cx="7233774" cy="584775"/>
          </a:xfrm>
          <a:prstGeom prst="rect">
            <a:avLst/>
          </a:prstGeom>
          <a:solidFill>
            <a:srgbClr val="CCEC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tx1"/>
                </a:solidFill>
              </a:rPr>
              <a:t>أَكْتُبُ في الْمَكانِ الْخالي كَما في الْمِثالِ، وَأَقْرَأُ الْجُمَلَ: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9173042" y="2298006"/>
            <a:ext cx="1407184" cy="1085148"/>
          </a:xfrm>
          <a:prstGeom prst="leftArrow">
            <a:avLst/>
          </a:prstGeom>
          <a:solidFill>
            <a:srgbClr val="CCECFF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مِثالٌ</a:t>
            </a:r>
            <a:r>
              <a:rPr lang="ar-BH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5773" y="2352189"/>
            <a:ext cx="4101353" cy="887506"/>
          </a:xfrm>
          <a:prstGeom prst="roundRect">
            <a:avLst/>
          </a:prstGeom>
          <a:solidFill>
            <a:srgbClr val="CCECFF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يُوقِظُ</a:t>
            </a:r>
            <a:r>
              <a:rPr lang="ar-BH" sz="3200" b="1" dirty="0">
                <a:solidFill>
                  <a:schemeClr val="tx1"/>
                </a:solidFill>
              </a:rPr>
              <a:t> صِياحُ الدّيكِ النَّاسَ.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7474" y="3575947"/>
            <a:ext cx="7178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/>
              <a:t>.................. الْمُؤَذِّنُ النَّاسَ لِأَداءِ الصَّلاةِ.</a:t>
            </a:r>
          </a:p>
          <a:p>
            <a:pPr marL="285750" indent="-285750" algn="r" rtl="1">
              <a:buFontTx/>
              <a:buChar char="-"/>
            </a:pPr>
            <a:endParaRPr lang="ar-BH" sz="3200" dirty="0"/>
          </a:p>
          <a:p>
            <a:pPr algn="r" rtl="1"/>
            <a:r>
              <a:rPr lang="ar-BH" sz="3200" dirty="0"/>
              <a:t>.................. جَرَسُ السَّاعَةِ النَّائِمَ. </a:t>
            </a:r>
          </a:p>
          <a:p>
            <a:pPr algn="r" rtl="1"/>
            <a:endParaRPr lang="ar-BH" sz="3200" dirty="0"/>
          </a:p>
          <a:p>
            <a:pPr algn="r" rtl="1"/>
            <a:r>
              <a:rPr lang="ar-BH" sz="3200" dirty="0"/>
              <a:t>.................. رَنينُ الْهاتِفِ الْطَبيبَ.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89542" y="3640098"/>
            <a:ext cx="12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يُوقِظُ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51373" r="69589" b="196"/>
          <a:stretch/>
        </p:blipFill>
        <p:spPr>
          <a:xfrm>
            <a:off x="1955443" y="2231754"/>
            <a:ext cx="1037230" cy="4142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FCE821-7816-41B7-A333-54AA000F701B}"/>
              </a:ext>
            </a:extLst>
          </p:cNvPr>
          <p:cNvSpPr txBox="1"/>
          <p:nvPr/>
        </p:nvSpPr>
        <p:spPr>
          <a:xfrm>
            <a:off x="9089542" y="4616855"/>
            <a:ext cx="12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يُوقِظُ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9C292-3F42-4253-B6BD-6F82F0CE1A32}"/>
              </a:ext>
            </a:extLst>
          </p:cNvPr>
          <p:cNvSpPr txBox="1"/>
          <p:nvPr/>
        </p:nvSpPr>
        <p:spPr>
          <a:xfrm>
            <a:off x="9089542" y="5593612"/>
            <a:ext cx="12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يُوقِظُ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AUDIO-2020-06-08-01-54-40">
            <a:hlinkClick r:id="" action="ppaction://media"/>
            <a:extLst>
              <a:ext uri="{FF2B5EF4-FFF2-40B4-BE49-F238E27FC236}">
                <a16:creationId xmlns:a16="http://schemas.microsoft.com/office/drawing/2014/main" id="{ADD0EA23-A68A-441A-A880-EB9673E9D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20905" y="5738549"/>
            <a:ext cx="609600" cy="60960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E09E8A7A-27A7-4EA2-BDAD-CB52D2A2227E}"/>
              </a:ext>
            </a:extLst>
          </p:cNvPr>
          <p:cNvSpPr/>
          <p:nvPr/>
        </p:nvSpPr>
        <p:spPr>
          <a:xfrm>
            <a:off x="178400" y="830360"/>
            <a:ext cx="1819393" cy="133546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E6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>
                <a:solidFill>
                  <a:schemeClr val="tx1"/>
                </a:solidFill>
              </a:rPr>
              <a:t>دريب السَّادس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3770B-83A6-486D-B60E-DB01383CAE12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4689" y="412159"/>
            <a:ext cx="5929828" cy="584775"/>
          </a:xfrm>
          <a:prstGeom prst="rect">
            <a:avLst/>
          </a:prstGeom>
          <a:solidFill>
            <a:srgbClr val="E6A4A4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ar-BH" sz="3200" b="1" dirty="0">
                <a:solidFill>
                  <a:schemeClr val="tx1"/>
                </a:solidFill>
              </a:rPr>
              <a:t>أَكْتُبُ (( 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غ </a:t>
            </a:r>
            <a:r>
              <a:rPr lang="ar-BH" sz="3200" b="1" dirty="0">
                <a:solidFill>
                  <a:schemeClr val="tx1"/>
                </a:solidFill>
              </a:rPr>
              <a:t>)) أَو (( 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ق</a:t>
            </a:r>
            <a:r>
              <a:rPr lang="ar-BH" sz="3200" b="1" dirty="0">
                <a:solidFill>
                  <a:schemeClr val="tx1"/>
                </a:solidFill>
              </a:rPr>
              <a:t>)) في الْمَكانِ الْخالي: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498" y="2490912"/>
            <a:ext cx="57168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BH" sz="3200" dirty="0"/>
              <a:t>رِيشُ الـ ..ـرابِ أَسْوَدُ. </a:t>
            </a:r>
          </a:p>
          <a:p>
            <a:pPr marL="514350" indent="-514350" algn="r" rtl="1">
              <a:buFont typeface="+mj-lt"/>
              <a:buAutoNum type="arabicPeriod"/>
            </a:pPr>
            <a:endParaRPr lang="ar-BH" sz="3200" dirty="0"/>
          </a:p>
          <a:p>
            <a:pPr marL="514350" indent="-514350" algn="r" rtl="1">
              <a:buFont typeface="+mj-lt"/>
              <a:buAutoNum type="arabicPeriod"/>
            </a:pPr>
            <a:r>
              <a:rPr lang="ar-BH" sz="3200" dirty="0"/>
              <a:t>الْعَـ ..ـرَبُ حَشَرَةٌ سامَّةٌ. </a:t>
            </a:r>
          </a:p>
          <a:p>
            <a:pPr marL="514350" indent="-514350" algn="r" rtl="1">
              <a:buFont typeface="+mj-lt"/>
              <a:buAutoNum type="arabicPeriod"/>
            </a:pPr>
            <a:endParaRPr lang="ar-BH" sz="3200" dirty="0"/>
          </a:p>
          <a:p>
            <a:pPr marL="514350" indent="-514350" algn="r" rtl="1">
              <a:buFont typeface="+mj-lt"/>
              <a:buAutoNum type="arabicPeriod"/>
            </a:pPr>
            <a:r>
              <a:rPr lang="ar-BH" sz="3200" dirty="0"/>
              <a:t>الْـ ..ـرْدُ حَيَوانٌ ذَكِيٌّ. </a:t>
            </a:r>
          </a:p>
          <a:p>
            <a:pPr marL="514350" indent="-514350" algn="r" rtl="1">
              <a:buFont typeface="+mj-lt"/>
              <a:buAutoNum type="arabicPeriod"/>
            </a:pPr>
            <a:endParaRPr lang="ar-BH" sz="3200" dirty="0"/>
          </a:p>
          <a:p>
            <a:pPr marL="514350" indent="-514350" algn="r" rtl="1">
              <a:buFont typeface="+mj-lt"/>
              <a:buAutoNum type="arabicPeriod"/>
            </a:pPr>
            <a:r>
              <a:rPr lang="ar-BH" sz="3200" dirty="0"/>
              <a:t>الْبَبَـ ..ـاءُ طائِرٌ جَميلُ الشَّكْلِ</a:t>
            </a:r>
            <a:r>
              <a:rPr lang="ar-BH" sz="3600" dirty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7647" r="63078" b="52441"/>
          <a:stretch/>
        </p:blipFill>
        <p:spPr>
          <a:xfrm>
            <a:off x="9077037" y="2495820"/>
            <a:ext cx="1613647" cy="3555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4786" y="2459953"/>
            <a:ext cx="69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ـغـُ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93114" y="3427289"/>
            <a:ext cx="103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ـقْـ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3789" y="4391572"/>
            <a:ext cx="103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ـقِـ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9897" y="5413975"/>
            <a:ext cx="69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ـغـ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47688" r="63372" b="9805"/>
          <a:stretch/>
        </p:blipFill>
        <p:spPr>
          <a:xfrm>
            <a:off x="1660407" y="2414540"/>
            <a:ext cx="1595397" cy="3512498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4A5627F6-D443-4C9C-9CB4-7B3BA34A7C16}"/>
              </a:ext>
            </a:extLst>
          </p:cNvPr>
          <p:cNvSpPr/>
          <p:nvPr/>
        </p:nvSpPr>
        <p:spPr>
          <a:xfrm>
            <a:off x="223644" y="848742"/>
            <a:ext cx="1819393" cy="133546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E6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السَّابع</a:t>
            </a:r>
          </a:p>
        </p:txBody>
      </p:sp>
      <p:pic>
        <p:nvPicPr>
          <p:cNvPr id="3" name="AUDIO-2020-08-18-19-26-10">
            <a:hlinkClick r:id="" action="ppaction://media"/>
            <a:extLst>
              <a:ext uri="{FF2B5EF4-FFF2-40B4-BE49-F238E27FC236}">
                <a16:creationId xmlns:a16="http://schemas.microsoft.com/office/drawing/2014/main" id="{BD6295CC-A0D4-4F7B-A30E-C264EE148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110" y="591170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0E0DCC-3B98-4EF5-8B05-3B3B0A44680F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  <p:bldP spid="8" grpId="0"/>
      <p:bldP spid="11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ECE429-8752-4BD8-8DDC-92B9C488BD4B}"/>
              </a:ext>
            </a:extLst>
          </p:cNvPr>
          <p:cNvSpPr txBox="1"/>
          <p:nvPr/>
        </p:nvSpPr>
        <p:spPr>
          <a:xfrm>
            <a:off x="1040170" y="519635"/>
            <a:ext cx="9730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000" b="1" dirty="0">
                <a:cs typeface="+mj-cs"/>
              </a:rPr>
              <a:t>قاعِدَةُ اللا</a:t>
            </a:r>
            <a:r>
              <a:rPr lang="ar-SA" sz="6000" b="1" dirty="0">
                <a:cs typeface="+mj-cs"/>
              </a:rPr>
              <a:t>ّ</a:t>
            </a:r>
            <a:r>
              <a:rPr lang="ar-BH" sz="6000" b="1" dirty="0">
                <a:cs typeface="+mj-cs"/>
              </a:rPr>
              <a:t>مِ الشَّمْسي</a:t>
            </a:r>
            <a:r>
              <a:rPr lang="ar-SA" sz="6000" b="1" dirty="0">
                <a:cs typeface="+mj-cs"/>
              </a:rPr>
              <a:t>َّ</a:t>
            </a:r>
            <a:r>
              <a:rPr lang="ar-BH" sz="6000" b="1" dirty="0">
                <a:cs typeface="+mj-cs"/>
              </a:rPr>
              <a:t>ةِ</a:t>
            </a:r>
            <a:endParaRPr lang="en-US" sz="6000" b="1" dirty="0">
              <a:cs typeface="+mj-cs"/>
            </a:endParaRP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8896DB5-E7EC-45E8-8A47-131E8649D9A4}"/>
              </a:ext>
            </a:extLst>
          </p:cNvPr>
          <p:cNvSpPr/>
          <p:nvPr/>
        </p:nvSpPr>
        <p:spPr>
          <a:xfrm>
            <a:off x="3767249" y="3099002"/>
            <a:ext cx="3985146" cy="3029803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هِي اللاّمُ الّتي تُكْتَبُ ولا تُنْطَقُ، وَتَكُونُ خاليةً من أيِّ حَرَكَةٍ، ويَكُونُ الحَرْفُ الذي بَعْدَها مُشدَّدًا.</a:t>
            </a:r>
            <a:endParaRPr lang="en-US" sz="3200" dirty="0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E4F72BBC-8FBF-4C7A-BCA9-8457942B6F51}"/>
              </a:ext>
            </a:extLst>
          </p:cNvPr>
          <p:cNvSpPr/>
          <p:nvPr/>
        </p:nvSpPr>
        <p:spPr>
          <a:xfrm>
            <a:off x="3767249" y="1516159"/>
            <a:ext cx="3985145" cy="1344304"/>
          </a:xfrm>
          <a:prstGeom prst="sun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-2020-08-18-19-32-45">
            <a:hlinkClick r:id="" action="ppaction://media"/>
            <a:extLst>
              <a:ext uri="{FF2B5EF4-FFF2-40B4-BE49-F238E27FC236}">
                <a16:creationId xmlns:a16="http://schemas.microsoft.com/office/drawing/2014/main" id="{5C5E26DC-D222-4C04-A04B-43064490B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360" y="5998292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8F4BEA-DD3F-47D0-A26F-3D2F26A8A6D6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n 14">
            <a:extLst>
              <a:ext uri="{FF2B5EF4-FFF2-40B4-BE49-F238E27FC236}">
                <a16:creationId xmlns:a16="http://schemas.microsoft.com/office/drawing/2014/main" id="{9C249AB0-12B5-424E-9D16-C7C3AA0EF49A}"/>
              </a:ext>
            </a:extLst>
          </p:cNvPr>
          <p:cNvSpPr/>
          <p:nvPr/>
        </p:nvSpPr>
        <p:spPr>
          <a:xfrm>
            <a:off x="1452283" y="1048357"/>
            <a:ext cx="8821270" cy="5358810"/>
          </a:xfrm>
          <a:prstGeom prst="sun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ت ث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د ذ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ر ز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س ش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ص ض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ط ظ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ل ن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D0107-6412-469E-9DF3-3CDB494A30C5}"/>
              </a:ext>
            </a:extLst>
          </p:cNvPr>
          <p:cNvSpPr txBox="1"/>
          <p:nvPr/>
        </p:nvSpPr>
        <p:spPr>
          <a:xfrm>
            <a:off x="4248150" y="402283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BH" sz="3600" b="1" dirty="0"/>
              <a:t>حُروفُ الل</a:t>
            </a:r>
            <a:r>
              <a:rPr lang="ar-SA" sz="3600" b="1" dirty="0"/>
              <a:t>ّ</a:t>
            </a:r>
            <a:r>
              <a:rPr lang="ar-BH" sz="3600" b="1" dirty="0"/>
              <a:t>امِ الشَّمسي</a:t>
            </a:r>
            <a:r>
              <a:rPr lang="ar-SA" sz="3600" b="1" dirty="0"/>
              <a:t>َّ</a:t>
            </a:r>
            <a:r>
              <a:rPr lang="ar-BH" sz="3600" b="1" dirty="0"/>
              <a:t>ةِ </a:t>
            </a:r>
            <a:endParaRPr lang="en-US" sz="3600" b="1" dirty="0"/>
          </a:p>
        </p:txBody>
      </p:sp>
      <p:pic>
        <p:nvPicPr>
          <p:cNvPr id="3" name="AUDIO-2020-08-18-19-34-20">
            <a:hlinkClick r:id="" action="ppaction://media"/>
            <a:extLst>
              <a:ext uri="{FF2B5EF4-FFF2-40B4-BE49-F238E27FC236}">
                <a16:creationId xmlns:a16="http://schemas.microsoft.com/office/drawing/2014/main" id="{5837F7E5-DF95-4675-A3C2-B3CEC7B4A0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378" y="6048269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B37709-1D5B-4E6A-A090-A59868959A6F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59965" y="2734857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10153380" y="1733419"/>
            <a:ext cx="1170463" cy="990623"/>
          </a:xfrm>
          <a:prstGeom prst="leftArrowCallout">
            <a:avLst/>
          </a:prstGeom>
          <a:solidFill>
            <a:srgbClr val="99FF99"/>
          </a:solidFill>
          <a:ln w="762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6407" y="2782553"/>
            <a:ext cx="1393209" cy="523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..ـصَّاروخُ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7021" y="2744654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9973" y="2790302"/>
            <a:ext cx="1393209" cy="523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.ـصُّنْبورُ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3206" y="2696619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7071" y="2750273"/>
            <a:ext cx="1393209" cy="523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..ـصَّبارُ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16" y="4325396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7958" y="4334699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867" y="4334699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09136" y="3329429"/>
            <a:ext cx="7037051" cy="1580309"/>
            <a:chOff x="3204853" y="3277904"/>
            <a:chExt cx="7037051" cy="1580309"/>
          </a:xfrm>
        </p:grpSpPr>
        <p:sp>
          <p:nvSpPr>
            <p:cNvPr id="28" name="Left Arrow Callout 27"/>
            <p:cNvSpPr/>
            <p:nvPr/>
          </p:nvSpPr>
          <p:spPr>
            <a:xfrm>
              <a:off x="9071441" y="3277904"/>
              <a:ext cx="1170463" cy="990623"/>
            </a:xfrm>
            <a:prstGeom prst="leftArrowCallout">
              <a:avLst/>
            </a:prstGeom>
            <a:solidFill>
              <a:srgbClr val="99FF99"/>
            </a:solidFill>
            <a:ln w="7620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س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90119" y="4327929"/>
              <a:ext cx="1393209" cy="523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..ـسَّفينَةُ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06708" y="4334787"/>
              <a:ext cx="1393209" cy="523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..ـسَّيْفُ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04853" y="4334787"/>
              <a:ext cx="1393209" cy="523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..ـسَّمَكَةُ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75478" y="5862702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3014" y="5829312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9977" y="5849441"/>
            <a:ext cx="10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الـ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38392" y="4880952"/>
            <a:ext cx="6751501" cy="1553493"/>
            <a:chOff x="1146624" y="4883667"/>
            <a:chExt cx="6751501" cy="1553493"/>
          </a:xfrm>
        </p:grpSpPr>
        <p:sp>
          <p:nvSpPr>
            <p:cNvPr id="35" name="Left Arrow Callout 34"/>
            <p:cNvSpPr/>
            <p:nvPr/>
          </p:nvSpPr>
          <p:spPr>
            <a:xfrm>
              <a:off x="6727662" y="4883667"/>
              <a:ext cx="1170463" cy="990623"/>
            </a:xfrm>
            <a:prstGeom prst="leftArrowCallout">
              <a:avLst/>
            </a:prstGeom>
            <a:solidFill>
              <a:srgbClr val="99FF99"/>
            </a:solidFill>
            <a:ln w="7620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ل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68814" y="5913734"/>
              <a:ext cx="1534461" cy="523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..ـلَّيْمونُ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38545" y="5880116"/>
              <a:ext cx="1393209" cy="523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...لَّبنُ 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46624" y="5893376"/>
              <a:ext cx="1393209" cy="523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..ـلَّحمُ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C6E818A-5FEC-4B6A-BE55-5D1A5281BF7C}"/>
              </a:ext>
            </a:extLst>
          </p:cNvPr>
          <p:cNvPicPr/>
          <p:nvPr/>
        </p:nvPicPr>
        <p:blipFill rotWithShape="1">
          <a:blip r:embed="rId5" cstate="print"/>
          <a:srcRect l="64904" t="65750" r="30288" b="25004"/>
          <a:stretch/>
        </p:blipFill>
        <p:spPr bwMode="auto">
          <a:xfrm>
            <a:off x="8333460" y="1332564"/>
            <a:ext cx="1179102" cy="129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D50A4D-8A7F-480D-8D0A-49921575D584}"/>
              </a:ext>
            </a:extLst>
          </p:cNvPr>
          <p:cNvPicPr/>
          <p:nvPr/>
        </p:nvPicPr>
        <p:blipFill rotWithShape="1">
          <a:blip r:embed="rId6" cstate="print"/>
          <a:srcRect l="24322" t="42759" r="70083" b="40915"/>
          <a:stretch/>
        </p:blipFill>
        <p:spPr bwMode="auto">
          <a:xfrm>
            <a:off x="6334063" y="1331673"/>
            <a:ext cx="1182251" cy="129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B4DC15-1D73-4060-B484-0F88FC0F9326}"/>
              </a:ext>
            </a:extLst>
          </p:cNvPr>
          <p:cNvPicPr/>
          <p:nvPr/>
        </p:nvPicPr>
        <p:blipFill rotWithShape="1">
          <a:blip r:embed="rId5" cstate="print"/>
          <a:srcRect l="27755" t="66419" r="69459" b="29020"/>
          <a:stretch/>
        </p:blipFill>
        <p:spPr bwMode="auto">
          <a:xfrm>
            <a:off x="4514143" y="1285662"/>
            <a:ext cx="1179102" cy="132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87A958-191E-45AE-A0B9-CB8B86C2FAF2}"/>
              </a:ext>
            </a:extLst>
          </p:cNvPr>
          <p:cNvPicPr/>
          <p:nvPr/>
        </p:nvPicPr>
        <p:blipFill rotWithShape="1">
          <a:blip r:embed="rId5" cstate="print"/>
          <a:srcRect l="60417" t="45040" r="32051" b="46978"/>
          <a:stretch/>
        </p:blipFill>
        <p:spPr bwMode="auto">
          <a:xfrm>
            <a:off x="7290119" y="3395689"/>
            <a:ext cx="1330111" cy="89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0306BA-A2AF-46CF-921E-459DD15E1D89}"/>
              </a:ext>
            </a:extLst>
          </p:cNvPr>
          <p:cNvPicPr/>
          <p:nvPr/>
        </p:nvPicPr>
        <p:blipFill rotWithShape="1">
          <a:blip r:embed="rId7" cstate="print"/>
          <a:srcRect l="29487" t="27081" r="58013" b="54960"/>
          <a:stretch/>
        </p:blipFill>
        <p:spPr bwMode="auto">
          <a:xfrm>
            <a:off x="5253373" y="3432617"/>
            <a:ext cx="1330111" cy="847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CDCFF1-CA36-4FCD-A50B-77B06FA19179}"/>
              </a:ext>
            </a:extLst>
          </p:cNvPr>
          <p:cNvPicPr/>
          <p:nvPr/>
        </p:nvPicPr>
        <p:blipFill rotWithShape="1">
          <a:blip r:embed="rId8" cstate="print"/>
          <a:srcRect l="66666" t="41168" r="28527" b="52017"/>
          <a:stretch/>
        </p:blipFill>
        <p:spPr bwMode="auto">
          <a:xfrm>
            <a:off x="3169292" y="3388628"/>
            <a:ext cx="1381125" cy="87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1B528A-1FB1-444E-B92A-932A72EA3228}"/>
              </a:ext>
            </a:extLst>
          </p:cNvPr>
          <p:cNvPicPr/>
          <p:nvPr/>
        </p:nvPicPr>
        <p:blipFill rotWithShape="1">
          <a:blip r:embed="rId9" cstate="print"/>
          <a:srcRect l="56891" t="41050" r="38461" b="48403"/>
          <a:stretch/>
        </p:blipFill>
        <p:spPr bwMode="auto">
          <a:xfrm>
            <a:off x="5113675" y="4883532"/>
            <a:ext cx="1330111" cy="87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AB1301-F2E7-408F-8018-09D5ACFDF4C1}"/>
              </a:ext>
            </a:extLst>
          </p:cNvPr>
          <p:cNvPicPr/>
          <p:nvPr/>
        </p:nvPicPr>
        <p:blipFill rotWithShape="1">
          <a:blip r:embed="rId9" cstate="print"/>
          <a:srcRect l="52403" t="45610" r="43269" b="40422"/>
          <a:stretch/>
        </p:blipFill>
        <p:spPr bwMode="auto">
          <a:xfrm>
            <a:off x="3127674" y="4866466"/>
            <a:ext cx="1330111" cy="86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080717-6153-4E4F-84D0-AE0140823E8A}"/>
              </a:ext>
            </a:extLst>
          </p:cNvPr>
          <p:cNvPicPr/>
          <p:nvPr/>
        </p:nvPicPr>
        <p:blipFill rotWithShape="1">
          <a:blip r:embed="rId9" cstate="print"/>
          <a:srcRect l="51603" t="62689" r="42161" b="30159"/>
          <a:stretch/>
        </p:blipFill>
        <p:spPr bwMode="auto">
          <a:xfrm>
            <a:off x="1142747" y="4880952"/>
            <a:ext cx="1330111" cy="87888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3659447" y="356905"/>
            <a:ext cx="8424101" cy="584775"/>
          </a:xfrm>
          <a:prstGeom prst="rect">
            <a:avLst/>
          </a:prstGeom>
          <a:solidFill>
            <a:srgbClr val="99FF99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/>
              <a:t>أَضَعُ</a:t>
            </a:r>
            <a:r>
              <a:rPr lang="ar-BH" sz="3200" b="1" dirty="0"/>
              <a:t> (الـ) في أَو</a:t>
            </a:r>
            <a:r>
              <a:rPr lang="ar-SA" sz="3200" b="1" dirty="0"/>
              <a:t>َّ</a:t>
            </a:r>
            <a:r>
              <a:rPr lang="ar-BH" sz="3200" b="1" dirty="0"/>
              <a:t>لِ الْكَلِماتِ </a:t>
            </a:r>
            <a:r>
              <a:rPr lang="ar-SA" sz="3200" b="1" dirty="0"/>
              <a:t>الآتِيَةِ</a:t>
            </a:r>
            <a:r>
              <a:rPr lang="ar-BH" sz="3200" b="1" dirty="0"/>
              <a:t>، مُنْتَبِهًا </a:t>
            </a:r>
            <a:r>
              <a:rPr lang="ar-SA" sz="3200" b="1" dirty="0"/>
              <a:t>إِلى ا</a:t>
            </a:r>
            <a:r>
              <a:rPr lang="ar-BH" sz="3200" b="1" dirty="0"/>
              <a:t>لْحَرَكَةِ عَلى اللّامِ:</a:t>
            </a:r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82578280-2A0F-4E94-B86C-9FB54152CD08}"/>
              </a:ext>
            </a:extLst>
          </p:cNvPr>
          <p:cNvSpPr/>
          <p:nvPr/>
        </p:nvSpPr>
        <p:spPr>
          <a:xfrm>
            <a:off x="178400" y="830360"/>
            <a:ext cx="1819393" cy="1335469"/>
          </a:xfrm>
          <a:prstGeom prst="cloud">
            <a:avLst/>
          </a:prstGeom>
          <a:solidFill>
            <a:srgbClr val="FFCCFF"/>
          </a:solidFill>
          <a:ln w="76200">
            <a:solidFill>
              <a:srgbClr val="E6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الثَّامن</a:t>
            </a:r>
          </a:p>
        </p:txBody>
      </p:sp>
      <p:pic>
        <p:nvPicPr>
          <p:cNvPr id="4" name="AUDIO-2020-08-18-23-21-58">
            <a:hlinkClick r:id="" action="ppaction://media"/>
            <a:extLst>
              <a:ext uri="{FF2B5EF4-FFF2-40B4-BE49-F238E27FC236}">
                <a16:creationId xmlns:a16="http://schemas.microsoft.com/office/drawing/2014/main" id="{7C73014D-1714-4D1A-B1E5-982DEC7C32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9971" y="5996609"/>
            <a:ext cx="609600" cy="6096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BA257CC-3D0A-4D04-BA94-3157FF824B8D}"/>
              </a:ext>
            </a:extLst>
          </p:cNvPr>
          <p:cNvSpPr/>
          <p:nvPr/>
        </p:nvSpPr>
        <p:spPr>
          <a:xfrm>
            <a:off x="175008" y="89422"/>
            <a:ext cx="3034128" cy="671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ar-BH" sz="2000" dirty="0">
                <a:solidFill>
                  <a:schemeClr val="tx1"/>
                </a:solidFill>
              </a:rPr>
              <a:t>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6" grpId="1" animBg="1"/>
      <p:bldP spid="21" grpId="0"/>
      <p:bldP spid="22" grpId="0"/>
      <p:bldP spid="23" grpId="0"/>
      <p:bldP spid="24" grpId="0"/>
      <p:bldP spid="25" grpId="0"/>
      <p:bldP spid="27" grpId="0"/>
      <p:bldP spid="30" grpId="0"/>
      <p:bldP spid="32" grpId="0"/>
      <p:bldP spid="42" grpId="0"/>
      <p:bldP spid="44" grpId="0"/>
      <p:bldP spid="46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0334" y="605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5635" y="2104879"/>
            <a:ext cx="114747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قِراءَةُ فِقْرَةٍ مِنْ الْدَّرْسِ قِرَاءةً جَهْرِيَّةً خاليّةً مِنَ الأَخْطاءِ، مَعَ مُراعاة</a:t>
            </a:r>
            <a:r>
              <a:rPr lang="ar-SA" sz="2800"/>
              <a:t>ِ</a:t>
            </a:r>
            <a:r>
              <a:rPr lang="ar-BH" sz="2800"/>
              <a:t> </a:t>
            </a:r>
            <a:r>
              <a:rPr lang="ar-BH" sz="2800" dirty="0"/>
              <a:t>الْمُدودِ وَالتَّشْكيلِ وَتَمَثُّلِ الْمَعْنى.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1" y="2709277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تَوْظيفُ التَّرْكيبَيْنِ الْلُّغَويَّيْنِ (رُبَّما - كَعادَتِهِ) توظيفًا سليمًا.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1" y="3303355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التَّمْييزُ بَيْنَ حَرْفِ (غ) و (ق) كِتابَةً وَلَفْظًا</a:t>
            </a:r>
            <a:r>
              <a:rPr lang="ar-SA" sz="2800" dirty="0"/>
              <a:t>.</a:t>
            </a:r>
            <a:endParaRPr lang="ar-BH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82A7B-2B49-46D7-925C-017F871F12A5}"/>
              </a:ext>
            </a:extLst>
          </p:cNvPr>
          <p:cNvSpPr/>
          <p:nvPr/>
        </p:nvSpPr>
        <p:spPr>
          <a:xfrm>
            <a:off x="5281531" y="461396"/>
            <a:ext cx="1789043" cy="86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cs typeface="Arial"/>
              </a:rPr>
              <a:t>الْأَهْدافُ: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2E621-C7A3-4FCD-A34F-968E666B2DFB}"/>
              </a:ext>
            </a:extLst>
          </p:cNvPr>
          <p:cNvSpPr txBox="1"/>
          <p:nvPr/>
        </p:nvSpPr>
        <p:spPr>
          <a:xfrm>
            <a:off x="609601" y="3968292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 rtl="1">
              <a:buFont typeface="Wingdings" pitchFamily="2" charset="2"/>
              <a:buChar char="Ø"/>
            </a:pPr>
            <a:r>
              <a:rPr lang="ar-BH" sz="2800" dirty="0">
                <a:solidFill>
                  <a:prstClr val="black"/>
                </a:solidFill>
              </a:rPr>
              <a:t>تَعَرُّفُ </a:t>
            </a:r>
            <a:r>
              <a:rPr lang="ar-BH" sz="2800">
                <a:solidFill>
                  <a:prstClr val="black"/>
                </a:solidFill>
              </a:rPr>
              <a:t>الْلَّامِ الشَّمْسِية </a:t>
            </a:r>
            <a:r>
              <a:rPr lang="ar-BH" sz="2800" dirty="0">
                <a:solidFill>
                  <a:prstClr val="black"/>
                </a:solidFill>
              </a:rPr>
              <a:t>(كِتابَةً وَ لَفْظًا).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E57B17-16BA-4F9C-A810-8069A0E37CBB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939" y="3616443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/>
              <a:t>في يَوْمٍ مِنْ أَيّامِ الشِّتاءِ خَرَجَ الْأَرْنَبُ – كَعادَتِهِ – في الصَّباحِ الْباكِرِ إِلى الْمَزْرَعَةِ.</a:t>
            </a:r>
          </a:p>
          <a:p>
            <a:pPr algn="r"/>
            <a:r>
              <a:rPr lang="ar-BH" sz="3600" b="1" dirty="0"/>
              <a:t>نَظَرَ الْأَرْنَبُ إِلى السَّماءِ، وَ </a:t>
            </a:r>
            <a:r>
              <a:rPr lang="ar-SA" sz="3600" b="1" dirty="0"/>
              <a:t>ق</a:t>
            </a:r>
            <a:r>
              <a:rPr lang="ar-BH" sz="3600" b="1" dirty="0"/>
              <a:t>َالَ: لِماذا لَمْ تَظْهَر</a:t>
            </a:r>
            <a:r>
              <a:rPr lang="ar-SA" sz="3600" b="1" dirty="0"/>
              <a:t>ِ</a:t>
            </a:r>
            <a:r>
              <a:rPr lang="ar-BH" sz="3600" b="1" dirty="0"/>
              <a:t> الشَّمْسُ حَتّى الْآنَ؟ لَقَدْ تَأَخَّرَتْ كَثيرًا، رُبَّما نَسِيَ صَديقي الدِّيكُ أَنْ يُوقِظَها!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t="38802" r="15031" b="35711"/>
          <a:stretch/>
        </p:blipFill>
        <p:spPr>
          <a:xfrm>
            <a:off x="3261815" y="641157"/>
            <a:ext cx="5022376" cy="2822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D90DC-87A7-4F37-96A0-5415841C9064}"/>
              </a:ext>
            </a:extLst>
          </p:cNvPr>
          <p:cNvSpPr txBox="1"/>
          <p:nvPr/>
        </p:nvSpPr>
        <p:spPr>
          <a:xfrm>
            <a:off x="9178119" y="352739"/>
            <a:ext cx="2096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FF0000"/>
                </a:solidFill>
                <a:latin typeface="Arial"/>
                <a:cs typeface="Arial"/>
              </a:rPr>
              <a:t>أقرأُ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cs typeface="Arial"/>
              </a:rPr>
              <a:t>النَّصَ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: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BA3E7-1F84-4496-A9EE-62A955123586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AUDIO-2020-06-08-01-45-42">
            <a:hlinkClick r:id="" action="ppaction://media"/>
            <a:extLst>
              <a:ext uri="{FF2B5EF4-FFF2-40B4-BE49-F238E27FC236}">
                <a16:creationId xmlns:a16="http://schemas.microsoft.com/office/drawing/2014/main" id="{ECE1798B-DEC3-4AC4-B404-68ED42E92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8061" y="5730599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1B3096-87E7-4537-A14E-452FC09FD49E}"/>
              </a:ext>
            </a:extLst>
          </p:cNvPr>
          <p:cNvSpPr/>
          <p:nvPr/>
        </p:nvSpPr>
        <p:spPr>
          <a:xfrm>
            <a:off x="4589062" y="10033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أَيْنَ ذَهَبَتِ الشَّمْسُ؟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1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58064" y="3520276"/>
            <a:ext cx="9989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أَسْرَعَ الْأَرْنَبُ إِلى صَديق</a:t>
            </a:r>
            <a:r>
              <a:rPr lang="ar-SA" sz="3200" b="1" dirty="0"/>
              <a:t>ِ</a:t>
            </a:r>
            <a:r>
              <a:rPr lang="ar-BH" sz="3200" b="1" dirty="0"/>
              <a:t>هِ الدِّيكِ، وَسَأَلَهُ: هَلْ نَسيتَ أَنْ تُوْقِظَ الشَّمْسَ الْيَوْمَ؟ </a:t>
            </a:r>
          </a:p>
          <a:p>
            <a:pPr algn="r"/>
            <a:r>
              <a:rPr lang="ar-BH" sz="3200" b="1" dirty="0"/>
              <a:t>أَجابَ الدِّيكُ: لا، ما نَسيتُ أَنْ أُوْقِظَ الشَّمْسَ لَقَدْ قُمْتُ مِن نَوْمي مُبَكِّرًا، وَصِحْتُ: </a:t>
            </a:r>
          </a:p>
          <a:p>
            <a:pPr algn="r"/>
            <a:r>
              <a:rPr lang="ar-BH" sz="3200" b="1" dirty="0"/>
              <a:t>( كوكو ... كوكو ..... كوكو ....... كوكو......)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30339" r="21184" b="41717"/>
          <a:stretch/>
        </p:blipFill>
        <p:spPr>
          <a:xfrm>
            <a:off x="3261816" y="216244"/>
            <a:ext cx="5022376" cy="3265928"/>
          </a:xfrm>
          <a:prstGeom prst="rect">
            <a:avLst/>
          </a:prstGeom>
        </p:spPr>
      </p:pic>
      <p:pic>
        <p:nvPicPr>
          <p:cNvPr id="2" name="AUDIO-2020-06-08-01-49-14">
            <a:hlinkClick r:id="" action="ppaction://media"/>
            <a:extLst>
              <a:ext uri="{FF2B5EF4-FFF2-40B4-BE49-F238E27FC236}">
                <a16:creationId xmlns:a16="http://schemas.microsoft.com/office/drawing/2014/main" id="{77F76B74-D62B-4A2D-8711-0ACC6779D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0703" y="5704094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539423-07DE-4D22-A382-032E11860596}"/>
              </a:ext>
            </a:extLst>
          </p:cNvPr>
          <p:cNvSpPr/>
          <p:nvPr/>
        </p:nvSpPr>
        <p:spPr>
          <a:xfrm>
            <a:off x="175008" y="89422"/>
            <a:ext cx="2886244" cy="7587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356" y="4134414"/>
            <a:ext cx="616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رُبَّما أَخَذَها أَحَدٌ، أَوْ ذَهَبَتْ إِلى مَكانٍ آخَرَ! </a:t>
            </a:r>
          </a:p>
          <a:p>
            <a:pPr algn="r"/>
            <a:r>
              <a:rPr lang="ar-BH" sz="3200" b="1" dirty="0"/>
              <a:t>قالَ الْأَرْنَبُ: لا بُدَّ أَنْ أَبْحَثَ عَنْها.</a:t>
            </a:r>
          </a:p>
          <a:p>
            <a:pPr algn="r"/>
            <a:r>
              <a:rPr lang="ar-BH" sz="3200" b="1" dirty="0"/>
              <a:t>راحَ الْأَرْنَبُ يَقْفِزُ بَأَقْصى سُرْعَةٍ في الْمَزْرَعَةِ.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69647" r="24321" b="10588"/>
          <a:stretch/>
        </p:blipFill>
        <p:spPr>
          <a:xfrm>
            <a:off x="1241946" y="996287"/>
            <a:ext cx="3873108" cy="248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48628" r="24321" b="32236"/>
          <a:stretch/>
        </p:blipFill>
        <p:spPr>
          <a:xfrm>
            <a:off x="6864824" y="996287"/>
            <a:ext cx="3873108" cy="2487624"/>
          </a:xfrm>
          <a:prstGeom prst="rect">
            <a:avLst/>
          </a:prstGeom>
        </p:spPr>
      </p:pic>
      <p:pic>
        <p:nvPicPr>
          <p:cNvPr id="3" name="AUDIO-2020-06-08-01-50-41">
            <a:hlinkClick r:id="" action="ppaction://media"/>
            <a:extLst>
              <a:ext uri="{FF2B5EF4-FFF2-40B4-BE49-F238E27FC236}">
                <a16:creationId xmlns:a16="http://schemas.microsoft.com/office/drawing/2014/main" id="{4D9F3913-600A-4FD1-BEDD-180B2B8A8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7345" y="5759770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9619AD-FDEC-4A0B-A387-D254C70EF259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75" y="4680983"/>
            <a:ext cx="10515600" cy="147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/>
              <a:t>وَفي الطَّريقِ قابَلَ الْبَقَرَةَ وَالْجَمَلَ، ثُمَّ الْعَنْزَ وَالْخَروفَ.</a:t>
            </a:r>
          </a:p>
          <a:p>
            <a:pPr marL="0" indent="0">
              <a:buNone/>
            </a:pPr>
            <a:r>
              <a:rPr lang="ar-BH" sz="3200" b="1" dirty="0"/>
              <a:t>اتَّفَقَ الْجَميعُ عَلى الْبَحْثِ عَنِ الشَّمْسِ.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32746" r="13515" b="36471"/>
          <a:stretch/>
        </p:blipFill>
        <p:spPr>
          <a:xfrm>
            <a:off x="3061451" y="789364"/>
            <a:ext cx="7260609" cy="3751731"/>
          </a:xfrm>
          <a:prstGeom prst="rect">
            <a:avLst/>
          </a:prstGeom>
        </p:spPr>
      </p:pic>
      <p:pic>
        <p:nvPicPr>
          <p:cNvPr id="2" name="AUDIO-2020-06-08-01-51-24">
            <a:hlinkClick r:id="" action="ppaction://media"/>
            <a:extLst>
              <a:ext uri="{FF2B5EF4-FFF2-40B4-BE49-F238E27FC236}">
                <a16:creationId xmlns:a16="http://schemas.microsoft.com/office/drawing/2014/main" id="{EC0F4E8C-09AB-421E-BB9E-029C7FB02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9033" y="5846675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4FA77-7A2C-451D-B11E-67D921751597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9922" y="865361"/>
            <a:ext cx="11201400" cy="4525963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buFontTx/>
              <a:buNone/>
            </a:pPr>
            <a:r>
              <a:rPr lang="ar-BH" sz="3600" b="1" dirty="0"/>
              <a:t>1- ما السُّؤالُ الَّذي طَرَحَهُ الأَرْنَبُ عِنْدَما نَظَرَ إِلى السَّماءِ؟</a:t>
            </a:r>
          </a:p>
          <a:p>
            <a:pPr algn="r" rtl="1">
              <a:buFontTx/>
              <a:buNone/>
            </a:pPr>
            <a:endParaRPr lang="ar-BH" sz="3600" b="1" dirty="0"/>
          </a:p>
          <a:p>
            <a:pPr algn="r" rtl="1">
              <a:buFontTx/>
              <a:buNone/>
            </a:pPr>
            <a:r>
              <a:rPr lang="ar-BH" sz="3600" b="1" dirty="0"/>
              <a:t>2- مَنْ يوقِظُ الشَّمْسَ كُلَّ صَباحٍ؟</a:t>
            </a:r>
          </a:p>
          <a:p>
            <a:pPr algn="r" rtl="1">
              <a:buFontTx/>
              <a:buNone/>
            </a:pPr>
            <a:endParaRPr lang="ar-BH" sz="3600" b="1" dirty="0"/>
          </a:p>
          <a:p>
            <a:pPr>
              <a:buNone/>
            </a:pPr>
            <a:r>
              <a:rPr lang="ar-BH" sz="3600" b="1" dirty="0"/>
              <a:t>3- أَضَعُ إِشارَةَ (</a:t>
            </a:r>
            <a:r>
              <a:rPr lang="ar-BH" sz="3600" b="1" dirty="0">
                <a:solidFill>
                  <a:srgbClr val="FF0000"/>
                </a:solidFill>
              </a:rPr>
              <a:t>✓</a:t>
            </a:r>
            <a:r>
              <a:rPr lang="ar-BH" sz="3600" b="1" dirty="0"/>
              <a:t>) في الْمُرَبَّعِ الْمُناسِبِ:</a:t>
            </a:r>
          </a:p>
          <a:p>
            <a:pPr algn="r" rtl="1">
              <a:buFontTx/>
              <a:buNone/>
            </a:pPr>
            <a:r>
              <a:rPr lang="ar-BH" sz="3600" b="1" dirty="0"/>
              <a:t>نَوْعُ النَّصِّ:</a:t>
            </a:r>
          </a:p>
          <a:p>
            <a:pPr algn="r" rtl="1">
              <a:buFontTx/>
              <a:buNone/>
            </a:pPr>
            <a:r>
              <a:rPr lang="ar-BH" sz="3600" b="1" dirty="0"/>
              <a:t>         حَقيقِيٌ.                     خَيالِيٌ.</a:t>
            </a:r>
          </a:p>
          <a:p>
            <a:pPr algn="r" rtl="1">
              <a:buFontTx/>
              <a:buNone/>
            </a:pPr>
            <a:endParaRPr lang="ar-BH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0774146" y="4617378"/>
            <a:ext cx="806823" cy="658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76114" y="4477096"/>
            <a:ext cx="806824" cy="658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A9C79-CF5B-4B9E-ACA2-715BC07F1A39}"/>
              </a:ext>
            </a:extLst>
          </p:cNvPr>
          <p:cNvSpPr txBox="1"/>
          <p:nvPr/>
        </p:nvSpPr>
        <p:spPr>
          <a:xfrm>
            <a:off x="4024554" y="1581716"/>
            <a:ext cx="771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سَأَلَ (لِماذا لَمْ تَظْهَرْ الشَّمْسُ؟).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1E793-A64D-4006-A15D-760EC40F8277}"/>
              </a:ext>
            </a:extLst>
          </p:cNvPr>
          <p:cNvSpPr txBox="1"/>
          <p:nvPr/>
        </p:nvSpPr>
        <p:spPr>
          <a:xfrm>
            <a:off x="4024554" y="2742930"/>
            <a:ext cx="771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الدِّيكُ يوقِظُ الشَّمْسَ كُلَّ صَباحٍ.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77E22-53D5-4DC2-A0FA-BF4E90BC1038}"/>
              </a:ext>
            </a:extLst>
          </p:cNvPr>
          <p:cNvSpPr txBox="1"/>
          <p:nvPr/>
        </p:nvSpPr>
        <p:spPr>
          <a:xfrm>
            <a:off x="7027341" y="4515005"/>
            <a:ext cx="63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✓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1002903-1AF0-4FEC-A8BB-F7637CF81488}"/>
              </a:ext>
            </a:extLst>
          </p:cNvPr>
          <p:cNvSpPr/>
          <p:nvPr/>
        </p:nvSpPr>
        <p:spPr>
          <a:xfrm>
            <a:off x="166425" y="768650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الأو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ل</a:t>
            </a:r>
          </a:p>
        </p:txBody>
      </p:sp>
      <p:pic>
        <p:nvPicPr>
          <p:cNvPr id="6" name="WhatsApp Audio 2020-08-24 at 1.50.31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121" y="3442921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A00D55-EE40-4B45-B70D-C8A3D7402B8F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1747" grpId="0" build="p"/>
      <p:bldP spid="2" grpId="0" animBg="1"/>
      <p:bldP spid="3" grpId="0" animBg="1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072576" y="378953"/>
            <a:ext cx="3419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أَكْمل الْخَريطَةَ الْمَعْرِفِيَّةِ:</a:t>
            </a:r>
            <a:endParaRPr lang="ar-BH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565591" y="1117687"/>
            <a:ext cx="8980226" cy="3082234"/>
            <a:chOff x="1605886" y="1337931"/>
            <a:chExt cx="8980226" cy="3082234"/>
          </a:xfrm>
        </p:grpSpPr>
        <p:sp>
          <p:nvSpPr>
            <p:cNvPr id="10" name="Rounded Rectangle 17"/>
            <p:cNvSpPr/>
            <p:nvPr/>
          </p:nvSpPr>
          <p:spPr>
            <a:xfrm>
              <a:off x="4679692" y="1337931"/>
              <a:ext cx="3254558" cy="14155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الْعُنْوان: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8"/>
            <p:cNvSpPr/>
            <p:nvPr/>
          </p:nvSpPr>
          <p:spPr>
            <a:xfrm>
              <a:off x="1605886" y="2998914"/>
              <a:ext cx="3254558" cy="14155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الشَّخْصِيَّات: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2" name="Rounded Rectangle 19"/>
            <p:cNvSpPr/>
            <p:nvPr/>
          </p:nvSpPr>
          <p:spPr>
            <a:xfrm>
              <a:off x="7934250" y="2985455"/>
              <a:ext cx="2651862" cy="14155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الْمَكان: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16" name="Straight Arrow Connector 23"/>
            <p:cNvCxnSpPr/>
            <p:nvPr/>
          </p:nvCxnSpPr>
          <p:spPr>
            <a:xfrm>
              <a:off x="7934250" y="2045720"/>
              <a:ext cx="1325931" cy="93973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4"/>
            <p:cNvCxnSpPr/>
            <p:nvPr/>
          </p:nvCxnSpPr>
          <p:spPr>
            <a:xfrm rot="10800000" flipV="1">
              <a:off x="3233165" y="2045720"/>
              <a:ext cx="1446527" cy="95319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31"/>
            <p:cNvSpPr/>
            <p:nvPr/>
          </p:nvSpPr>
          <p:spPr>
            <a:xfrm>
              <a:off x="5041310" y="3004589"/>
              <a:ext cx="2651862" cy="14155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الزَّمان: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H="1">
            <a:off x="6535422" y="6176503"/>
            <a:ext cx="28064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1">
            <a:extLst>
              <a:ext uri="{FF2B5EF4-FFF2-40B4-BE49-F238E27FC236}">
                <a16:creationId xmlns:a16="http://schemas.microsoft.com/office/drawing/2014/main" id="{E485715D-444D-4182-BD0E-D9F6CEABF891}"/>
              </a:ext>
            </a:extLst>
          </p:cNvPr>
          <p:cNvSpPr txBox="1"/>
          <p:nvPr/>
        </p:nvSpPr>
        <p:spPr>
          <a:xfrm>
            <a:off x="4427067" y="1825475"/>
            <a:ext cx="360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7030A0"/>
                </a:solidFill>
              </a:rPr>
              <a:t>أَيْنَ ذَهَبْتِ الشَّمْسُ؟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3" name="مربع نص 3">
            <a:extLst>
              <a:ext uri="{FF2B5EF4-FFF2-40B4-BE49-F238E27FC236}">
                <a16:creationId xmlns:a16="http://schemas.microsoft.com/office/drawing/2014/main" id="{D02D5448-CFCB-4D98-B184-2C5D3D1ADA70}"/>
              </a:ext>
            </a:extLst>
          </p:cNvPr>
          <p:cNvSpPr txBox="1"/>
          <p:nvPr/>
        </p:nvSpPr>
        <p:spPr>
          <a:xfrm>
            <a:off x="8556920" y="3355239"/>
            <a:ext cx="149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7030A0"/>
                </a:solidFill>
              </a:rPr>
              <a:t>الْمَزْرَعَةُ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4" name="مربع نص 4">
            <a:extLst>
              <a:ext uri="{FF2B5EF4-FFF2-40B4-BE49-F238E27FC236}">
                <a16:creationId xmlns:a16="http://schemas.microsoft.com/office/drawing/2014/main" id="{DB2C6D5E-0434-439C-88AE-6EF80586742D}"/>
              </a:ext>
            </a:extLst>
          </p:cNvPr>
          <p:cNvSpPr txBox="1"/>
          <p:nvPr/>
        </p:nvSpPr>
        <p:spPr>
          <a:xfrm>
            <a:off x="1773234" y="3277824"/>
            <a:ext cx="331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>
                <a:solidFill>
                  <a:srgbClr val="7030A0"/>
                </a:solidFill>
              </a:rPr>
              <a:t>الْأَرْنَبُ – الدِّيكُ – الْبَقَرَةُ – الْجَمَلُ – الْعّنْزُ - الْخَروفُ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5" name="مربع نص 2">
            <a:extLst>
              <a:ext uri="{FF2B5EF4-FFF2-40B4-BE49-F238E27FC236}">
                <a16:creationId xmlns:a16="http://schemas.microsoft.com/office/drawing/2014/main" id="{7D773D80-3DE2-4CE0-B4BB-ADAAC3818966}"/>
              </a:ext>
            </a:extLst>
          </p:cNvPr>
          <p:cNvSpPr txBox="1"/>
          <p:nvPr/>
        </p:nvSpPr>
        <p:spPr>
          <a:xfrm>
            <a:off x="5027792" y="3277824"/>
            <a:ext cx="2651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srgbClr val="7030A0"/>
                </a:solidFill>
              </a:rPr>
              <a:t>في الصّباحِ</a:t>
            </a:r>
            <a:r>
              <a:rPr lang="ar-BH" sz="2800" dirty="0">
                <a:solidFill>
                  <a:srgbClr val="7030A0"/>
                </a:solidFill>
              </a:rPr>
              <a:t> الْباكِرِ</a:t>
            </a:r>
          </a:p>
          <a:p>
            <a:pPr algn="ctr"/>
            <a:r>
              <a:rPr lang="ar-BH" sz="2800" dirty="0">
                <a:solidFill>
                  <a:srgbClr val="7030A0"/>
                </a:solidFill>
              </a:rPr>
              <a:t>مِن فَصْلِ الشِّتاءِ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01EB2C72-D393-4736-A99B-1ECEFF26D2F8}"/>
              </a:ext>
            </a:extLst>
          </p:cNvPr>
          <p:cNvSpPr/>
          <p:nvPr/>
        </p:nvSpPr>
        <p:spPr>
          <a:xfrm>
            <a:off x="130739" y="770545"/>
            <a:ext cx="1819393" cy="1335469"/>
          </a:xfrm>
          <a:prstGeom prst="cloud">
            <a:avLst/>
          </a:prstGeom>
          <a:solidFill>
            <a:srgbClr val="66FF66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الث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اني</a:t>
            </a:r>
          </a:p>
        </p:txBody>
      </p:sp>
      <p:pic>
        <p:nvPicPr>
          <p:cNvPr id="2" name="WhatsApp Audio 2020-08-24 at 10.17.43 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72739" y="445100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86F8CA-E843-4CE2-BA43-DBE2961246B9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31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7278" y="361898"/>
            <a:ext cx="553862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tx1"/>
                </a:solidFill>
              </a:rPr>
              <a:t>أُكْمِلُ الْفَراغَ بِالْكَلِمَةِ الْمُناسِبَةِ مِمَّا يَأْتي :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80176" y="2530614"/>
            <a:ext cx="1896036" cy="656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accent1">
                    <a:lumMod val="75000"/>
                  </a:schemeClr>
                </a:solidFill>
              </a:rPr>
              <a:t>أَسْرَعَتْ</a:t>
            </a:r>
            <a:r>
              <a:rPr lang="ar-BH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23529" y="2530614"/>
            <a:ext cx="1918244" cy="656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الْبَحْثَ</a:t>
            </a:r>
            <a:r>
              <a:rPr lang="ar-BH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5697" y="2530614"/>
            <a:ext cx="1748118" cy="656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أَقْصى</a:t>
            </a:r>
            <a:r>
              <a:rPr lang="ar-BH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684" y="3942093"/>
            <a:ext cx="10859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طَلَبَتِ الْمُعَلِّمَةُ إِلى التِّلْميذاتِ ........... عَنْ مَعْلوماتٍ حَوْلَ الشَّمْسِ، وَإِحْضارَها </a:t>
            </a:r>
          </a:p>
          <a:p>
            <a:pPr algn="r"/>
            <a:r>
              <a:rPr lang="ar-BH" sz="3200" b="1" dirty="0"/>
              <a:t>بـ .....  سُرْعَةٍ، فَـ ........ زَيْنَبُ إِلى الْحاسوبِ (الْكُمْبيوتَر) وَاسْتَعْمَلَتْ بَرْنامَجًا اسْمُهُ (عالَمُ الْفَضاءِ). 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87458" y="3880532"/>
            <a:ext cx="202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الْبَحْثَ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83178" y="4443892"/>
            <a:ext cx="151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ـأَقْصى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027" y="4443892"/>
            <a:ext cx="156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ـأَسْرَعَتْ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AUDIO-2020-06-08-01-52-35">
            <a:hlinkClick r:id="" action="ppaction://media"/>
            <a:extLst>
              <a:ext uri="{FF2B5EF4-FFF2-40B4-BE49-F238E27FC236}">
                <a16:creationId xmlns:a16="http://schemas.microsoft.com/office/drawing/2014/main" id="{75326956-B729-4C99-A254-B50331261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0110" y="5657293"/>
            <a:ext cx="609600" cy="6096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40848397-8CE6-4135-97D6-9CBE88E47E39}"/>
              </a:ext>
            </a:extLst>
          </p:cNvPr>
          <p:cNvSpPr/>
          <p:nvPr/>
        </p:nvSpPr>
        <p:spPr>
          <a:xfrm>
            <a:off x="64292" y="861416"/>
            <a:ext cx="1819393" cy="133546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الث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الث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B524E-1F29-4498-AE93-DC97AFBF9AA3}"/>
              </a:ext>
            </a:extLst>
          </p:cNvPr>
          <p:cNvSpPr/>
          <p:nvPr/>
        </p:nvSpPr>
        <p:spPr>
          <a:xfrm>
            <a:off x="175008" y="89422"/>
            <a:ext cx="3967090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BH" sz="2000" dirty="0">
                <a:solidFill>
                  <a:schemeClr val="tx1"/>
                </a:solidFill>
              </a:rPr>
              <a:t>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2327</TotalTime>
  <Words>1098</Words>
  <Application>Microsoft Office PowerPoint</Application>
  <PresentationFormat>Widescreen</PresentationFormat>
  <Paragraphs>160</Paragraphs>
  <Slides>17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Times New Roman</vt:lpstr>
      <vt:lpstr>Wingdings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245</cp:revision>
  <dcterms:created xsi:type="dcterms:W3CDTF">2020-03-05T07:11:34Z</dcterms:created>
  <dcterms:modified xsi:type="dcterms:W3CDTF">2020-09-23T18:35:49Z</dcterms:modified>
</cp:coreProperties>
</file>