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9" r:id="rId2"/>
    <p:sldId id="260" r:id="rId3"/>
    <p:sldId id="289" r:id="rId4"/>
    <p:sldId id="297" r:id="rId5"/>
    <p:sldId id="274" r:id="rId6"/>
    <p:sldId id="298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609F7"/>
    <a:srgbClr val="66FFCC"/>
    <a:srgbClr val="EAEAEA"/>
    <a:srgbClr val="EEEEEE"/>
    <a:srgbClr val="D60EB0"/>
    <a:srgbClr val="F62A69"/>
    <a:srgbClr val="FF0066"/>
    <a:srgbClr val="D96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9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BH"/>
              <a:t>اللغة العربية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44777EC-571A-4D5C-AAA5-21DD698A825E}" type="datetimeFigureOut">
              <a:rPr lang="ar-BH" smtClean="0"/>
              <a:pPr/>
              <a:t>06/01/1442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793EF8-9FB1-4072-A2FB-E92DCBF2390B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r>
              <a:rPr lang="ar-BH"/>
              <a:t>اللغة العربية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563A483-A9B6-4948-BA4E-61411A9A1DBE}" type="datetimeFigureOut">
              <a:rPr lang="ar-BH" smtClean="0"/>
              <a:pPr/>
              <a:t>06/01/1442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69C6BBF-2FF4-444C-9E61-8C659A617337}" type="slidenum">
              <a:rPr lang="ar-BH" smtClean="0"/>
              <a:pPr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558306508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</p:spTree>
    <p:extLst>
      <p:ext uri="{BB962C8B-B14F-4D97-AF65-F5344CB8AC3E}">
        <p14:creationId xmlns:p14="http://schemas.microsoft.com/office/powerpoint/2010/main" val="344840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9854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90744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ar-BH"/>
              <a:t>اللغة العربية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36266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C17-83C5-410D-ADB5-08B197415EEF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2E94-DE1C-4899-8E63-D795D32FD9E8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8B79-CFCC-4A55-8B29-307335F26C62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857C-88A6-40F2-92C1-7689FFC3C15A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8962-AF83-4D95-B685-48A469610408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0285-1681-461B-B913-9C0060EAAEE1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5E4-4066-400E-9A0D-DA0A3BF5FF85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56D3-69C4-4072-B95A-7B449A15A601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2F4C-F44D-45CD-848D-CCF90600D784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9D05-1708-4E2F-96F9-60C117A742AF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2B9-1B87-40AE-8009-6FDA5C729982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9535-57DE-4184-ACEF-A2E091FFC610}" type="datetime1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gi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61151" y="227112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291840" y="1622635"/>
            <a:ext cx="5608320" cy="1127760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التَّدْريبُ الْحادي وَ الْعِشْرون</a:t>
            </a:r>
          </a:p>
        </p:txBody>
      </p:sp>
      <p:pic>
        <p:nvPicPr>
          <p:cNvPr id="11" name="Picture 2" descr="C:\Users\user\Pictures\boy_read11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4972" y="2842629"/>
            <a:ext cx="2282056" cy="1952162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2279419" y="4922520"/>
            <a:ext cx="7633162" cy="1417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36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اللُّغَةُ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العَرَبيّةُ / الصَّفُّ الثَّاني الابْتِدائيّ ( وَحْدَةُ المُراجَعَةِ)</a:t>
            </a:r>
          </a:p>
          <a:p>
            <a:pPr algn="ctr" rtl="1"/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الفَصْلُ الدِّراسيُّ الأَوَّلُ  </a:t>
            </a:r>
          </a:p>
        </p:txBody>
      </p:sp>
      <p:pic>
        <p:nvPicPr>
          <p:cNvPr id="3" name="AUDIO-2020-08-06-22-44-21">
            <a:hlinkClick r:id="" action="ppaction://media"/>
            <a:extLst>
              <a:ext uri="{FF2B5EF4-FFF2-40B4-BE49-F238E27FC236}">
                <a16:creationId xmlns:a16="http://schemas.microsoft.com/office/drawing/2014/main" id="{A0624AC9-9E3E-463E-B329-4955E5F691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8317" y="5743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29600" y="1600283"/>
            <a:ext cx="303387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>
              <a:defRPr/>
            </a:pPr>
            <a:r>
              <a:rPr lang="ar-BH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أَهْدافُ الدَّرْسِ:</a:t>
            </a:r>
            <a:endParaRPr lang="ar-BH" sz="4400" b="1" u="sng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41383" y="3859345"/>
            <a:ext cx="9559637" cy="707886"/>
          </a:xfrm>
          <a:prstGeom prst="rect">
            <a:avLst/>
          </a:prstGeom>
          <a:noFill/>
          <a:ln>
            <a:solidFill>
              <a:srgbClr val="E609F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2- تَحْليلُ الْكَلِماتِ إلى حُروفٍ.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8CBEFC-608A-498E-B11A-B94F7BCECF46}"/>
              </a:ext>
            </a:extLst>
          </p:cNvPr>
          <p:cNvSpPr txBox="1"/>
          <p:nvPr/>
        </p:nvSpPr>
        <p:spPr>
          <a:xfrm>
            <a:off x="1726143" y="2769775"/>
            <a:ext cx="9559637" cy="707886"/>
          </a:xfrm>
          <a:prstGeom prst="rect">
            <a:avLst/>
          </a:prstGeom>
          <a:noFill/>
          <a:ln>
            <a:solidFill>
              <a:srgbClr val="E609F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1- قِراءَةُ حَرْفِ "الهاءِ" بِأَصْواتِهِ القَصيرَةِ وَ الطّويلَةِ.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14744" y="249381"/>
            <a:ext cx="5201318" cy="44334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العَرَبيَّةُ / الصَّفُّ الثّاني (وَحْدَةُ المُراجَعَة) /التَّدْريبُ الحادي وَ العِشْرُون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26143" y="5078545"/>
            <a:ext cx="9559637" cy="707886"/>
          </a:xfrm>
          <a:prstGeom prst="rect">
            <a:avLst/>
          </a:prstGeom>
          <a:noFill/>
          <a:ln>
            <a:solidFill>
              <a:srgbClr val="E609F7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r" rtl="1"/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3- التَّمْييزُ  بَيْنَ اسْمَيْ الإشارَةِ (</a:t>
            </a:r>
            <a:r>
              <a:rPr lang="ar-BH" sz="4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هَذا وَ هَذِهِ</a:t>
            </a:r>
            <a:r>
              <a:rPr lang="ar-BH" sz="4000" b="1" dirty="0">
                <a:latin typeface="Sakkal Majalla" pitchFamily="2" charset="-78"/>
                <a:cs typeface="Sakkal Majalla" pitchFamily="2" charset="-78"/>
              </a:rPr>
              <a:t>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63777E-3935-454F-9D90-E26E69ECCD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7" y="692727"/>
            <a:ext cx="1475802" cy="190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64683AFA-8728-4ED0-80CF-14FDDC4BF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6220" y="555567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6394" y="1722120"/>
            <a:ext cx="4755414" cy="773723"/>
          </a:xfrm>
          <a:effectLst>
            <a:glow rad="101600">
              <a:srgbClr val="FF0066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BH" sz="44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1- أَقْرَأُ ، وَأُصَنِّفُ </a:t>
            </a:r>
            <a:r>
              <a:rPr lang="ar-BH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الكَلِماتِ:</a:t>
            </a:r>
            <a:endParaRPr lang="ar-BH" sz="44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590" y="206012"/>
            <a:ext cx="5514110" cy="37084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العَرَبيَّةُ / الصَّفُّ الثّاني (وَحْدَةُ المُراجَعَة) /التَّدْريبُ الحادي وَ العِشْرُون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35280" y="762000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حلّ النّشاط في دقيقتين</a:t>
            </a:r>
            <a:endParaRPr lang="ar-B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94FC08-6EF4-477D-BC96-38E13DA92169}"/>
              </a:ext>
            </a:extLst>
          </p:cNvPr>
          <p:cNvSpPr/>
          <p:nvPr/>
        </p:nvSpPr>
        <p:spPr>
          <a:xfrm>
            <a:off x="378664" y="2893063"/>
            <a:ext cx="11434672" cy="3535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r" rtl="1">
              <a:buAutoNum type="arabic1Minus"/>
            </a:pPr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ذَهَبْتُ مَعَ أَخي إِلى </a:t>
            </a:r>
            <a:r>
              <a:rPr lang="ar-B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السّوقِ.</a:t>
            </a:r>
            <a:endParaRPr lang="ar-BH" sz="40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r" rtl="1">
              <a:buAutoNum type="arabic1Minus"/>
            </a:pPr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قَابَلْتُ زَميلَتي هِنْدًا </a:t>
            </a:r>
            <a:r>
              <a:rPr lang="ar-BH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هُناكَ.</a:t>
            </a:r>
            <a:endParaRPr lang="ar-BH" sz="40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endParaRPr lang="ar-BH" sz="40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كَلِماتٌ في أَوَّلِها ( </a:t>
            </a:r>
            <a:r>
              <a:rPr lang="ar-BH" sz="40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هـــــ </a:t>
            </a:r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r" rtl="1"/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كَلِماتٌ في وَسَطِها ( </a:t>
            </a:r>
            <a:r>
              <a:rPr lang="ar-BH" sz="40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هـــ  -  ـــــــهــــــ </a:t>
            </a:r>
            <a:r>
              <a:rPr lang="ar-BH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r" rtl="1"/>
            <a:endParaRPr lang="ar-BH" sz="4000" b="1" dirty="0">
              <a:solidFill>
                <a:schemeClr val="tx1">
                  <a:lumMod val="95000"/>
                  <a:lumOff val="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63956496-0D3A-4F4A-9686-F49D37C2D8C6}"/>
              </a:ext>
            </a:extLst>
          </p:cNvPr>
          <p:cNvSpPr/>
          <p:nvPr/>
        </p:nvSpPr>
        <p:spPr>
          <a:xfrm>
            <a:off x="3861580" y="4660999"/>
            <a:ext cx="4740812" cy="67056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هِنْدًا  -  هُناكَ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AC133406-CA18-4DB1-A55C-DC5B60463B15}"/>
              </a:ext>
            </a:extLst>
          </p:cNvPr>
          <p:cNvSpPr/>
          <p:nvPr/>
        </p:nvSpPr>
        <p:spPr>
          <a:xfrm>
            <a:off x="4895556" y="5437695"/>
            <a:ext cx="2672861" cy="67056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ذَهَبْتُ 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5F627A61-993D-4F7A-9933-4F8726C5A0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0637" y="5772975"/>
            <a:ext cx="6096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6CAC4-7803-4C13-91BB-4501AA2B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40878" y="127476"/>
            <a:ext cx="872458" cy="84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1" y="925676"/>
            <a:ext cx="10485119" cy="5604748"/>
          </a:xfrm>
          <a:effectLst>
            <a:glow rad="101600">
              <a:srgbClr val="66FFCC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BH" sz="43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1- أَقْرَأُ ، وَ أُصَنِّفُ </a:t>
            </a:r>
            <a:r>
              <a:rPr lang="ar-BH" sz="43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الكَلِماتِ:</a:t>
            </a:r>
            <a:endParaRPr lang="ar-BH" sz="43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BH" sz="43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ت-   </a:t>
            </a:r>
            <a:r>
              <a:rPr lang="ar-BH" sz="43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قابَلَ </a:t>
            </a:r>
            <a:r>
              <a:rPr lang="ar-BH" sz="43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أَخي صَديقَهُ </a:t>
            </a:r>
            <a:r>
              <a:rPr lang="ar-BH" sz="4300" b="1" dirty="0" err="1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هِشامًا</a:t>
            </a:r>
            <a:r>
              <a:rPr lang="ar-BH" sz="43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</a:t>
            </a:r>
            <a:endParaRPr lang="ar-BH" sz="43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>
              <a:buAutoNum type="arabic1Minus" startAt="4"/>
            </a:pPr>
            <a:r>
              <a:rPr lang="ar-BH" sz="43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شاهَدْنا الْفاكِهَةَ وَ </a:t>
            </a:r>
            <a:r>
              <a:rPr lang="ar-BH" sz="43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الْخَضْراواتِ.</a:t>
            </a:r>
            <a:endParaRPr lang="ar-BH" sz="43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43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كَلِماتٌ في أَوَّلِها ( </a:t>
            </a:r>
            <a:r>
              <a:rPr lang="ar-BH" sz="36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هــــــ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) </a:t>
            </a:r>
          </a:p>
          <a:p>
            <a:pPr marL="0" indent="0">
              <a:buNone/>
            </a:pP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كَلِماتٌ في وَسَطِها ( </a:t>
            </a:r>
            <a:r>
              <a:rPr lang="ar-BH" sz="36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هـــــ  -  ـــــــــــــهـــــــــ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marL="0" indent="0">
              <a:buNone/>
            </a:pP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كَلِماتٌ في آخِرِها ( </a:t>
            </a:r>
            <a:r>
              <a:rPr lang="ar-BH" sz="3600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ـــــــــه  -  ه </a:t>
            </a:r>
            <a:r>
              <a:rPr lang="ar-BH" sz="36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)</a:t>
            </a: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3600" b="1" dirty="0">
              <a:solidFill>
                <a:schemeClr val="accent5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600" b="1" dirty="0"/>
          </a:p>
          <a:p>
            <a:pPr mar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>
              <a:buNone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endParaRPr lang="ar-BH" sz="3600" b="1" dirty="0"/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25200" y="0"/>
            <a:ext cx="1066800" cy="940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1240" y="518160"/>
            <a:ext cx="1539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dirty="0"/>
          </a:p>
        </p:txBody>
      </p:sp>
      <p:sp>
        <p:nvSpPr>
          <p:cNvPr id="12" name="Cloud Callout 11"/>
          <p:cNvSpPr/>
          <p:nvPr/>
        </p:nvSpPr>
        <p:spPr>
          <a:xfrm>
            <a:off x="1379220" y="1063984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حلّ النّشاط في دقيقتين</a:t>
            </a:r>
            <a:endParaRPr lang="ar-BH" dirty="0"/>
          </a:p>
        </p:txBody>
      </p:sp>
      <p:sp>
        <p:nvSpPr>
          <p:cNvPr id="22" name="Footer Placeholder 9">
            <a:extLst>
              <a:ext uri="{FF2B5EF4-FFF2-40B4-BE49-F238E27FC236}">
                <a16:creationId xmlns:a16="http://schemas.microsoft.com/office/drawing/2014/main" id="{0B511A28-F345-4484-BDCA-542718B2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220" y="178916"/>
            <a:ext cx="5456722" cy="381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العَرَبيَّةُ / الصَّفُّ الثّاني (وَحْدَةُ المُراجَعَة) /التَّدْريبُ الحادي وَ العِشْرُون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F56D7D9F-C5F3-4447-B979-EA27B7C46245}"/>
              </a:ext>
            </a:extLst>
          </p:cNvPr>
          <p:cNvSpPr/>
          <p:nvPr/>
        </p:nvSpPr>
        <p:spPr>
          <a:xfrm>
            <a:off x="5043073" y="3577298"/>
            <a:ext cx="3671668" cy="633046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هِشامًا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E868AE5F-B7BF-4F0C-BC0F-60B82EA5759C}"/>
              </a:ext>
            </a:extLst>
          </p:cNvPr>
          <p:cNvSpPr/>
          <p:nvPr/>
        </p:nvSpPr>
        <p:spPr>
          <a:xfrm>
            <a:off x="3643531" y="4337930"/>
            <a:ext cx="3995225" cy="633046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شاهَدْنا  -  الْفاكِهَةَ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DAA87B1C-A24B-453B-BCB9-9FA1F258286C}"/>
              </a:ext>
            </a:extLst>
          </p:cNvPr>
          <p:cNvSpPr/>
          <p:nvPr/>
        </p:nvSpPr>
        <p:spPr>
          <a:xfrm>
            <a:off x="3840480" y="5098562"/>
            <a:ext cx="3798276" cy="633046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صَديقَهُ</a:t>
            </a:r>
            <a:endParaRPr lang="en-US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5">
            <a:hlinkClick r:id="" action="ppaction://media"/>
            <a:extLst>
              <a:ext uri="{FF2B5EF4-FFF2-40B4-BE49-F238E27FC236}">
                <a16:creationId xmlns:a16="http://schemas.microsoft.com/office/drawing/2014/main" id="{D781D0E8-5808-400D-87F3-BF8F1C5BC0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0735" y="565839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uiExpand="1" build="p" animBg="1"/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883285"/>
            <a:ext cx="10485119" cy="5608955"/>
          </a:xfrm>
          <a:noFill/>
          <a:ln>
            <a:noFill/>
          </a:ln>
          <a:effectLst>
            <a:glow rad="101600">
              <a:srgbClr val="66FFCC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endParaRPr lang="ar-BH" sz="2400" b="1" dirty="0"/>
          </a:p>
          <a:p>
            <a:pPr>
              <a:buNone/>
            </a:pPr>
            <a:r>
              <a:rPr lang="ar-BH" sz="4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2- أَسْتَعْمِلُ ( </a:t>
            </a:r>
            <a:r>
              <a:rPr lang="ar-BH" sz="4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 هَذا </a:t>
            </a:r>
            <a:r>
              <a:rPr lang="ar-BH" sz="4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أَوْ</a:t>
            </a:r>
            <a:r>
              <a:rPr lang="ar-BH" sz="4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akkal Majalla" pitchFamily="2" charset="-78"/>
                <a:cs typeface="Sakkal Majalla" pitchFamily="2" charset="-78"/>
              </a:rPr>
              <a:t>  </a:t>
            </a:r>
            <a:r>
              <a:rPr lang="ar-BH" sz="4600" b="1" dirty="0">
                <a:solidFill>
                  <a:srgbClr val="002060"/>
                </a:solidFill>
                <a:latin typeface="Sakkal Majalla" pitchFamily="2" charset="-78"/>
                <a:cs typeface="Sakkal Majalla" pitchFamily="2" charset="-78"/>
              </a:rPr>
              <a:t>هَذِه </a:t>
            </a:r>
            <a:r>
              <a:rPr lang="ar-BH" sz="4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) في الْمَكانِ الْخالي، كَما في </a:t>
            </a:r>
            <a:r>
              <a:rPr lang="ar-BH" sz="46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الْمِثالِ:</a:t>
            </a:r>
            <a:endParaRPr lang="ar-BH" sz="4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BH" sz="44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...............  خالَتي </a:t>
            </a:r>
            <a:r>
              <a:rPr lang="ar-BH" sz="44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هِبةُ.                 </a:t>
            </a:r>
            <a:r>
              <a:rPr lang="ar-BH" sz="4400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................. عَمِّي </a:t>
            </a:r>
            <a:r>
              <a:rPr lang="ar-BH" sz="44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هِلالٌ.</a:t>
            </a:r>
            <a:endParaRPr lang="ar-BH" sz="4400" b="1" dirty="0">
              <a:solidFill>
                <a:srgbClr val="00B05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BH" sz="4400" b="1" dirty="0">
                <a:solidFill>
                  <a:srgbClr val="FFCC66"/>
                </a:solidFill>
                <a:latin typeface="Sakkal Majalla" pitchFamily="2" charset="-78"/>
                <a:cs typeface="Sakkal Majalla" pitchFamily="2" charset="-78"/>
              </a:rPr>
              <a:t>،،،،،،،،،،،،،،،،،،،،،،،،،،،،،،،،،،،،،،،،،،،،،،،،،،،،،،،،،،،،،،،،</a:t>
            </a:r>
          </a:p>
          <a:p>
            <a:pPr>
              <a:buNone/>
            </a:pP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............... أُخْتي </a:t>
            </a:r>
            <a:r>
              <a:rPr lang="ar-BH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هَيْفاءُ.                </a:t>
            </a: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................. عَمَّتي </a:t>
            </a:r>
            <a:r>
              <a:rPr lang="ar-BH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هَيا.</a:t>
            </a:r>
            <a:endParaRPr lang="ar-BH" sz="4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.............. أَخي </a:t>
            </a:r>
            <a:r>
              <a:rPr lang="ar-BH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هاني.                     </a:t>
            </a: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.................. جَدِّي </a:t>
            </a:r>
            <a:r>
              <a:rPr lang="ar-BH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هاشِمٌ.</a:t>
            </a:r>
            <a:endParaRPr lang="ar-BH" sz="44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............. أُمّي </a:t>
            </a:r>
            <a:r>
              <a:rPr lang="ar-BH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زَهْرَةُ.                       </a:t>
            </a:r>
            <a:r>
              <a:rPr lang="ar-BH" sz="44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.................. صَديقَتي </a:t>
            </a:r>
            <a:r>
              <a:rPr lang="ar-BH" sz="44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سِهامُ.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buNone/>
            </a:pPr>
            <a:endParaRPr lang="ar-BH" sz="3600" b="1" dirty="0"/>
          </a:p>
        </p:txBody>
      </p:sp>
      <p:pic>
        <p:nvPicPr>
          <p:cNvPr id="4" name="Picture 2" descr="C:\Users\user\Pictures\boy_read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0"/>
            <a:ext cx="1066800" cy="940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1240" y="518160"/>
            <a:ext cx="153924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endParaRPr lang="ar-BH" dirty="0"/>
          </a:p>
        </p:txBody>
      </p:sp>
      <p:sp>
        <p:nvSpPr>
          <p:cNvPr id="12" name="Cloud Callout 11"/>
          <p:cNvSpPr/>
          <p:nvPr/>
        </p:nvSpPr>
        <p:spPr>
          <a:xfrm>
            <a:off x="-68580" y="700406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حلّ النّشاط في ثلاث دقائق</a:t>
            </a:r>
            <a:r>
              <a:rPr lang="ar-BH" dirty="0"/>
              <a:t>.</a:t>
            </a:r>
          </a:p>
        </p:txBody>
      </p:sp>
      <p:sp>
        <p:nvSpPr>
          <p:cNvPr id="22" name="Footer Placeholder 9">
            <a:extLst>
              <a:ext uri="{FF2B5EF4-FFF2-40B4-BE49-F238E27FC236}">
                <a16:creationId xmlns:a16="http://schemas.microsoft.com/office/drawing/2014/main" id="{0B511A28-F345-4484-BDCA-542718B2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4743" y="182881"/>
            <a:ext cx="5398266" cy="381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العَرَبيَّةُ / الصَّفُّ الثّاني (وَحْدَةُ المُراجَعَة) /التَّدْريبُ الحادي وَ العِشْرُون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311945-C019-4289-9982-1E7E5585E1D6}"/>
              </a:ext>
            </a:extLst>
          </p:cNvPr>
          <p:cNvSpPr/>
          <p:nvPr/>
        </p:nvSpPr>
        <p:spPr>
          <a:xfrm>
            <a:off x="9481625" y="1950009"/>
            <a:ext cx="1674055" cy="64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E7E7F-B93D-4FBA-BC32-A40F5E58456D}"/>
              </a:ext>
            </a:extLst>
          </p:cNvPr>
          <p:cNvSpPr/>
          <p:nvPr/>
        </p:nvSpPr>
        <p:spPr>
          <a:xfrm>
            <a:off x="9734843" y="3364205"/>
            <a:ext cx="1390357" cy="647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4CED70-3D5E-4826-8E18-E0FA1332B85A}"/>
              </a:ext>
            </a:extLst>
          </p:cNvPr>
          <p:cNvSpPr/>
          <p:nvPr/>
        </p:nvSpPr>
        <p:spPr>
          <a:xfrm>
            <a:off x="9765323" y="4253252"/>
            <a:ext cx="1390357" cy="521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هَذا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2B231-2A25-4DC0-B2C5-AA3B33E74568}"/>
              </a:ext>
            </a:extLst>
          </p:cNvPr>
          <p:cNvSpPr/>
          <p:nvPr/>
        </p:nvSpPr>
        <p:spPr>
          <a:xfrm>
            <a:off x="9921240" y="4916284"/>
            <a:ext cx="1219200" cy="486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C1AD5F-99E2-4195-BA3C-0CE027BA786B}"/>
              </a:ext>
            </a:extLst>
          </p:cNvPr>
          <p:cNvSpPr/>
          <p:nvPr/>
        </p:nvSpPr>
        <p:spPr>
          <a:xfrm>
            <a:off x="4234373" y="1917855"/>
            <a:ext cx="1772529" cy="633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هَذا</a:t>
            </a:r>
            <a:endParaRPr lang="en-US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E9612-071F-48C2-A56D-112CA45C7FBB}"/>
              </a:ext>
            </a:extLst>
          </p:cNvPr>
          <p:cNvSpPr/>
          <p:nvPr/>
        </p:nvSpPr>
        <p:spPr>
          <a:xfrm>
            <a:off x="4342225" y="3408276"/>
            <a:ext cx="1664677" cy="550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68B206-3086-4936-8B07-DC2760B9795C}"/>
              </a:ext>
            </a:extLst>
          </p:cNvPr>
          <p:cNvSpPr/>
          <p:nvPr/>
        </p:nvSpPr>
        <p:spPr>
          <a:xfrm>
            <a:off x="4277751" y="4210949"/>
            <a:ext cx="1622474" cy="5506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هَذا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7497AD-E90E-4F5B-B513-9072DA0CEE57}"/>
              </a:ext>
            </a:extLst>
          </p:cNvPr>
          <p:cNvSpPr/>
          <p:nvPr/>
        </p:nvSpPr>
        <p:spPr>
          <a:xfrm>
            <a:off x="4468249" y="4845398"/>
            <a:ext cx="1412631" cy="628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هَذِهِ</a:t>
            </a:r>
            <a:endParaRPr lang="en-US" sz="4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" name="AUDIO-2020-07-18-22-39-34">
            <a:hlinkClick r:id="" action="ppaction://media"/>
            <a:extLst>
              <a:ext uri="{FF2B5EF4-FFF2-40B4-BE49-F238E27FC236}">
                <a16:creationId xmlns:a16="http://schemas.microsoft.com/office/drawing/2014/main" id="{6ED35D48-F9E2-4865-8A76-8F8655513B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8640" y="566991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9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031" y="1787667"/>
            <a:ext cx="2096621" cy="773723"/>
          </a:xfrm>
          <a:effectLst>
            <a:glow rad="101600">
              <a:srgbClr val="FF0066">
                <a:alpha val="6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r-BH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3-: أُحَلِّلُ:</a:t>
            </a:r>
            <a:endParaRPr lang="ar-BH" sz="4400" b="1" dirty="0"/>
          </a:p>
          <a:p>
            <a:pPr>
              <a:buNone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>
              <a:buAutoNum type="arabic1Minus"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>
              <a:buAutoNum type="arabic1Minus"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>
              <a:buAutoNum type="arabic1Minus"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>
              <a:buAutoNum type="arabic1Minus"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742950" indent="-742950">
              <a:buAutoNum type="arabic1Minus"/>
            </a:pPr>
            <a:endParaRPr lang="ar-BH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  <a:p>
            <a:pPr marL="0" indent="0"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pPr>
              <a:buNone/>
            </a:pPr>
            <a:endParaRPr lang="ar-BH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0890" y="202911"/>
            <a:ext cx="5209310" cy="345729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ar-BH" sz="1800" b="1" dirty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اللّغَةُ العَرَبيَّةُ / الصَّفُّ الثّاني (وَحْدَةُ المُراجَعَة) /التَّدْريبُ الحادي وَ العِشْرُون</a:t>
            </a:r>
            <a:endParaRPr lang="en-US" sz="18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35280" y="762000"/>
            <a:ext cx="1844040" cy="746760"/>
          </a:xfrm>
          <a:prstGeom prst="cloudCallout">
            <a:avLst>
              <a:gd name="adj1" fmla="val 18010"/>
              <a:gd name="adj2" fmla="val 86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latin typeface="Sakkal Majalla" pitchFamily="2" charset="-78"/>
                <a:cs typeface="Sakkal Majalla" pitchFamily="2" charset="-78"/>
              </a:rPr>
              <a:t>حلّ النّشاط في أربع دقائق</a:t>
            </a:r>
            <a:endParaRPr lang="ar-BH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B76B30-50D7-4C6B-A324-E183DD142D7F}"/>
              </a:ext>
            </a:extLst>
          </p:cNvPr>
          <p:cNvSpPr/>
          <p:nvPr/>
        </p:nvSpPr>
        <p:spPr>
          <a:xfrm>
            <a:off x="1477108" y="2839227"/>
            <a:ext cx="9490365" cy="9611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وَجْهٌ  -  هُدْهُدٌ  -  سِهامُ  -  مِياهٌ  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E4B9F2EA-4E11-4EF8-9BCA-555186FF813E}"/>
              </a:ext>
            </a:extLst>
          </p:cNvPr>
          <p:cNvSpPr/>
          <p:nvPr/>
        </p:nvSpPr>
        <p:spPr>
          <a:xfrm rot="10800000">
            <a:off x="5856529" y="4078254"/>
            <a:ext cx="839692" cy="121119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659693-1EC3-4E4F-8F30-4118822EBB01}"/>
              </a:ext>
            </a:extLst>
          </p:cNvPr>
          <p:cNvSpPr/>
          <p:nvPr/>
        </p:nvSpPr>
        <p:spPr>
          <a:xfrm>
            <a:off x="8565282" y="5566983"/>
            <a:ext cx="1936974" cy="6650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وَجْـــــــ/ــــــــــهٌ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29F142-7766-4DBA-86C5-5BDC99F69B65}"/>
              </a:ext>
            </a:extLst>
          </p:cNvPr>
          <p:cNvSpPr/>
          <p:nvPr/>
        </p:nvSpPr>
        <p:spPr>
          <a:xfrm>
            <a:off x="6096000" y="5566983"/>
            <a:ext cx="1936974" cy="6650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هُدْ</a:t>
            </a:r>
            <a:r>
              <a:rPr lang="ar-BH" sz="4000" b="1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/هُـــ/</a:t>
            </a:r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دٌ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BAE659-D718-46AC-A37F-0CC6AF47B453}"/>
              </a:ext>
            </a:extLst>
          </p:cNvPr>
          <p:cNvSpPr/>
          <p:nvPr/>
        </p:nvSpPr>
        <p:spPr>
          <a:xfrm>
            <a:off x="3277772" y="5566982"/>
            <a:ext cx="2285920" cy="6650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سِــــــ/ـــــــــها/مُ</a:t>
            </a:r>
            <a:endParaRPr lang="en-US" sz="4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0CA30FE-A386-4158-BF81-008777D3C3F1}"/>
              </a:ext>
            </a:extLst>
          </p:cNvPr>
          <p:cNvSpPr/>
          <p:nvPr/>
        </p:nvSpPr>
        <p:spPr>
          <a:xfrm>
            <a:off x="1157436" y="5566982"/>
            <a:ext cx="1936974" cy="6650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مِـــــــ/ــــــــــيا/</a:t>
            </a:r>
            <a:r>
              <a:rPr lang="ar-BH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هٌ</a:t>
            </a:r>
            <a:endParaRPr lang="en-US" sz="36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2" descr="C:\Users\user\Pictures\boy_read11.gif">
            <a:extLst>
              <a:ext uri="{FF2B5EF4-FFF2-40B4-BE49-F238E27FC236}">
                <a16:creationId xmlns:a16="http://schemas.microsoft.com/office/drawing/2014/main" id="{0E2BE599-9132-4BE8-B091-B62DC0DD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25200" y="0"/>
            <a:ext cx="1066800" cy="940995"/>
          </a:xfrm>
          <a:prstGeom prst="rect">
            <a:avLst/>
          </a:prstGeom>
          <a:noFill/>
        </p:spPr>
      </p:pic>
      <p:pic>
        <p:nvPicPr>
          <p:cNvPr id="4" name="AUDIO-2020-08-06-22-48-10">
            <a:hlinkClick r:id="" action="ppaction://media"/>
            <a:extLst>
              <a:ext uri="{FF2B5EF4-FFF2-40B4-BE49-F238E27FC236}">
                <a16:creationId xmlns:a16="http://schemas.microsoft.com/office/drawing/2014/main" id="{1A29E16D-F449-4E34-9FFB-08AEEE7444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4474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 animBg="1"/>
      <p:bldP spid="14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78280" y="960120"/>
            <a:ext cx="9220200" cy="3992880"/>
          </a:xfrm>
          <a:prstGeom prst="ellipse">
            <a:avLst/>
          </a:prstGeom>
          <a:solidFill>
            <a:srgbClr val="E609F7"/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dirty="0"/>
          </a:p>
        </p:txBody>
      </p:sp>
      <p:sp>
        <p:nvSpPr>
          <p:cNvPr id="6" name="Rectangle 5"/>
          <p:cNvSpPr/>
          <p:nvPr/>
        </p:nvSpPr>
        <p:spPr>
          <a:xfrm>
            <a:off x="2910840" y="1996440"/>
            <a:ext cx="65379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13000" dirty="0"/>
              <a:t>وَفَّقَكَ الله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3777E-3935-454F-9D90-E26E69ECC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8" y="4419600"/>
            <a:ext cx="1475802" cy="190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ooter Placeholder 14"/>
          <p:cNvSpPr txBox="1">
            <a:spLocks/>
          </p:cNvSpPr>
          <p:nvPr/>
        </p:nvSpPr>
        <p:spPr>
          <a:xfrm>
            <a:off x="262947" y="239151"/>
            <a:ext cx="5642553" cy="4220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/>
          <a:lstStyle/>
          <a:p>
            <a:r>
              <a:rPr lang="ar-BH" b="1" dirty="0">
                <a:latin typeface="Sakkal Majalla" pitchFamily="2" charset="-78"/>
                <a:cs typeface="Sakkal Majalla" pitchFamily="2" charset="-78"/>
              </a:rPr>
              <a:t>اللّغَةُ العَرَبيَّةُ / الصَّفُّ الثّاني (وَحْدَةُ المُراجَعَة) /التَّدْريبُ الحادي وَ العِشْرُون</a:t>
            </a:r>
            <a:endParaRPr lang="en-US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" name="10">
            <a:hlinkClick r:id="" action="ppaction://media"/>
            <a:extLst>
              <a:ext uri="{FF2B5EF4-FFF2-40B4-BE49-F238E27FC236}">
                <a16:creationId xmlns:a16="http://schemas.microsoft.com/office/drawing/2014/main" id="{88905619-371F-4491-ADC9-84D937AEE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6245" y="571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29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93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93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2924</TotalTime>
  <Words>312</Words>
  <Application>Microsoft Office PowerPoint</Application>
  <PresentationFormat>Widescreen</PresentationFormat>
  <Paragraphs>91</Paragraphs>
  <Slides>7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Wingdings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251</cp:revision>
  <dcterms:created xsi:type="dcterms:W3CDTF">2020-03-05T07:11:34Z</dcterms:created>
  <dcterms:modified xsi:type="dcterms:W3CDTF">2020-08-24T04:59:36Z</dcterms:modified>
</cp:coreProperties>
</file>