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0" r:id="rId3"/>
    <p:sldId id="274" r:id="rId4"/>
    <p:sldId id="288" r:id="rId5"/>
    <p:sldId id="289" r:id="rId6"/>
    <p:sldId id="257" r:id="rId7"/>
    <p:sldId id="275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78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26217-7455-4EEF-87A8-6B1707A4C8DF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38A9-FD46-4C8D-AC49-6850365AC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814-E052-496B-A180-8197DB36E8FF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DF75-FE8C-4BC8-ABA8-79602B9496C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BE1D-1963-4AF4-909F-7DD60D6AB7D4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E622-4250-41E5-A9E0-52808E58DBB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8F6-122F-45D6-B77D-31BD38856E5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4D32-B9C5-40F0-9C80-A7630F82F1D6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A9CD-ECB4-4AD4-BE83-45D0D6C73E84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934F-28DB-4525-BA11-0FD24ABB3492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BC4A-6C89-4694-AD9E-AE70FFB865E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28C6-F467-4F0D-B5BD-D4BF1E138C4F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1BFD-A6EB-45B9-BD73-F532CCF1F21C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2DCF-FA67-41C6-A625-7179A45C3469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/وحدة المراجعة/التدريب الثاني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14787" y="282530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394412" y="1998920"/>
            <a:ext cx="4480561" cy="112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التَّدْريبُ الثّاني</a:t>
            </a:r>
          </a:p>
        </p:txBody>
      </p:sp>
      <p:pic>
        <p:nvPicPr>
          <p:cNvPr id="11" name="Picture 2" descr="C:\Users\user\Pictures\boy_read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3494" y="1699206"/>
            <a:ext cx="2971800" cy="254219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5487BC-2AAF-4E43-B3B2-48E053849E74}"/>
              </a:ext>
            </a:extLst>
          </p:cNvPr>
          <p:cNvSpPr/>
          <p:nvPr/>
        </p:nvSpPr>
        <p:spPr>
          <a:xfrm>
            <a:off x="556630" y="4464993"/>
            <a:ext cx="9337964" cy="10824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العَرَبيَّةُ / الصَّفُّ الثَّاني الابْتِدائيّ(و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حْدَةُ المُراجعَةِ)</a:t>
            </a:r>
          </a:p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الفَصْلُ الدِّراسيُّ الأَوّلُ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AUDIO-2020-07-19-21-23-44">
            <a:hlinkClick r:id="" action="ppaction://media"/>
            <a:extLst>
              <a:ext uri="{FF2B5EF4-FFF2-40B4-BE49-F238E27FC236}">
                <a16:creationId xmlns:a16="http://schemas.microsoft.com/office/drawing/2014/main" xmlns="" id="{FBBFB71C-BEBD-47F3-BA5A-2849DAA99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830" y="5923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869" y="1853818"/>
            <a:ext cx="3033875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أَهْدافُ الدَّرْسِ: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599" y="2618510"/>
            <a:ext cx="989214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sz="4400" b="1" dirty="0"/>
          </a:p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قِراءَةُ حَرْفِ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الدّالِ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بِأَصْواتِهِ القَصيرَةِ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وَالطَّويلَةِ. 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تَجْريدُ حَرْفِ الدّالِ بالحَرَكَاتِ وَالْمُدودِ.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التَّعْبيرُ عَنِ الصُّورةِ بِجُمَلٍ قَصيرةٍ.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71599" y="1196892"/>
            <a:ext cx="8742219" cy="0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599" y="1196892"/>
            <a:ext cx="0" cy="4718999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86000" y="1923448"/>
            <a:ext cx="5569527" cy="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86000" y="2005050"/>
            <a:ext cx="13856" cy="3535243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93236" y="2618510"/>
            <a:ext cx="27709" cy="3560617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9236" y="6179127"/>
            <a:ext cx="917170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14256" y="5403273"/>
            <a:ext cx="7919125" cy="11162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4255" y="2688141"/>
            <a:ext cx="2" cy="272629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xmlns="" id="{E5E09893-5AD4-4934-B104-5E67C55A3253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AUDIO-2020-07-19-21-24-25">
            <a:hlinkClick r:id="" action="ppaction://media"/>
            <a:extLst>
              <a:ext uri="{FF2B5EF4-FFF2-40B4-BE49-F238E27FC236}">
                <a16:creationId xmlns:a16="http://schemas.microsoft.com/office/drawing/2014/main" xmlns="" id="{1B271E60-B642-4858-8297-310B96846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9709" y="56248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272746"/>
            <a:ext cx="10113818" cy="503178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3600" b="1" dirty="0">
                <a:solidFill>
                  <a:srgbClr val="FF0000"/>
                </a:solidFill>
              </a:rPr>
              <a:t>  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أَقْرَأُ: 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عامِرٌ يَقولُ: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- أُريدُ دَجاجَةً واحِدَةً. 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- أُريدُ عُلْبَةَ دِبْسٍ.</a:t>
            </a:r>
          </a:p>
          <a:p>
            <a:pPr>
              <a:buNone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أُجَرِّدُ الْحَرْفَ ((د)) وَأَكْتُبُهُ: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أُريدُ                       دَجاجَةً                          دِبْسٍ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</a:t>
            </a:r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7385" y="5794121"/>
            <a:ext cx="18191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دَ</a:t>
            </a:r>
            <a:endParaRPr lang="ar-BH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6691" y="5664604"/>
            <a:ext cx="22956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ـــــدُ</a:t>
            </a:r>
            <a:endParaRPr lang="ar-BH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942" y="5639890"/>
            <a:ext cx="1554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 err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</a:t>
            </a:r>
            <a:endParaRPr lang="ar-BH" sz="4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0412" t="41306" r="48349" b="26569"/>
          <a:stretch>
            <a:fillRect/>
          </a:stretch>
        </p:blipFill>
        <p:spPr bwMode="auto">
          <a:xfrm>
            <a:off x="2022762" y="2380641"/>
            <a:ext cx="2299855" cy="22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شريحة3">
            <a:hlinkClick r:id="" action="ppaction://media"/>
            <a:extLst>
              <a:ext uri="{FF2B5EF4-FFF2-40B4-BE49-F238E27FC236}">
                <a16:creationId xmlns:a16="http://schemas.microsoft.com/office/drawing/2014/main" xmlns="" id="{0B6363FB-AD64-44C8-92DD-888960346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34055" y="6135652"/>
            <a:ext cx="609600" cy="609600"/>
          </a:xfrm>
          <a:prstGeom prst="rect">
            <a:avLst/>
          </a:prstGeom>
        </p:spPr>
      </p:pic>
      <p:sp>
        <p:nvSpPr>
          <p:cNvPr id="16" name="Cloud Callout 11">
            <a:extLst>
              <a:ext uri="{FF2B5EF4-FFF2-40B4-BE49-F238E27FC236}">
                <a16:creationId xmlns:a16="http://schemas.microsoft.com/office/drawing/2014/main" xmlns="" id="{49EF049F-7DE4-4F88-95D7-5D31C8462EF1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xmlns="" id="{6815A5AC-FC37-4570-8C98-3BE987050BB6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168124"/>
            <a:ext cx="10467110" cy="515853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3600" b="1" dirty="0">
                <a:solidFill>
                  <a:srgbClr val="FF0000"/>
                </a:solidFill>
              </a:rPr>
              <a:t>   </a:t>
            </a:r>
            <a:r>
              <a:rPr lang="ar-BH" sz="4400" b="1" dirty="0">
                <a:solidFill>
                  <a:srgbClr val="FF0000"/>
                </a:solidFill>
              </a:rPr>
              <a:t>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3 - أَقْرَأُ، حَرْفَ ”د“ مَع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المَدِّ، وَأَكْتُبُهُ: </a:t>
            </a:r>
          </a:p>
          <a:p>
            <a:pPr>
              <a:buNone/>
            </a:pPr>
            <a:r>
              <a:rPr lang="ar-BH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حُدود</a:t>
            </a:r>
            <a:r>
              <a:rPr lang="ar-SA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داري                                                ي</a:t>
            </a:r>
            <a:r>
              <a:rPr lang="ar-SA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</a:t>
            </a:r>
          </a:p>
          <a:p>
            <a:pPr>
              <a:buNone/>
            </a:pPr>
            <a:endParaRPr lang="ar-BH" sz="3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r>
              <a:rPr lang="ar-BH" sz="3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4- أَقْرَأُ: 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دُ   -    دو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دَ   -     دا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دِ   -     ديـــ      دي</a:t>
            </a:r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r>
              <a:rPr lang="ar-BH" sz="3600" b="1" dirty="0"/>
              <a:t> </a:t>
            </a:r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975" y="0"/>
            <a:ext cx="1343025" cy="1296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35733" y="2929557"/>
            <a:ext cx="1125682" cy="677108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3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</a:t>
            </a:r>
            <a:endParaRPr lang="ar-BH" sz="3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671" y="2957267"/>
            <a:ext cx="1231669" cy="677108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3800" dirty="0" err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</a:t>
            </a:r>
            <a:endParaRPr lang="ar-BH" sz="3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5893" y="2984974"/>
            <a:ext cx="1125683" cy="677108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3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</a:t>
            </a:r>
            <a:endParaRPr lang="ar-BH" sz="38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loud Callout 11">
            <a:extLst>
              <a:ext uri="{FF2B5EF4-FFF2-40B4-BE49-F238E27FC236}">
                <a16:creationId xmlns:a16="http://schemas.microsoft.com/office/drawing/2014/main" xmlns="" id="{46B53842-A3F3-4984-A83C-99300C4E264E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xmlns="" id="{A9519139-585E-4D82-8148-E6D19873EA1D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AUDIO-2020-07-19-21-27-57">
            <a:hlinkClick r:id="" action="ppaction://media"/>
            <a:extLst>
              <a:ext uri="{FF2B5EF4-FFF2-40B4-BE49-F238E27FC236}">
                <a16:creationId xmlns:a16="http://schemas.microsoft.com/office/drawing/2014/main" xmlns="" id="{51A93E80-C7D8-4B54-8D41-6E73B3AAA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779" y="56722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09687"/>
            <a:ext cx="10965874" cy="4512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أُكْمِلُ: </a:t>
            </a:r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بلا ....             حَــ....د                شـَ.... د                        .... ري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حُـــ.....د               .......د                  خُــ.... د                        جَــــ ....د</a:t>
            </a:r>
          </a:p>
          <a:p>
            <a:pPr>
              <a:buNone/>
            </a:pP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975" y="0"/>
            <a:ext cx="1343025" cy="1296644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43187"/>
              </p:ext>
            </p:extLst>
          </p:nvPr>
        </p:nvGraphicFramePr>
        <p:xfrm>
          <a:off x="1394692" y="1717193"/>
          <a:ext cx="8127999" cy="670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BH" sz="38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دا</a:t>
                      </a:r>
                      <a:endParaRPr lang="ar-BH" sz="3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8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دي</a:t>
                      </a:r>
                      <a:r>
                        <a:rPr lang="ar-BH" sz="3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</a:t>
                      </a:r>
                      <a:r>
                        <a:rPr lang="ar-BH" sz="38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ديـــ</a:t>
                      </a:r>
                      <a:endParaRPr lang="ar-BH" sz="3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72501" y="3058225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8075" y="3088916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 err="1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ــدا</a:t>
            </a:r>
            <a:endParaRPr lang="ar-BH" sz="40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614" y="3061359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 err="1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</a:t>
            </a:r>
            <a:endParaRPr lang="ar-BH" sz="40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3104" y="3760865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 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8998" y="3071584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ـــديــــــ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27" y="3760865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9798" y="3760865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ـدو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3924" y="3760865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 يــــــ</a:t>
            </a:r>
          </a:p>
        </p:txBody>
      </p:sp>
      <p:pic>
        <p:nvPicPr>
          <p:cNvPr id="11" name="شريحة5">
            <a:hlinkClick r:id="" action="ppaction://media"/>
            <a:extLst>
              <a:ext uri="{FF2B5EF4-FFF2-40B4-BE49-F238E27FC236}">
                <a16:creationId xmlns:a16="http://schemas.microsoft.com/office/drawing/2014/main" xmlns="" id="{ADF1D787-0E0B-41A4-A7B7-8A8C0E91A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3639" y="6065837"/>
            <a:ext cx="609600" cy="609600"/>
          </a:xfrm>
          <a:prstGeom prst="rect">
            <a:avLst/>
          </a:prstGeom>
        </p:spPr>
      </p:pic>
      <p:sp>
        <p:nvSpPr>
          <p:cNvPr id="18" name="Cloud Callout 11">
            <a:extLst>
              <a:ext uri="{FF2B5EF4-FFF2-40B4-BE49-F238E27FC236}">
                <a16:creationId xmlns:a16="http://schemas.microsoft.com/office/drawing/2014/main" xmlns="" id="{636E4ED0-27D0-4B8A-8F62-9AD432B80716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xmlns="" id="{7555C6AA-7AF3-4262-A684-0EB05CACDD0D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 animBg="1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086514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67344" y="1319225"/>
            <a:ext cx="8664055" cy="4955203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أَقْرَأُ، وَأَنْتَبِهُ إلى حرْف (د):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ارَ عامِرٌ حَوْلَ الشَّجَرَةِ.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يَحْمي الجُنو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دُ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حُ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بِلا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BH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29951" t="29366" r="52152" b="40248"/>
          <a:stretch/>
        </p:blipFill>
        <p:spPr bwMode="auto">
          <a:xfrm>
            <a:off x="2150248" y="1898582"/>
            <a:ext cx="2588008" cy="17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شريحة6">
            <a:hlinkClick r:id="" action="ppaction://media"/>
            <a:extLst>
              <a:ext uri="{FF2B5EF4-FFF2-40B4-BE49-F238E27FC236}">
                <a16:creationId xmlns:a16="http://schemas.microsoft.com/office/drawing/2014/main" xmlns="" id="{361D27C1-4439-460A-8A0F-B7D1EE8BC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9987" y="6065837"/>
            <a:ext cx="609600" cy="6096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9951" t="59088" r="52152" b="18736"/>
          <a:stretch/>
        </p:blipFill>
        <p:spPr bwMode="auto">
          <a:xfrm>
            <a:off x="2229617" y="3926884"/>
            <a:ext cx="2508639" cy="17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Cloud Callout 11">
            <a:extLst>
              <a:ext uri="{FF2B5EF4-FFF2-40B4-BE49-F238E27FC236}">
                <a16:creationId xmlns:a16="http://schemas.microsoft.com/office/drawing/2014/main" xmlns="" id="{739CCDF7-B11C-45A4-A1A8-E71F05479C44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2DE9ACDD-4760-4DD2-BA20-BE5DAFBF2A9A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36932" t="34344" r="38006" b="35611"/>
          <a:stretch/>
        </p:blipFill>
        <p:spPr bwMode="auto">
          <a:xfrm>
            <a:off x="3546763" y="1196933"/>
            <a:ext cx="5999018" cy="27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53841" y="3444948"/>
            <a:ext cx="882534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400" dirty="0"/>
              <a:t> 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أُعَبِّرُ: </a:t>
            </a:r>
          </a:p>
          <a:p>
            <a:pPr algn="ctr" rtl="1"/>
            <a:r>
              <a:rPr lang="ar-BH" sz="2400" dirty="0"/>
              <a:t>.........................................................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2696" y="4014334"/>
            <a:ext cx="4987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تُشاهِدُ العائِلَةُ بَرْنامجًا في التِّلْفازِ</a:t>
            </a:r>
            <a:r>
              <a:rPr lang="ar-BH" sz="2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الشريحة7">
            <a:hlinkClick r:id="" action="ppaction://media"/>
            <a:extLst>
              <a:ext uri="{FF2B5EF4-FFF2-40B4-BE49-F238E27FC236}">
                <a16:creationId xmlns:a16="http://schemas.microsoft.com/office/drawing/2014/main" xmlns="" id="{7B2861B6-2F65-4769-8A6B-8ADE3D1E0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9987" y="6188075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51478" y="2475413"/>
            <a:ext cx="27709" cy="3560617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07478" y="6036030"/>
            <a:ext cx="917170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72498" y="5260176"/>
            <a:ext cx="7919125" cy="11162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72497" y="2545044"/>
            <a:ext cx="2" cy="272629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1">
            <a:extLst>
              <a:ext uri="{FF2B5EF4-FFF2-40B4-BE49-F238E27FC236}">
                <a16:creationId xmlns:a16="http://schemas.microsoft.com/office/drawing/2014/main" xmlns="" id="{3C60676E-5A58-48A6-B173-CEEC217E2F61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ثلاث دقائق</a:t>
            </a:r>
            <a:endParaRPr lang="ar-BH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xmlns="" id="{A23A0896-7D43-4883-9AAF-D5F984F7CC79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96" y="1825625"/>
            <a:ext cx="9449304" cy="3950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BH" sz="19900" dirty="0"/>
              <a:t>وَفَّقَكَ الله</a:t>
            </a:r>
          </a:p>
        </p:txBody>
      </p:sp>
      <p:pic>
        <p:nvPicPr>
          <p:cNvPr id="2" name="شريحة8">
            <a:hlinkClick r:id="" action="ppaction://media"/>
            <a:extLst>
              <a:ext uri="{FF2B5EF4-FFF2-40B4-BE49-F238E27FC236}">
                <a16:creationId xmlns:a16="http://schemas.microsoft.com/office/drawing/2014/main" xmlns="" id="{5312E6E7-7AA6-48CA-8AC0-BDF0ECD65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9096" y="6065837"/>
            <a:ext cx="609600" cy="60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199" y="534572"/>
            <a:ext cx="10716491" cy="5642392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5309" y="914401"/>
            <a:ext cx="9162691" cy="462741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53C568A6-3E75-456E-A6F8-D21466B52838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21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1849</TotalTime>
  <Words>397</Words>
  <Application>Microsoft Office PowerPoint</Application>
  <PresentationFormat>Widescreen</PresentationFormat>
  <Paragraphs>71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144</cp:revision>
  <dcterms:created xsi:type="dcterms:W3CDTF">2020-03-05T07:11:34Z</dcterms:created>
  <dcterms:modified xsi:type="dcterms:W3CDTF">2020-08-11T08:48:29Z</dcterms:modified>
</cp:coreProperties>
</file>