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98" r:id="rId2"/>
    <p:sldId id="300" r:id="rId3"/>
    <p:sldId id="289" r:id="rId4"/>
    <p:sldId id="274" r:id="rId5"/>
    <p:sldId id="293" r:id="rId6"/>
    <p:sldId id="294" r:id="rId7"/>
    <p:sldId id="286" r:id="rId8"/>
    <p:sldId id="301" r:id="rId9"/>
    <p:sldId id="295" r:id="rId10"/>
    <p:sldId id="296" r:id="rId11"/>
    <p:sldId id="297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EA68"/>
    <a:srgbClr val="FF3300"/>
    <a:srgbClr val="F4B183"/>
    <a:srgbClr val="FF0000"/>
    <a:srgbClr val="CC3399"/>
    <a:srgbClr val="FFCCFF"/>
    <a:srgbClr val="FF6161"/>
    <a:srgbClr val="33CCFF"/>
    <a:srgbClr val="B00000"/>
    <a:srgbClr val="D00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439" autoAdjust="0"/>
    <p:restoredTop sz="94624" autoAdjust="0"/>
  </p:normalViewPr>
  <p:slideViewPr>
    <p:cSldViewPr snapToGrid="0">
      <p:cViewPr varScale="1">
        <p:scale>
          <a:sx n="72" d="100"/>
          <a:sy n="72" d="100"/>
        </p:scale>
        <p:origin x="2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0D7B-CD68-4EA4-AFEE-6007D947A732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B1E98-6B20-48F3-8935-1217CDE57A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85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34930-D74A-4DE1-8EA1-E832DFF1A293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CC4B6-E0E7-4687-B346-6D37DC97B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2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ar-B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06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9265F-6E2F-4F6C-9616-B9E204B3009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0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32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6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8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audio" Target="../media/audio6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5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769122" y="284406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3618123" y="3313263"/>
            <a:ext cx="5464799" cy="1107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جِسْرُ</a:t>
            </a:r>
            <a:r>
              <a:rPr kumimoji="0" lang="ar-BH" sz="6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الْمَحَبَّةِ 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6174" y="2041487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الصّفحة 41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03176" y="2029322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الدَّرْسُ 13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1673151" y="1871166"/>
            <a:ext cx="8894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الْحَل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ْ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قَةُ الْأولى، اللُّغَةُ الْعَرَبِيَّةُ، </a:t>
            </a:r>
            <a:r>
              <a:rPr kumimoji="0" lang="ar-BH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الْفَصْلُ الدِّراسيُّ 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الْأَو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َّ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ل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ُ</a:t>
            </a: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، الصّفُّ الثّاني الابتدائيّ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14FD8-613D-4A5D-A671-158446696DA8}"/>
              </a:ext>
            </a:extLst>
          </p:cNvPr>
          <p:cNvPicPr/>
          <p:nvPr/>
        </p:nvPicPr>
        <p:blipFill rotWithShape="1">
          <a:blip r:embed="rId6" cstate="print"/>
          <a:srcRect l="52153" t="36895" r="38842" b="43953"/>
          <a:stretch/>
        </p:blipFill>
        <p:spPr bwMode="auto">
          <a:xfrm>
            <a:off x="9558993" y="3056100"/>
            <a:ext cx="2394468" cy="3068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D973A6-EBDD-4916-955F-3DF538E27E22}"/>
              </a:ext>
            </a:extLst>
          </p:cNvPr>
          <p:cNvPicPr/>
          <p:nvPr/>
        </p:nvPicPr>
        <p:blipFill rotWithShape="1">
          <a:blip r:embed="rId7" cstate="print"/>
          <a:srcRect l="26894" t="17893" r="21502" b="24101"/>
          <a:stretch/>
        </p:blipFill>
        <p:spPr bwMode="auto">
          <a:xfrm>
            <a:off x="0" y="3056099"/>
            <a:ext cx="3064510" cy="3068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UDIO-2020-08-24-19-56-46">
            <a:hlinkClick r:id="" action="ppaction://media"/>
            <a:extLst>
              <a:ext uri="{FF2B5EF4-FFF2-40B4-BE49-F238E27FC236}">
                <a16:creationId xmlns:a16="http://schemas.microsoft.com/office/drawing/2014/main" id="{318BC728-32A7-4A64-A7CD-A00AD4AF4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0062" y="6176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1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802580" y="1458273"/>
            <a:ext cx="2050473" cy="1357746"/>
          </a:xfrm>
          <a:prstGeom prst="ellipse">
            <a:avLst/>
          </a:prstGeom>
          <a:solidFill>
            <a:srgbClr val="FF6161">
              <a:alpha val="3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أَقْبَحِ</a:t>
            </a:r>
            <a:endParaRPr lang="en-US" sz="2800" b="1" dirty="0"/>
          </a:p>
        </p:txBody>
      </p:sp>
      <p:sp>
        <p:nvSpPr>
          <p:cNvPr id="4" name="Oval 3"/>
          <p:cNvSpPr/>
          <p:nvPr/>
        </p:nvSpPr>
        <p:spPr>
          <a:xfrm>
            <a:off x="9434945" y="1402855"/>
            <a:ext cx="2050473" cy="1357746"/>
          </a:xfrm>
          <a:prstGeom prst="ellipse">
            <a:avLst/>
          </a:prstGeom>
          <a:solidFill>
            <a:srgbClr val="FF6161">
              <a:alpha val="3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أَجْوَدِ</a:t>
            </a:r>
            <a:endParaRPr lang="en-US" sz="2800" b="1" dirty="0"/>
          </a:p>
        </p:txBody>
      </p:sp>
      <p:sp>
        <p:nvSpPr>
          <p:cNvPr id="5" name="Oval 4"/>
          <p:cNvSpPr/>
          <p:nvPr/>
        </p:nvSpPr>
        <p:spPr>
          <a:xfrm>
            <a:off x="914400" y="1430563"/>
            <a:ext cx="2050473" cy="1357746"/>
          </a:xfrm>
          <a:prstGeom prst="ellipse">
            <a:avLst/>
          </a:prstGeom>
          <a:solidFill>
            <a:srgbClr val="FF6161">
              <a:alpha val="3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أَحْدَثِ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3865418" y="1458274"/>
            <a:ext cx="2050473" cy="1357746"/>
          </a:xfrm>
          <a:prstGeom prst="ellipse">
            <a:avLst/>
          </a:prstGeom>
          <a:solidFill>
            <a:srgbClr val="FF6161">
              <a:alpha val="34902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0070C0"/>
                </a:solidFill>
              </a:rPr>
              <a:t>أَطْوَلِ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9333584" y="2836882"/>
            <a:ext cx="1593273" cy="1080654"/>
          </a:xfrm>
          <a:prstGeom prst="leftArrow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>
                <a:solidFill>
                  <a:srgbClr val="C00000"/>
                </a:solidFill>
              </a:rPr>
              <a:t>مِثالٌ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4276" y="3094181"/>
            <a:ext cx="7019772" cy="584775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C00000"/>
                </a:solidFill>
              </a:rPr>
              <a:t>جِسْرُ الْمَلِكِ فَهْدٍ مِنْ</a:t>
            </a:r>
            <a:r>
              <a:rPr lang="ar-BH" sz="3200" b="1" dirty="0">
                <a:solidFill>
                  <a:srgbClr val="0070C0"/>
                </a:solidFill>
              </a:rPr>
              <a:t> أَطْوَلِ </a:t>
            </a:r>
            <a:r>
              <a:rPr lang="ar-BH" sz="3200" b="1" dirty="0">
                <a:solidFill>
                  <a:srgbClr val="C00000"/>
                </a:solidFill>
              </a:rPr>
              <a:t>جُسورِ الْعالَمِ.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968" y="4178515"/>
            <a:ext cx="5944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/>
              <a:t>- لُؤْلُؤُ الْبَحْرَيْنِ مِنْ .................. أَنْواعِ اللُّؤْلُؤِ.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3571" y="4753734"/>
            <a:ext cx="601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- صَوْتُ الْغُرابِ مِنْ .................. الْأَصْواتِ.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38594" y="5407757"/>
            <a:ext cx="748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/>
              <a:t>- مَدينَةُ حَمَدٍ مِنْ .................. الْمُدُنِ في الْبَحْرَيْنِ.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03649" y="4046411"/>
            <a:ext cx="10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>
                <a:solidFill>
                  <a:schemeClr val="accent1"/>
                </a:solidFill>
              </a:rPr>
              <a:t>أَجْوَدِ</a:t>
            </a:r>
            <a:r>
              <a:rPr lang="ar-BH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79941" y="4661032"/>
            <a:ext cx="138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accent1"/>
                </a:solidFill>
              </a:rPr>
              <a:t>أَقْبَحِ</a:t>
            </a:r>
            <a:r>
              <a:rPr lang="ar-BH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40147" y="5367054"/>
            <a:ext cx="126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chemeClr val="accent1"/>
                </a:solidFill>
              </a:rPr>
              <a:t>أَحْدَثِ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35053" y="352034"/>
            <a:ext cx="4999784" cy="683729"/>
          </a:xfrm>
          <a:prstGeom prst="rect">
            <a:avLst/>
          </a:prstGeom>
          <a:solidFill>
            <a:srgbClr val="FF6161">
              <a:alpha val="34902"/>
            </a:srgbClr>
          </a:solidFill>
          <a:ln w="57150">
            <a:solidFill>
              <a:srgbClr val="FF0000"/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4000" b="1" dirty="0"/>
              <a:t>أَ</a:t>
            </a:r>
            <a:r>
              <a:rPr lang="ar-BH" sz="3600" b="1" dirty="0"/>
              <a:t>ضَعُ الْكَلِمَةَ في مَكانِها الْمُناسبِ:</a:t>
            </a:r>
            <a:endParaRPr lang="en-US" sz="3600" b="1" dirty="0"/>
          </a:p>
        </p:txBody>
      </p:sp>
      <p:pic>
        <p:nvPicPr>
          <p:cNvPr id="16" name="AUDIO-2020-05-19-23-34-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9600" y="6174378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6BD81BC8-8C16-4024-8EE5-062021130F05}"/>
              </a:ext>
            </a:extLst>
          </p:cNvPr>
          <p:cNvSpPr/>
          <p:nvPr/>
        </p:nvSpPr>
        <p:spPr>
          <a:xfrm>
            <a:off x="4543195" y="108638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الخامِس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6400799" y="254196"/>
            <a:ext cx="5472373" cy="526770"/>
          </a:xfrm>
          <a:prstGeom prst="rect">
            <a:avLst/>
          </a:prstGeom>
          <a:solidFill>
            <a:srgbClr val="F4B183">
              <a:alpha val="63137"/>
            </a:srgbClr>
          </a:solidFill>
          <a:ln w="57150">
            <a:solidFill>
              <a:srgbClr val="FF3300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3200" b="1" dirty="0"/>
              <a:t>أَقْرَأُ الْجُمْلَتَيْنِ، وَأَنْتَبِهُ لِل</a:t>
            </a:r>
            <a:r>
              <a:rPr lang="ar-SA" sz="3200" b="1" dirty="0"/>
              <a:t>َ</a:t>
            </a:r>
            <a:r>
              <a:rPr lang="ar-BH" sz="3200" b="1" dirty="0"/>
              <a:t>فْظِ </a:t>
            </a:r>
            <a:r>
              <a:rPr lang="ar-BH" sz="3200" b="1" dirty="0">
                <a:solidFill>
                  <a:srgbClr val="FF0000"/>
                </a:solidFill>
              </a:rPr>
              <a:t>(ظ) </a:t>
            </a:r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و</a:t>
            </a:r>
            <a:r>
              <a:rPr lang="ar-BH" sz="3200" b="1" dirty="0">
                <a:solidFill>
                  <a:srgbClr val="FF0000"/>
                </a:solidFill>
              </a:rPr>
              <a:t> (ض):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9070418" y="1002221"/>
            <a:ext cx="2802754" cy="1387316"/>
          </a:xfrm>
          <a:prstGeom prst="wedgeRectCallout">
            <a:avLst>
              <a:gd name="adj1" fmla="val -89597"/>
              <a:gd name="adj2" fmla="val -55498"/>
            </a:avLst>
          </a:prstGeom>
          <a:solidFill>
            <a:srgbClr val="F4B183">
              <a:alpha val="63137"/>
            </a:srgbClr>
          </a:solidFill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800" b="1" dirty="0">
              <a:solidFill>
                <a:schemeClr val="tx1"/>
              </a:solidFill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</a:rPr>
              <a:t>- ما أَ</a:t>
            </a:r>
            <a:r>
              <a:rPr lang="ar-BH" sz="2800" b="1" dirty="0">
                <a:solidFill>
                  <a:srgbClr val="FF0000"/>
                </a:solidFill>
              </a:rPr>
              <a:t>ضْ</a:t>
            </a:r>
            <a:r>
              <a:rPr lang="ar-BH" sz="2800" b="1" dirty="0">
                <a:solidFill>
                  <a:schemeClr val="tx1"/>
                </a:solidFill>
              </a:rPr>
              <a:t>خَمَ هَذا الْفيلَ!</a:t>
            </a:r>
          </a:p>
          <a:p>
            <a:pPr marL="285750" indent="-285750" algn="r">
              <a:buFontTx/>
              <a:buChar char="-"/>
            </a:pPr>
            <a:endParaRPr lang="ar-BH" b="1" dirty="0"/>
          </a:p>
          <a:p>
            <a:pPr algn="r"/>
            <a:r>
              <a:rPr lang="ar-BH" sz="2800" b="1" dirty="0">
                <a:solidFill>
                  <a:schemeClr val="tx1"/>
                </a:solidFill>
              </a:rPr>
              <a:t>- ما أَجْمَلَ مَنْ</a:t>
            </a:r>
            <a:r>
              <a:rPr lang="ar-BH" sz="2800" b="1" dirty="0">
                <a:solidFill>
                  <a:srgbClr val="FF0000"/>
                </a:solidFill>
              </a:rPr>
              <a:t>ظَ</a:t>
            </a:r>
            <a:r>
              <a:rPr lang="ar-BH" sz="2800" b="1" dirty="0">
                <a:solidFill>
                  <a:schemeClr val="tx1"/>
                </a:solidFill>
              </a:rPr>
              <a:t>رَ الْبَحْرِ!</a:t>
            </a:r>
            <a:endParaRPr lang="en-US" sz="2800" b="1" dirty="0">
              <a:solidFill>
                <a:schemeClr val="tx1"/>
              </a:solidFill>
            </a:endParaRPr>
          </a:p>
          <a:p>
            <a:pPr algn="r"/>
            <a:endParaRPr lang="en-US" b="1" dirty="0"/>
          </a:p>
        </p:txBody>
      </p:sp>
      <p:sp>
        <p:nvSpPr>
          <p:cNvPr id="14" name="Rectangular Callout 13"/>
          <p:cNvSpPr/>
          <p:nvPr/>
        </p:nvSpPr>
        <p:spPr>
          <a:xfrm>
            <a:off x="3732025" y="3184199"/>
            <a:ext cx="4075610" cy="2608095"/>
          </a:xfrm>
          <a:prstGeom prst="wedgeRectCallout">
            <a:avLst>
              <a:gd name="adj1" fmla="val -76049"/>
              <a:gd name="adj2" fmla="val -49998"/>
            </a:avLst>
          </a:prstGeom>
          <a:solidFill>
            <a:srgbClr val="F4B183">
              <a:alpha val="63137"/>
            </a:srgbClr>
          </a:solidFill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BH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نَـ...رَ عامِرٌ إِلى الْبَحْرِ. 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>
              <a:buFontTx/>
              <a:buChar char="-"/>
            </a:pPr>
            <a:endParaRPr lang="ar-BH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أَكْرَمَ أَبي </a:t>
            </a:r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</a:rPr>
              <a:t>....</a:t>
            </a:r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يْفَهُ.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BH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حَـ</a:t>
            </a:r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</a:rPr>
              <a:t>....ـ</a:t>
            </a:r>
            <a:r>
              <a:rPr lang="ar-BH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رَعامِرٌ الْحَفْلَ.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ar-BH" b="1" dirty="0"/>
          </a:p>
          <a:p>
            <a:pPr algn="r"/>
            <a:endParaRPr lang="en-US" b="1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63214" y="2327726"/>
            <a:ext cx="7130605" cy="613761"/>
          </a:xfrm>
          <a:prstGeom prst="rect">
            <a:avLst/>
          </a:prstGeom>
          <a:solidFill>
            <a:srgbClr val="F4B183">
              <a:alpha val="63137"/>
            </a:srgbClr>
          </a:solidFill>
          <a:ln w="57150">
            <a:solidFill>
              <a:srgbClr val="FF3300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sz="2800" b="1" dirty="0"/>
              <a:t>أُكْمِلُ بالحَرْفِ ((</a:t>
            </a:r>
            <a:r>
              <a:rPr lang="ar-BH" sz="2800" b="1" dirty="0">
                <a:solidFill>
                  <a:srgbClr val="FF0000"/>
                </a:solidFill>
              </a:rPr>
              <a:t>ظ</a:t>
            </a:r>
            <a:r>
              <a:rPr lang="ar-BH" sz="2800" b="1" dirty="0"/>
              <a:t>)) أو((</a:t>
            </a:r>
            <a:r>
              <a:rPr lang="ar-BH" sz="2800" b="1" dirty="0">
                <a:solidFill>
                  <a:srgbClr val="FF0000"/>
                </a:solidFill>
              </a:rPr>
              <a:t>ض</a:t>
            </a:r>
            <a:r>
              <a:rPr lang="ar-BH" sz="2800" b="1" dirty="0"/>
              <a:t>)) في الْمَكانِ الْمُناسِبِ: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20449" y="3319702"/>
            <a:ext cx="92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ـظَ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8434" y="4161884"/>
            <a:ext cx="754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ضَـ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018" y="5029341"/>
            <a:ext cx="928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ـضَـ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AUDIO-2020-08-24-20-04-03">
            <a:hlinkClick r:id="" action="ppaction://media"/>
            <a:extLst>
              <a:ext uri="{FF2B5EF4-FFF2-40B4-BE49-F238E27FC236}">
                <a16:creationId xmlns:a16="http://schemas.microsoft.com/office/drawing/2014/main" id="{1B53CC15-9055-480E-ADBB-80FFBB853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5990" y="6139762"/>
            <a:ext cx="609600" cy="609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7FD1C393-DD71-4846-AA72-5807DC3A0588}"/>
              </a:ext>
            </a:extLst>
          </p:cNvPr>
          <p:cNvSpPr/>
          <p:nvPr/>
        </p:nvSpPr>
        <p:spPr>
          <a:xfrm>
            <a:off x="160950" y="69107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السّادِس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5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0970" y="2304489"/>
            <a:ext cx="9144000" cy="3658427"/>
          </a:xfrm>
        </p:spPr>
        <p:txBody>
          <a:bodyPr>
            <a:noAutofit/>
          </a:bodyPr>
          <a:lstStyle/>
          <a:p>
            <a:pPr algn="ctr"/>
            <a:r>
              <a:rPr lang="ar-BH" sz="16600" b="1" dirty="0">
                <a:solidFill>
                  <a:schemeClr val="tx2"/>
                </a:solidFill>
              </a:rPr>
              <a:t>وفَّقَكَ الله</a:t>
            </a: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00334" y="6058468"/>
            <a:ext cx="609600" cy="609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7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0982" y="2104879"/>
            <a:ext cx="115393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قِراءَةُ فِقْرَةٍ مِنْ الْدَّرْسِ قِرَاء</a:t>
            </a:r>
            <a:r>
              <a:rPr lang="ar-SA" sz="2800" dirty="0"/>
              <a:t>َ</a:t>
            </a:r>
            <a:r>
              <a:rPr lang="ar-BH" sz="2800" dirty="0"/>
              <a:t>ةً جَهْرِيَّةً خالي</a:t>
            </a:r>
            <a:r>
              <a:rPr lang="ar-SA" sz="2800" dirty="0"/>
              <a:t>َة</a:t>
            </a:r>
            <a:r>
              <a:rPr lang="ar-BH" sz="2800" dirty="0"/>
              <a:t>ً مِنَ الأَخْطاءِ، مَعَ مُراعاة</a:t>
            </a:r>
            <a:r>
              <a:rPr lang="ar-SA" sz="2800" dirty="0"/>
              <a:t>ِ</a:t>
            </a:r>
            <a:r>
              <a:rPr lang="ar-BH" sz="2800" dirty="0"/>
              <a:t> الْمُدودِ وَالتَّشْكيلِ وَتَمَثُّلِ الْمَعْنى.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982" y="2898915"/>
            <a:ext cx="1160549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تَحْويل</a:t>
            </a:r>
            <a:r>
              <a:rPr lang="ar-SA" sz="2800" dirty="0"/>
              <a:t>ُ</a:t>
            </a:r>
            <a:r>
              <a:rPr lang="ar-BH" sz="2800" dirty="0"/>
              <a:t> ثَلاثِ كَلِماتٍ من الْمُفْرَدِ إ</a:t>
            </a:r>
            <a:r>
              <a:rPr lang="ar-SA" sz="2800" dirty="0"/>
              <a:t>ِ</a:t>
            </a:r>
            <a:r>
              <a:rPr lang="ar-BH" sz="2800" dirty="0"/>
              <a:t>لى الْجَمْعِ، مَعَ تَغْييرِ ما يَلْزَمُ.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982" y="3731261"/>
            <a:ext cx="115393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تَوْظيف</a:t>
            </a:r>
            <a:r>
              <a:rPr lang="ar-SA" sz="2800" dirty="0"/>
              <a:t>ُ</a:t>
            </a:r>
            <a:r>
              <a:rPr lang="ar-BH" sz="2800" dirty="0"/>
              <a:t> أسْلوبِ التَّعَج</a:t>
            </a:r>
            <a:r>
              <a:rPr lang="ar-SA" sz="2800" dirty="0"/>
              <a:t>ُّ</a:t>
            </a:r>
            <a:r>
              <a:rPr lang="ar-BH" sz="2800" dirty="0"/>
              <a:t>بِ </a:t>
            </a:r>
            <a:r>
              <a:rPr lang="ar-SA" sz="2800" dirty="0"/>
              <a:t>بِـ</a:t>
            </a:r>
            <a:r>
              <a:rPr lang="ar-BH" sz="2800" dirty="0"/>
              <a:t>(ما) توظيفًا س</a:t>
            </a:r>
            <a:r>
              <a:rPr lang="ar-SA" sz="2800" dirty="0"/>
              <a:t>َ</a:t>
            </a:r>
            <a:r>
              <a:rPr lang="ar-BH" sz="2800" dirty="0"/>
              <a:t>ليمًا.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290" y="258058"/>
            <a:ext cx="1646183" cy="12680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82A7B-2B49-46D7-925C-017F871F12A5}"/>
              </a:ext>
            </a:extLst>
          </p:cNvPr>
          <p:cNvSpPr/>
          <p:nvPr/>
        </p:nvSpPr>
        <p:spPr>
          <a:xfrm>
            <a:off x="5281531" y="461396"/>
            <a:ext cx="1789043" cy="861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600" dirty="0">
                <a:solidFill>
                  <a:schemeClr val="tx1"/>
                </a:solidFill>
                <a:cs typeface="Arial"/>
              </a:rPr>
              <a:t>الْأَهْدافُ:</a:t>
            </a:r>
            <a:endParaRPr lang="en-US" sz="36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F48E7B-1B21-4EA1-A3D5-DD2058232C8D}"/>
              </a:ext>
            </a:extLst>
          </p:cNvPr>
          <p:cNvSpPr txBox="1"/>
          <p:nvPr/>
        </p:nvSpPr>
        <p:spPr>
          <a:xfrm>
            <a:off x="417110" y="4457819"/>
            <a:ext cx="115393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>
              <a:buFont typeface="Wingdings" pitchFamily="2" charset="2"/>
              <a:buChar char="Ø"/>
            </a:pPr>
            <a:r>
              <a:rPr lang="ar-BH" sz="2800" dirty="0"/>
              <a:t> التَّمْييز</a:t>
            </a:r>
            <a:r>
              <a:rPr lang="ar-SA" sz="2800" dirty="0"/>
              <a:t>ُ</a:t>
            </a:r>
            <a:r>
              <a:rPr lang="ar-BH" sz="2800" dirty="0"/>
              <a:t> ب</a:t>
            </a:r>
            <a:r>
              <a:rPr lang="ar-SA" sz="2800" dirty="0"/>
              <a:t>َ</a:t>
            </a:r>
            <a:r>
              <a:rPr lang="ar-BH" sz="2800" dirty="0"/>
              <a:t>ي</a:t>
            </a:r>
            <a:r>
              <a:rPr lang="ar-SA" sz="2800" dirty="0"/>
              <a:t>ْ</a:t>
            </a:r>
            <a:r>
              <a:rPr lang="ar-BH" sz="2800" dirty="0"/>
              <a:t>ن</a:t>
            </a:r>
            <a:r>
              <a:rPr lang="ar-SA" sz="2800" dirty="0"/>
              <a:t>َ</a:t>
            </a:r>
            <a:r>
              <a:rPr lang="ar-BH" sz="2800" dirty="0"/>
              <a:t> (ض) و (ظ) ت</a:t>
            </a:r>
            <a:r>
              <a:rPr lang="ar-SA" sz="2800" dirty="0"/>
              <a:t>َ</a:t>
            </a:r>
            <a:r>
              <a:rPr lang="ar-BH" sz="2800" dirty="0"/>
              <a:t>م</a:t>
            </a:r>
            <a:r>
              <a:rPr lang="ar-SA" sz="2800" dirty="0"/>
              <a:t>ْ</a:t>
            </a:r>
            <a:r>
              <a:rPr lang="ar-BH" sz="2800" dirty="0"/>
              <a:t>ييزًا س</a:t>
            </a:r>
            <a:r>
              <a:rPr lang="ar-SA" sz="2800" dirty="0"/>
              <a:t>َ</a:t>
            </a:r>
            <a:r>
              <a:rPr lang="ar-BH" sz="2800" dirty="0"/>
              <a:t>ليمًا ك</a:t>
            </a:r>
            <a:r>
              <a:rPr lang="ar-SA" sz="2800" dirty="0"/>
              <a:t>ِ</a:t>
            </a:r>
            <a:r>
              <a:rPr lang="ar-BH" sz="2800" dirty="0"/>
              <a:t>تاب</a:t>
            </a:r>
            <a:r>
              <a:rPr lang="ar-SA" sz="2800" dirty="0"/>
              <a:t>َ</a:t>
            </a:r>
            <a:r>
              <a:rPr lang="ar-BH" sz="2800" dirty="0"/>
              <a:t>ةً و</a:t>
            </a:r>
            <a:r>
              <a:rPr lang="ar-SA" sz="2800" dirty="0"/>
              <a:t>َ</a:t>
            </a:r>
            <a:r>
              <a:rPr lang="ar-BH" sz="2800" dirty="0"/>
              <a:t>ل</a:t>
            </a:r>
            <a:r>
              <a:rPr lang="ar-SA" sz="2800" dirty="0"/>
              <a:t>َ</a:t>
            </a:r>
            <a:r>
              <a:rPr lang="ar-BH" sz="2800" dirty="0"/>
              <a:t>ف</a:t>
            </a:r>
            <a:r>
              <a:rPr lang="ar-SA" sz="2800" dirty="0"/>
              <a:t>ْ</a:t>
            </a:r>
            <a:r>
              <a:rPr lang="ar-BH" sz="2800" dirty="0"/>
              <a:t>ظًا.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24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8142" y="409572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/>
              <a:t>كانَ عامِرٌ في الْمَنْزِلِ، فَجاءَ ساعي الْبَريدِ، وَسَلَّمَهُ الرِّسالَةَ.</a:t>
            </a:r>
          </a:p>
          <a:p>
            <a:pPr algn="r"/>
            <a:r>
              <a:rPr lang="ar-BH" sz="3600" b="1" dirty="0"/>
              <a:t>فَرِحَ عامِرٌ بِدَعْوَةِ خالِدٍ لَهُ إِلى زِيارَةِ الدَّمّامِ، وَطَلَبَ إِلى والِدِهِ الْمُوافَقَةَ عَلى هَذِه الزِّيارَةِ. 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8" t="42327" r="16295" b="31176"/>
          <a:stretch/>
        </p:blipFill>
        <p:spPr>
          <a:xfrm>
            <a:off x="3603008" y="999070"/>
            <a:ext cx="6194135" cy="2613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FD90DC-87A7-4F37-96A0-5415841C9064}"/>
              </a:ext>
            </a:extLst>
          </p:cNvPr>
          <p:cNvSpPr txBox="1"/>
          <p:nvPr/>
        </p:nvSpPr>
        <p:spPr>
          <a:xfrm>
            <a:off x="9178119" y="352739"/>
            <a:ext cx="20962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 rtl="1"/>
            <a:r>
              <a:rPr lang="en-US" sz="3600" b="1" dirty="0" err="1">
                <a:solidFill>
                  <a:srgbClr val="FF0000"/>
                </a:solidFill>
                <a:latin typeface="Arial"/>
                <a:cs typeface="Arial"/>
              </a:rPr>
              <a:t>أقرأُ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/>
                <a:cs typeface="Arial"/>
              </a:rPr>
              <a:t>النَّصَ</a:t>
            </a:r>
            <a:r>
              <a:rPr lang="en-US" sz="3600" b="1" dirty="0">
                <a:solidFill>
                  <a:srgbClr val="FF0000"/>
                </a:solidFill>
                <a:latin typeface="Arial"/>
                <a:cs typeface="Arial"/>
              </a:rPr>
              <a:t>: </a:t>
            </a:r>
          </a:p>
        </p:txBody>
      </p:sp>
      <p:pic>
        <p:nvPicPr>
          <p:cNvPr id="5" name="AUDIO-2020-05-18-05-00-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33400" y="6141720"/>
            <a:ext cx="609600" cy="60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47827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16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535577" y="3798400"/>
            <a:ext cx="112821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200" b="1" dirty="0"/>
              <a:t>رَكِبَ أَفْرادُ الْأُسْرَةِ السَّيّارَةَ؛ لِيَذْهَبوا إِلى الدَّمّامِ.</a:t>
            </a:r>
          </a:p>
          <a:p>
            <a:pPr algn="just" rtl="1"/>
            <a:r>
              <a:rPr lang="ar-BH" sz="3200" b="1" dirty="0"/>
              <a:t>السَّيّارَةُ تَسيرُ عَلى جِسْرِ الْمَلِكِ فَهْدٍ.</a:t>
            </a:r>
          </a:p>
          <a:p>
            <a:pPr algn="just" rtl="1"/>
            <a:r>
              <a:rPr lang="ar-BH" sz="3200" b="1" dirty="0"/>
              <a:t>أَمَلُ: ما أَضْخَمَ هَذا الْجِسْرَ! وَما أَكْثَرَ السَّيّاراتِ الّتي تَسيرُعَلَيْهِ!</a:t>
            </a:r>
          </a:p>
          <a:p>
            <a:pPr algn="just" rtl="1"/>
            <a:r>
              <a:rPr lang="ar-BH" sz="3200" b="1" dirty="0"/>
              <a:t>الْأُمُّ: نَعَمْ يا أَمَلُ، إِنَّهُ مِنْ أَطْوَلِ جُسورِ الْعالَمِ.</a:t>
            </a:r>
          </a:p>
          <a:p>
            <a:pPr algn="just" rtl="1"/>
            <a:r>
              <a:rPr lang="ar-BH" sz="3200" b="1" dirty="0"/>
              <a:t>عامِرٌ: لِماذا بُنِيَ هَذا الْجِسْرُ يا أَبي؟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32422" r="18046" b="44532"/>
          <a:stretch/>
        </p:blipFill>
        <p:spPr>
          <a:xfrm>
            <a:off x="3351529" y="744583"/>
            <a:ext cx="6889751" cy="2948900"/>
          </a:xfrm>
          <a:prstGeom prst="rect">
            <a:avLst/>
          </a:prstGeom>
        </p:spPr>
      </p:pic>
      <p:pic>
        <p:nvPicPr>
          <p:cNvPr id="4" name="AUDIO-2020-05-19-21-28-2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2377" y="6052410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8870" y="4380074"/>
            <a:ext cx="10557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/>
              <a:t>الوالِدُ: لِيَرْبُطَ بَيْنَ الْبَحْرَيْنِ وَالدُّوَلِ الْأُخْرى بَرًّا، فَالْبَحْرَيْنُ جَزيرَةٌ يُحيطُ بِها الْماءُ مِنْ جَميعِ الْجِهاتِ.</a:t>
            </a:r>
          </a:p>
          <a:p>
            <a:pPr algn="r"/>
            <a:r>
              <a:rPr lang="ar-BH" sz="3200" b="1" dirty="0"/>
              <a:t>الْأُمُّ: الْحمْدُ</a:t>
            </a:r>
            <a:r>
              <a:rPr lang="ar-SA" sz="3200" b="1" dirty="0"/>
              <a:t> </a:t>
            </a:r>
            <a:r>
              <a:rPr lang="ar-BH" sz="3200" b="1" dirty="0"/>
              <a:t>للهِ، هَذا الْجِسْرُ نِعْمَةٌ أَنْعَمَ اللهُ عَلَيْنا بِها، فَهُوَ جِسْرُ الْمَحَبَّةِ وَالتَّعاوُنِ.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2" t="59491" r="13166" b="10959"/>
          <a:stretch/>
        </p:blipFill>
        <p:spPr>
          <a:xfrm>
            <a:off x="3095897" y="808222"/>
            <a:ext cx="6543486" cy="3266392"/>
          </a:xfrm>
          <a:prstGeom prst="rect">
            <a:avLst/>
          </a:prstGeom>
        </p:spPr>
      </p:pic>
      <p:pic>
        <p:nvPicPr>
          <p:cNvPr id="4" name="AUDIO-2020-05-18-05-00-5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48640" y="6054897"/>
            <a:ext cx="609600" cy="60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2891" y="2625436"/>
            <a:ext cx="2937164" cy="2313709"/>
          </a:xfrm>
          <a:prstGeom prst="rect">
            <a:avLst/>
          </a:prstGeom>
          <a:solidFill>
            <a:srgbClr val="CC99FF">
              <a:alpha val="20000"/>
            </a:srgbClr>
          </a:solidFill>
          <a:ln w="28575">
            <a:solidFill>
              <a:srgbClr val="CC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316790" y="2858758"/>
            <a:ext cx="141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b="1" dirty="0"/>
              <a:t>بَرٌّ</a:t>
            </a:r>
            <a:r>
              <a:rPr lang="ar-BH" sz="3600" b="1" dirty="0"/>
              <a:t>   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0981" y="2999637"/>
            <a:ext cx="1496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جِسْرٌ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610803" y="3997349"/>
            <a:ext cx="123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جَوٌّ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90909" y="4028128"/>
            <a:ext cx="130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بَحْرٌ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925291" y="2625436"/>
            <a:ext cx="3255820" cy="2299854"/>
          </a:xfrm>
          <a:prstGeom prst="rect">
            <a:avLst/>
          </a:prstGeom>
          <a:solidFill>
            <a:srgbClr val="CC99FF">
              <a:alpha val="20000"/>
            </a:srgbClr>
          </a:solidFill>
          <a:ln w="28575">
            <a:solidFill>
              <a:srgbClr val="CC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0569" y="2849728"/>
            <a:ext cx="1094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سَيَّارَةٌ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19999" y="4028128"/>
            <a:ext cx="1579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طائِرَةٌ</a:t>
            </a:r>
            <a:r>
              <a:rPr lang="ar-BH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7564" y="4120460"/>
            <a:ext cx="101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دَرَّاجَةٌ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97898" y="2858758"/>
            <a:ext cx="95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لُعْبَةٌ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762000" y="2625436"/>
            <a:ext cx="3671454" cy="2299854"/>
          </a:xfrm>
          <a:prstGeom prst="rect">
            <a:avLst/>
          </a:prstGeom>
          <a:solidFill>
            <a:srgbClr val="CC99FF">
              <a:alpha val="20000"/>
            </a:srgbClr>
          </a:solidFill>
          <a:ln w="28575">
            <a:solidFill>
              <a:srgbClr val="CC00FF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83004" y="2908178"/>
            <a:ext cx="130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مَحَبَّةٌ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00925" y="2907770"/>
            <a:ext cx="1233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تَعاوُنٌ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13915" y="4137086"/>
            <a:ext cx="997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عَداوَةٌ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16144" y="4137086"/>
            <a:ext cx="105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/>
              <a:t>تَرابُطٌ</a:t>
            </a:r>
            <a:endParaRPr lang="en-US" b="1" dirty="0"/>
          </a:p>
        </p:txBody>
      </p:sp>
      <p:sp>
        <p:nvSpPr>
          <p:cNvPr id="3" name="Oval 2"/>
          <p:cNvSpPr/>
          <p:nvPr/>
        </p:nvSpPr>
        <p:spPr>
          <a:xfrm>
            <a:off x="8782598" y="2816178"/>
            <a:ext cx="1233055" cy="8003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32904" y="2756830"/>
            <a:ext cx="1085952" cy="757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984382" y="3985134"/>
            <a:ext cx="1255874" cy="7758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318939" y="1160799"/>
            <a:ext cx="7080186" cy="758328"/>
          </a:xfrm>
          <a:prstGeom prst="rect">
            <a:avLst/>
          </a:prstGeom>
          <a:solidFill>
            <a:srgbClr val="CC99FF">
              <a:alpha val="43922"/>
            </a:srgbClr>
          </a:solidFill>
          <a:ln w="57150">
            <a:solidFill>
              <a:srgbClr val="CC00FF"/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ar-BH" b="1" dirty="0"/>
              <a:t>أُحَوِّطُ الْكَلِمَةَ الْغَريبَةَ في كُلِّ مَجْموعَةٍ:</a:t>
            </a:r>
          </a:p>
        </p:txBody>
      </p:sp>
      <p:pic>
        <p:nvPicPr>
          <p:cNvPr id="2" name="AUDIO-2020-05-18-05-01-0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06544" y="6141720"/>
            <a:ext cx="609600" cy="6096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43457291-C27C-4580-A6D2-E1E9575E9C33}"/>
              </a:ext>
            </a:extLst>
          </p:cNvPr>
          <p:cNvSpPr/>
          <p:nvPr/>
        </p:nvSpPr>
        <p:spPr>
          <a:xfrm>
            <a:off x="160950" y="69107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الأو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/>
      <p:bldP spid="18" grpId="0"/>
      <p:bldP spid="3" grpId="0" animBg="1"/>
      <p:bldP spid="19" grpId="0" animBg="1"/>
      <p:bldP spid="20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 Arrow 13"/>
          <p:cNvSpPr/>
          <p:nvPr/>
        </p:nvSpPr>
        <p:spPr>
          <a:xfrm>
            <a:off x="10431507" y="2093776"/>
            <a:ext cx="1586753" cy="810521"/>
          </a:xfrm>
          <a:prstGeom prst="leftArrow">
            <a:avLst/>
          </a:prstGeom>
          <a:solidFill>
            <a:srgbClr val="66FF99">
              <a:alpha val="63922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</a:rPr>
              <a:t>مِثالٌ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712288"/>
              </p:ext>
            </p:extLst>
          </p:nvPr>
        </p:nvGraphicFramePr>
        <p:xfrm>
          <a:off x="1487606" y="2215957"/>
          <a:ext cx="8816454" cy="6380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7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079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سَيَّاراتٌ</a:t>
                      </a:r>
                      <a:endParaRPr lang="en-US" sz="2800" b="1" dirty="0"/>
                    </a:p>
                  </a:txBody>
                  <a:tcPr>
                    <a:solidFill>
                      <a:srgbClr val="66FF99">
                        <a:alpha val="5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200" b="1" dirty="0"/>
                        <a:t>سَيَّارَةٌ</a:t>
                      </a:r>
                      <a:r>
                        <a:rPr lang="ar-BH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66FF99">
                        <a:alpha val="6392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951905"/>
              </p:ext>
            </p:extLst>
          </p:nvPr>
        </p:nvGraphicFramePr>
        <p:xfrm>
          <a:off x="1468582" y="3476719"/>
          <a:ext cx="8829964" cy="246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6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دَوْلَةٌ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720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زِياراتٌ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2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جِسْرٌ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720">
                <a:tc>
                  <a:txBody>
                    <a:bodyPr/>
                    <a:lstStyle/>
                    <a:p>
                      <a:pPr algn="ctr"/>
                      <a:r>
                        <a:rPr lang="ar-BH" sz="2800" b="1" dirty="0"/>
                        <a:t>جُزُرٌ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49071" y="3476719"/>
            <a:ext cx="2357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دُوَلٌ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4553" y="4212820"/>
            <a:ext cx="2601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زِيار</a:t>
            </a:r>
            <a:r>
              <a:rPr lang="ar-SA" sz="2800" b="1" dirty="0">
                <a:solidFill>
                  <a:srgbClr val="FF0000"/>
                </a:solidFill>
              </a:rPr>
              <a:t>َ</a:t>
            </a:r>
            <a:r>
              <a:rPr lang="ar-BH" sz="2800" b="1" dirty="0">
                <a:solidFill>
                  <a:srgbClr val="FF0000"/>
                </a:solidFill>
              </a:rPr>
              <a:t>ةٌ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9071" y="4740936"/>
            <a:ext cx="2097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ج</a:t>
            </a:r>
            <a:r>
              <a:rPr lang="ar-SA" sz="2800" b="1" dirty="0">
                <a:solidFill>
                  <a:srgbClr val="FF0000"/>
                </a:solidFill>
              </a:rPr>
              <a:t>ُ</a:t>
            </a:r>
            <a:r>
              <a:rPr lang="ar-BH" sz="2800" b="1" dirty="0">
                <a:solidFill>
                  <a:srgbClr val="FF0000"/>
                </a:solidFill>
              </a:rPr>
              <a:t>سورٌ</a:t>
            </a:r>
            <a:r>
              <a:rPr lang="ar-BH" sz="2000" dirty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223990" y="5410586"/>
            <a:ext cx="184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</a:rPr>
              <a:t>جَزيرَةٌ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3233" y="1051862"/>
            <a:ext cx="8380284" cy="724941"/>
          </a:xfrm>
          <a:prstGeom prst="rect">
            <a:avLst/>
          </a:prstGeom>
          <a:solidFill>
            <a:srgbClr val="66FF99">
              <a:alpha val="43922"/>
            </a:srgbClr>
          </a:solidFill>
          <a:ln w="57150">
            <a:solidFill>
              <a:srgbClr val="00CC99"/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4800" dirty="0"/>
              <a:t>أَ</a:t>
            </a:r>
            <a:r>
              <a:rPr lang="ar-BH" b="1" dirty="0"/>
              <a:t>مْلَأُ الْجَدْوَلَ بِكَلِماتٍ مِنَ النَّصِّ كَما في الْمِثالِ:</a:t>
            </a:r>
            <a:endParaRPr lang="en-US" b="1" dirty="0"/>
          </a:p>
        </p:txBody>
      </p:sp>
      <p:pic>
        <p:nvPicPr>
          <p:cNvPr id="7" name="AUDIO-2020-08-24-20-00-39">
            <a:hlinkClick r:id="" action="ppaction://media"/>
            <a:extLst>
              <a:ext uri="{FF2B5EF4-FFF2-40B4-BE49-F238E27FC236}">
                <a16:creationId xmlns:a16="http://schemas.microsoft.com/office/drawing/2014/main" id="{E89E8338-762E-4481-B70F-AEC07DCEE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852" y="6139762"/>
            <a:ext cx="609600" cy="6096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8034678F-AE71-4C5B-88A6-5EF19FA81716}"/>
              </a:ext>
            </a:extLst>
          </p:cNvPr>
          <p:cNvSpPr/>
          <p:nvPr/>
        </p:nvSpPr>
        <p:spPr>
          <a:xfrm>
            <a:off x="160950" y="69107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الثّاني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4" grpId="0" animBg="1"/>
      <p:bldP spid="2" grpId="0"/>
      <p:bldP spid="3" grpId="0"/>
      <p:bldP spid="4" grpId="0"/>
      <p:bldP spid="6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9113272" y="2235767"/>
            <a:ext cx="1730829" cy="1129937"/>
          </a:xfrm>
          <a:prstGeom prst="lef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BH" sz="3200" dirty="0">
                <a:solidFill>
                  <a:schemeClr val="tx1"/>
                </a:solidFill>
              </a:rPr>
              <a:t>مِثالٌ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6210" y="4022004"/>
            <a:ext cx="73871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600" dirty="0"/>
              <a:t>- أَبي لَمْ يَذْهبْ إِلى السّوقِ الْيَوْمَ ....... يَذْهَبُ غَدًا.</a:t>
            </a:r>
          </a:p>
          <a:p>
            <a:pPr algn="r"/>
            <a:r>
              <a:rPr lang="ar-BH" sz="3600" dirty="0"/>
              <a:t>- الطَّبيبَةُ ....... في طَريقِها إِلى الْمُسْتَشْفى.</a:t>
            </a:r>
            <a:endParaRPr lang="en-US" sz="3600" dirty="0">
              <a:solidFill>
                <a:srgbClr val="FF0000"/>
              </a:solidFill>
            </a:endParaRPr>
          </a:p>
          <a:p>
            <a:pPr algn="r"/>
            <a:r>
              <a:rPr lang="ar-BH" sz="3600" dirty="0"/>
              <a:t>- الْمُسافِرُ ....... في طَريقِهِ إِلى الْمَطارِ.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486" y="2508349"/>
            <a:ext cx="804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لَقَدْ تَأَخَّرَتِ الشَّمْسُ،</a:t>
            </a:r>
            <a:r>
              <a:rPr lang="ar-BH" sz="3200" b="1" dirty="0"/>
              <a:t> </a:t>
            </a:r>
            <a:r>
              <a:rPr lang="ar-BH" sz="3200" b="1" dirty="0">
                <a:solidFill>
                  <a:srgbClr val="FF0000"/>
                </a:solidFill>
              </a:rPr>
              <a:t>رُبَّما</a:t>
            </a:r>
            <a:r>
              <a:rPr lang="ar-BH" sz="3200" b="1" dirty="0"/>
              <a:t> نَسِيَ صَديقي الدّيكُ أَنْ يْوقِظَها.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50311" y="4125578"/>
            <a:ext cx="175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رُبَّما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1971" y="4663999"/>
            <a:ext cx="1044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رُبَّما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15776" y="5224171"/>
            <a:ext cx="91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رُبَّما</a:t>
            </a:r>
            <a:endParaRPr lang="en-US" sz="3200" b="1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605585" y="548963"/>
            <a:ext cx="4020763" cy="72494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ar-BH" sz="4800" b="1" dirty="0"/>
              <a:t>أُكْمِلُ كَما في الْمِثالِ:</a:t>
            </a:r>
            <a:endParaRPr lang="en-US" sz="4800" b="1" dirty="0"/>
          </a:p>
        </p:txBody>
      </p:sp>
      <p:pic>
        <p:nvPicPr>
          <p:cNvPr id="2" name="AUDIO-2020-05-18-05-01-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63880" y="6065520"/>
            <a:ext cx="60960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3409BF6-928F-4658-81E1-27BAA61FF34D}"/>
              </a:ext>
            </a:extLst>
          </p:cNvPr>
          <p:cNvSpPr/>
          <p:nvPr/>
        </p:nvSpPr>
        <p:spPr>
          <a:xfrm>
            <a:off x="160950" y="691070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الثّالث</a:t>
            </a:r>
          </a:p>
        </p:txBody>
      </p:sp>
    </p:spTree>
    <p:extLst>
      <p:ext uri="{BB962C8B-B14F-4D97-AF65-F5344CB8AC3E}">
        <p14:creationId xmlns:p14="http://schemas.microsoft.com/office/powerpoint/2010/main" val="13890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7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6" grpId="0"/>
      <p:bldP spid="17" grpId="0"/>
      <p:bldP spid="18" grpId="0"/>
      <p:bldP spid="19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7383" y="1848790"/>
            <a:ext cx="576903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0070C0"/>
                </a:solidFill>
              </a:rPr>
              <a:t>أَضْخَمَ</a:t>
            </a:r>
            <a:r>
              <a:rPr lang="ar-BH" sz="3200" b="1" dirty="0"/>
              <a:t>/ أَجْمَلَ/ أَعْذَبَ/ أَسْرَعَ/ أَطْوَلَ</a:t>
            </a:r>
            <a:endParaRPr lang="en-US" sz="3200" b="1" dirty="0"/>
          </a:p>
        </p:txBody>
      </p:sp>
      <p:sp>
        <p:nvSpPr>
          <p:cNvPr id="4" name="Left Arrow 3"/>
          <p:cNvSpPr/>
          <p:nvPr/>
        </p:nvSpPr>
        <p:spPr>
          <a:xfrm>
            <a:off x="7646360" y="2498776"/>
            <a:ext cx="1810056" cy="854464"/>
          </a:xfrm>
          <a:prstGeom prst="leftArrow">
            <a:avLst/>
          </a:prstGeom>
          <a:solidFill>
            <a:srgbClr val="FFFF00">
              <a:alpha val="45098"/>
            </a:srgbClr>
          </a:solidFill>
          <a:ln w="28575">
            <a:solidFill>
              <a:srgbClr val="E3E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b="1" dirty="0"/>
              <a:t>مِثالٌ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59985" y="2706641"/>
            <a:ext cx="2763051" cy="523220"/>
          </a:xfrm>
          <a:prstGeom prst="rect">
            <a:avLst/>
          </a:prstGeom>
          <a:solidFill>
            <a:srgbClr val="FFFF00">
              <a:alpha val="45098"/>
            </a:srgbClr>
          </a:solidFill>
          <a:ln w="28575">
            <a:solidFill>
              <a:srgbClr val="E3E818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/>
              <a:t>ما </a:t>
            </a:r>
            <a:r>
              <a:rPr lang="ar-BH" sz="2800" b="1" dirty="0">
                <a:solidFill>
                  <a:srgbClr val="0070C0"/>
                </a:solidFill>
              </a:rPr>
              <a:t>أَضْخَمَ</a:t>
            </a:r>
            <a:r>
              <a:rPr lang="ar-BH" sz="2800" b="1" dirty="0"/>
              <a:t> هَذا الْجِسْرَ!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3036" y="3595851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أَعْذَبَ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6512" y="4285331"/>
            <a:ext cx="120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أَسْرَعَ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178" y="5719510"/>
            <a:ext cx="1327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3200" b="1" dirty="0">
                <a:solidFill>
                  <a:srgbClr val="FF0000"/>
                </a:solidFill>
              </a:rPr>
              <a:t>أَطْوَلَ</a:t>
            </a:r>
            <a:r>
              <a:rPr lang="ar-BH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66668" y="5006677"/>
            <a:ext cx="102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200" b="1" dirty="0">
                <a:solidFill>
                  <a:srgbClr val="FF0000"/>
                </a:solidFill>
              </a:rPr>
              <a:t>أَجْمَلَ</a:t>
            </a:r>
            <a:r>
              <a:rPr lang="ar-BH" sz="2800" dirty="0"/>
              <a:t> </a:t>
            </a:r>
            <a:endParaRPr lang="en-US" sz="28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103120" y="755958"/>
            <a:ext cx="9530755" cy="724941"/>
          </a:xfrm>
          <a:prstGeom prst="rect">
            <a:avLst/>
          </a:prstGeom>
          <a:solidFill>
            <a:srgbClr val="FFFF00">
              <a:alpha val="45098"/>
            </a:srgbClr>
          </a:solidFill>
          <a:ln w="57150">
            <a:solidFill>
              <a:srgbClr val="E3E818">
                <a:alpha val="63922"/>
              </a:srgbClr>
            </a:solidFill>
          </a:ln>
        </p:spPr>
        <p:txBody>
          <a:bodyPr/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5400" b="1" dirty="0"/>
              <a:t>أَ</a:t>
            </a:r>
            <a:r>
              <a:rPr lang="ar-BH" sz="4800" b="1" dirty="0"/>
              <a:t>ضَعُ كُلَّ كَلِمَةٍ في مَكانِها الْمُناسِبِ كَما في الْمِثالِ:</a:t>
            </a:r>
            <a:endParaRPr lang="en-U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76000" y="3566994"/>
            <a:ext cx="533420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- ما................. هَذا الْماءَ!</a:t>
            </a:r>
          </a:p>
          <a:p>
            <a:pPr algn="r" rtl="1"/>
            <a:endParaRPr lang="ar-BH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- ما </a:t>
            </a:r>
            <a:r>
              <a:rPr lang="ar-BH" sz="3200" b="1" dirty="0">
                <a:latin typeface="Arial" panose="020B0604020202020204" pitchFamily="34" charset="0"/>
              </a:rPr>
              <a:t>................. </a:t>
            </a:r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هَذا الْحِصانَ!</a:t>
            </a:r>
          </a:p>
          <a:p>
            <a:pPr marL="457200" indent="-457200" algn="r" rtl="1">
              <a:buFontTx/>
              <a:buChar char="-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- ما </a:t>
            </a:r>
            <a:r>
              <a:rPr lang="ar-BH" sz="3200" b="1" dirty="0">
                <a:latin typeface="Arial" panose="020B0604020202020204" pitchFamily="34" charset="0"/>
              </a:rPr>
              <a:t>................. </a:t>
            </a:r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هَذهِ الْأَزْهارَ!</a:t>
            </a:r>
          </a:p>
          <a:p>
            <a:pPr marL="457200" indent="-457200" algn="r" rtl="1">
              <a:buFontTx/>
              <a:buChar char="-"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- ما </a:t>
            </a:r>
            <a:r>
              <a:rPr lang="ar-BH" sz="3200" b="1" dirty="0">
                <a:latin typeface="Arial" panose="020B0604020202020204" pitchFamily="34" charset="0"/>
              </a:rPr>
              <a:t>................. </a:t>
            </a:r>
            <a:r>
              <a:rPr lang="ar-BH" sz="3200" b="1" dirty="0">
                <a:latin typeface="Arial" panose="020B0604020202020204" pitchFamily="34" charset="0"/>
                <a:cs typeface="Arial" panose="020B0604020202020204" pitchFamily="34" charset="0"/>
              </a:rPr>
              <a:t>هَذهِ الزَّرافَةَ!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UDIO-2020-05-18-05-01-4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30535" y="6103483"/>
            <a:ext cx="609600" cy="6096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C1D341A-ED36-42A3-87E2-7507FEEF6EF8}"/>
              </a:ext>
            </a:extLst>
          </p:cNvPr>
          <p:cNvSpPr/>
          <p:nvPr/>
        </p:nvSpPr>
        <p:spPr>
          <a:xfrm>
            <a:off x="209006" y="108638"/>
            <a:ext cx="3788228" cy="475471"/>
          </a:xfrm>
          <a:prstGeom prst="rect">
            <a:avLst/>
          </a:prstGeom>
          <a:solidFill>
            <a:srgbClr val="8DE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dirty="0">
                <a:solidFill>
                  <a:schemeClr val="tx1"/>
                </a:solidFill>
              </a:rPr>
              <a:t>اللُّغَة الْعَرَبِيَّة – جِسْرُ الْمَحَبَّةِ – الصف الثاني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loud 16">
            <a:extLst>
              <a:ext uri="{FF2B5EF4-FFF2-40B4-BE49-F238E27FC236}">
                <a16:creationId xmlns:a16="http://schemas.microsoft.com/office/drawing/2014/main" id="{0EC142D5-7600-47C4-B698-B55DF2AA53DC}"/>
              </a:ext>
            </a:extLst>
          </p:cNvPr>
          <p:cNvSpPr/>
          <p:nvPr/>
        </p:nvSpPr>
        <p:spPr>
          <a:xfrm>
            <a:off x="176932" y="711373"/>
            <a:ext cx="1819393" cy="1335469"/>
          </a:xfrm>
          <a:prstGeom prst="cloud">
            <a:avLst/>
          </a:prstGeom>
          <a:solidFill>
            <a:srgbClr val="FFFF00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accent2"/>
                </a:solidFill>
              </a:rPr>
              <a:t>الت</a:t>
            </a:r>
            <a:r>
              <a:rPr lang="ar-SA" sz="2800" b="1" dirty="0">
                <a:solidFill>
                  <a:schemeClr val="accent2"/>
                </a:solidFill>
              </a:rPr>
              <a:t>ّ</a:t>
            </a:r>
            <a:r>
              <a:rPr lang="ar-BH" sz="2800" b="1" dirty="0">
                <a:solidFill>
                  <a:schemeClr val="accent2"/>
                </a:solidFill>
              </a:rPr>
              <a:t>دريب الرّابع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12" grpId="0"/>
      <p:bldP spid="13" grpId="0"/>
      <p:bldP spid="14" grpId="0"/>
      <p:bldP spid="15" grpId="0"/>
      <p:bldP spid="10" grpId="0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2120</TotalTime>
  <Words>605</Words>
  <Application>Microsoft Office PowerPoint</Application>
  <PresentationFormat>Widescreen</PresentationFormat>
  <Paragraphs>116</Paragraphs>
  <Slides>12</Slides>
  <Notes>2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212</cp:revision>
  <dcterms:created xsi:type="dcterms:W3CDTF">2020-03-05T07:11:34Z</dcterms:created>
  <dcterms:modified xsi:type="dcterms:W3CDTF">2020-09-22T21:36:40Z</dcterms:modified>
</cp:coreProperties>
</file>