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323" r:id="rId5"/>
    <p:sldId id="263" r:id="rId6"/>
    <p:sldId id="325" r:id="rId7"/>
    <p:sldId id="273" r:id="rId8"/>
    <p:sldId id="326" r:id="rId9"/>
    <p:sldId id="315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3ED"/>
    <a:srgbClr val="F838C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3896" autoAdjust="0"/>
  </p:normalViewPr>
  <p:slideViewPr>
    <p:cSldViewPr snapToGrid="0">
      <p:cViewPr varScale="1">
        <p:scale>
          <a:sx n="47" d="100"/>
          <a:sy n="47" d="100"/>
        </p:scale>
        <p:origin x="100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9671-D506-4AC6-A80B-FD0C6FEE9081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7F3CA-B939-4254-B1A3-7A62C432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2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9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5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AE73C5-85B0-48E8-90FC-6A5472E8700E}"/>
              </a:ext>
            </a:extLst>
          </p:cNvPr>
          <p:cNvSpPr/>
          <p:nvPr/>
        </p:nvSpPr>
        <p:spPr>
          <a:xfrm>
            <a:off x="270641" y="1431282"/>
            <a:ext cx="11680721" cy="74463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الْحَلْقَةُ الْأُولى -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الْعَرَبِيَّةُ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                                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ّ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اني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الْابْتِدائِيُّ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أ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َّ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ل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6145444-246B-4B11-B088-044A6240A228}"/>
              </a:ext>
            </a:extLst>
          </p:cNvPr>
          <p:cNvSpPr/>
          <p:nvPr/>
        </p:nvSpPr>
        <p:spPr>
          <a:xfrm>
            <a:off x="132508" y="2154746"/>
            <a:ext cx="11727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الْوَح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د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الْأولى: (الْحَياةُ الْاجْتِماعِيَّةُ)                       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8926" y="5596116"/>
            <a:ext cx="91341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الرّابِعُ: (تَعاوُنُ النَّمْلِ) النَّسْخُ/ الْإِمْلاءُ/ الْإِنتاجُ الكِتابِيُّ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JO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                                                               </a:t>
            </a:r>
            <a:r>
              <a:rPr lang="ar-SA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8325093-F365-4F53-97FC-A14B03446026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الرّابِعُ(تَعاوُنُ النَّمْلِ):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 descr="A picture containing ground&#10;&#10;Description automatically generated">
            <a:extLst>
              <a:ext uri="{FF2B5EF4-FFF2-40B4-BE49-F238E27FC236}">
                <a16:creationId xmlns:a16="http://schemas.microsoft.com/office/drawing/2014/main" xmlns="" id="{9CA35691-D98E-4C55-A919-A8B6D4F41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828" y="2691856"/>
            <a:ext cx="3872346" cy="29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89" y="8813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29E25FE-F021-40B7-A014-33CB4233C9B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5E2B091-4336-4C07-9C4E-8ADD3B701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858" y="106679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2049" name="Picture 4341" descr="Table&#10;&#10;Description automatically generated">
            <a:extLst>
              <a:ext uri="{FF2B5EF4-FFF2-40B4-BE49-F238E27FC236}">
                <a16:creationId xmlns:a16="http://schemas.microsoft.com/office/drawing/2014/main" xmlns="" id="{B97ECC82-5BE6-48AB-9206-497891A1F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2034" r="14809" b="51601"/>
          <a:stretch>
            <a:fillRect/>
          </a:stretch>
        </p:blipFill>
        <p:spPr bwMode="auto">
          <a:xfrm>
            <a:off x="2332794" y="1128755"/>
            <a:ext cx="6814686" cy="513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4EEFBEB1-B970-4430-8200-F2FF86154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764" y="3975829"/>
            <a:ext cx="788490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قابَلَ طارِقٌ فَوّازًا.</a:t>
            </a:r>
            <a:endParaRPr kumimoji="0" lang="en-US" altLang="ar-SA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9482D76-B4AD-4104-B3A2-834069807E86}"/>
              </a:ext>
            </a:extLst>
          </p:cNvPr>
          <p:cNvSpPr txBox="1"/>
          <p:nvPr/>
        </p:nvSpPr>
        <p:spPr>
          <a:xfrm>
            <a:off x="2905211" y="445586"/>
            <a:ext cx="7324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خامِسًا: أَنْسَخُ.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3252155-9172-41A3-B9A6-D846958D67F0}"/>
              </a:ext>
            </a:extLst>
          </p:cNvPr>
          <p:cNvSpPr txBox="1"/>
          <p:nvPr/>
        </p:nvSpPr>
        <p:spPr>
          <a:xfrm>
            <a:off x="8077198" y="1244947"/>
            <a:ext cx="9583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فَريقٌ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08E69F9-650C-4901-98D4-F349498D8E25}"/>
              </a:ext>
            </a:extLst>
          </p:cNvPr>
          <p:cNvSpPr txBox="1"/>
          <p:nvPr/>
        </p:nvSpPr>
        <p:spPr>
          <a:xfrm>
            <a:off x="7815714" y="2253489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قَفَزَ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B4473F8-20E4-496D-91FA-E7C61BA18338}"/>
              </a:ext>
            </a:extLst>
          </p:cNvPr>
          <p:cNvSpPr txBox="1"/>
          <p:nvPr/>
        </p:nvSpPr>
        <p:spPr>
          <a:xfrm>
            <a:off x="7913971" y="3276319"/>
            <a:ext cx="11329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سَقْفٌ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E6F3F0A-F1BC-448B-AEAD-0AD7D891D1F4}"/>
              </a:ext>
            </a:extLst>
          </p:cNvPr>
          <p:cNvSpPr txBox="1"/>
          <p:nvPr/>
        </p:nvSpPr>
        <p:spPr>
          <a:xfrm>
            <a:off x="6912664" y="1215436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131B824-D4CA-4381-893B-D81E3334DBC6}"/>
              </a:ext>
            </a:extLst>
          </p:cNvPr>
          <p:cNvSpPr txBox="1"/>
          <p:nvPr/>
        </p:nvSpPr>
        <p:spPr>
          <a:xfrm>
            <a:off x="5391072" y="1202905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8C1C51E-066C-4DC4-A2B0-2533E621C911}"/>
              </a:ext>
            </a:extLst>
          </p:cNvPr>
          <p:cNvSpPr txBox="1"/>
          <p:nvPr/>
        </p:nvSpPr>
        <p:spPr>
          <a:xfrm>
            <a:off x="3881681" y="1212090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FEBD9C1-D0EC-40C8-8523-E2A8094F3506}"/>
              </a:ext>
            </a:extLst>
          </p:cNvPr>
          <p:cNvSpPr txBox="1"/>
          <p:nvPr/>
        </p:nvSpPr>
        <p:spPr>
          <a:xfrm>
            <a:off x="6903039" y="2231877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25FDECF-8B29-4FB6-82C5-E661332AC9FA}"/>
              </a:ext>
            </a:extLst>
          </p:cNvPr>
          <p:cNvSpPr txBox="1"/>
          <p:nvPr/>
        </p:nvSpPr>
        <p:spPr>
          <a:xfrm>
            <a:off x="5381447" y="2219346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4882AF9-8F03-4BCA-B3C4-F5F322639165}"/>
              </a:ext>
            </a:extLst>
          </p:cNvPr>
          <p:cNvSpPr txBox="1"/>
          <p:nvPr/>
        </p:nvSpPr>
        <p:spPr>
          <a:xfrm>
            <a:off x="3891306" y="2228531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549E800-5E98-4C27-B48E-09B1E10ED206}"/>
              </a:ext>
            </a:extLst>
          </p:cNvPr>
          <p:cNvSpPr txBox="1"/>
          <p:nvPr/>
        </p:nvSpPr>
        <p:spPr>
          <a:xfrm>
            <a:off x="6903039" y="3246331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B197C18-6602-4BC9-8D6E-26F96786ED8C}"/>
              </a:ext>
            </a:extLst>
          </p:cNvPr>
          <p:cNvSpPr txBox="1"/>
          <p:nvPr/>
        </p:nvSpPr>
        <p:spPr>
          <a:xfrm>
            <a:off x="5381447" y="3233800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91EADFC-5D3D-4B5E-A7F1-E01D79D63241}"/>
              </a:ext>
            </a:extLst>
          </p:cNvPr>
          <p:cNvSpPr txBox="1"/>
          <p:nvPr/>
        </p:nvSpPr>
        <p:spPr>
          <a:xfrm>
            <a:off x="3891306" y="3242985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F59C8D9-32EB-4DBA-8920-9FCD8AA582EA}"/>
              </a:ext>
            </a:extLst>
          </p:cNvPr>
          <p:cNvSpPr txBox="1"/>
          <p:nvPr/>
        </p:nvSpPr>
        <p:spPr>
          <a:xfrm>
            <a:off x="8421595" y="5286439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6FD3402-6F19-4D3F-BBE0-BEF9B64BED32}"/>
              </a:ext>
            </a:extLst>
          </p:cNvPr>
          <p:cNvSpPr txBox="1"/>
          <p:nvPr/>
        </p:nvSpPr>
        <p:spPr>
          <a:xfrm>
            <a:off x="7407236" y="5274403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B6C02B4-B0F0-4735-BB29-E32250F6D466}"/>
              </a:ext>
            </a:extLst>
          </p:cNvPr>
          <p:cNvSpPr txBox="1"/>
          <p:nvPr/>
        </p:nvSpPr>
        <p:spPr>
          <a:xfrm>
            <a:off x="6419543" y="5283093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6978312-AC9F-4178-82BD-7A35CE8D293B}"/>
              </a:ext>
            </a:extLst>
          </p:cNvPr>
          <p:cNvSpPr txBox="1"/>
          <p:nvPr/>
        </p:nvSpPr>
        <p:spPr>
          <a:xfrm>
            <a:off x="6591811" y="1253282"/>
            <a:ext cx="9583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فَريقٌ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7E414E7-F02E-40BC-A297-C3591B9193D1}"/>
              </a:ext>
            </a:extLst>
          </p:cNvPr>
          <p:cNvSpPr txBox="1"/>
          <p:nvPr/>
        </p:nvSpPr>
        <p:spPr>
          <a:xfrm>
            <a:off x="5065837" y="1244947"/>
            <a:ext cx="9583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فَريقٌ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17132C4-1CAA-43D8-B9D2-4173F8311942}"/>
              </a:ext>
            </a:extLst>
          </p:cNvPr>
          <p:cNvSpPr txBox="1"/>
          <p:nvPr/>
        </p:nvSpPr>
        <p:spPr>
          <a:xfrm>
            <a:off x="3580450" y="1253282"/>
            <a:ext cx="9583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فَريقٌ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2FD6AC2-E958-4AA3-8815-4CED9884C82D}"/>
              </a:ext>
            </a:extLst>
          </p:cNvPr>
          <p:cNvSpPr txBox="1"/>
          <p:nvPr/>
        </p:nvSpPr>
        <p:spPr>
          <a:xfrm>
            <a:off x="6292688" y="2274010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قَفَزَ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8C74F17-7820-4B86-A2EA-825BBBBAEEA9}"/>
              </a:ext>
            </a:extLst>
          </p:cNvPr>
          <p:cNvSpPr txBox="1"/>
          <p:nvPr/>
        </p:nvSpPr>
        <p:spPr>
          <a:xfrm>
            <a:off x="4796446" y="2250188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قَفَزَ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63585D4-C46F-4B14-90B0-6503DF6D8875}"/>
              </a:ext>
            </a:extLst>
          </p:cNvPr>
          <p:cNvSpPr txBox="1"/>
          <p:nvPr/>
        </p:nvSpPr>
        <p:spPr>
          <a:xfrm>
            <a:off x="3281392" y="2272269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قَفَزَ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4525E20-BE99-45B6-81FE-BB3B57D8B33C}"/>
              </a:ext>
            </a:extLst>
          </p:cNvPr>
          <p:cNvSpPr txBox="1"/>
          <p:nvPr/>
        </p:nvSpPr>
        <p:spPr>
          <a:xfrm>
            <a:off x="6392379" y="3288464"/>
            <a:ext cx="11490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سَقْفٌ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948ED45-F8BF-474E-A208-9BDD4A2B3651}"/>
              </a:ext>
            </a:extLst>
          </p:cNvPr>
          <p:cNvSpPr txBox="1"/>
          <p:nvPr/>
        </p:nvSpPr>
        <p:spPr>
          <a:xfrm>
            <a:off x="4776665" y="3287628"/>
            <a:ext cx="12335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سَقْفٌ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C67B39C7-B772-4E0F-A39B-87B16209896E}"/>
              </a:ext>
            </a:extLst>
          </p:cNvPr>
          <p:cNvSpPr txBox="1"/>
          <p:nvPr/>
        </p:nvSpPr>
        <p:spPr>
          <a:xfrm>
            <a:off x="3281392" y="3295743"/>
            <a:ext cx="12386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سَقْفٌ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xmlns="" id="{CB2C4FB3-0933-473B-A018-E0A03CA91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399" y="5013269"/>
            <a:ext cx="132805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فَوّازًا.</a:t>
            </a:r>
            <a:endParaRPr kumimoji="0" lang="en-US" altLang="ar-SA" sz="4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B6D7FFF-C4CD-490B-BAAE-D6CD02A47190}"/>
              </a:ext>
            </a:extLst>
          </p:cNvPr>
          <p:cNvSpPr txBox="1"/>
          <p:nvPr/>
        </p:nvSpPr>
        <p:spPr>
          <a:xfrm>
            <a:off x="8113265" y="5301942"/>
            <a:ext cx="9440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قابَلَ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CB2AD87-A45C-4431-A34D-686A00A0B36F}"/>
              </a:ext>
            </a:extLst>
          </p:cNvPr>
          <p:cNvSpPr txBox="1"/>
          <p:nvPr/>
        </p:nvSpPr>
        <p:spPr>
          <a:xfrm>
            <a:off x="6239216" y="5280315"/>
            <a:ext cx="1803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طارِقٌ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533D9CE4-EF51-4A75-9204-D0867FAC0E46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الرّابِعُ(تَعاوُنُ النَّمْلِ):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60" grpId="0"/>
      <p:bldP spid="61" grpId="0"/>
      <p:bldP spid="62" grpId="0"/>
      <p:bldP spid="66" grpId="0"/>
      <p:bldP spid="67" grpId="0"/>
      <p:bldP spid="68" grpId="0"/>
      <p:bldP spid="71" grpId="0"/>
      <p:bldP spid="72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6F91A3D-D6AD-4452-BB7A-6D4F90E44EBF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676" descr="Table&#10;&#10;Description automatically generated">
            <a:extLst>
              <a:ext uri="{FF2B5EF4-FFF2-40B4-BE49-F238E27FC236}">
                <a16:creationId xmlns:a16="http://schemas.microsoft.com/office/drawing/2014/main" xmlns="" id="{1DF9D3D5-EEA4-41C7-B9AE-6FBC4D285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11568" r="6609" b="80064"/>
          <a:stretch>
            <a:fillRect/>
          </a:stretch>
        </p:blipFill>
        <p:spPr bwMode="auto">
          <a:xfrm>
            <a:off x="1145256" y="1429132"/>
            <a:ext cx="9901487" cy="127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FF8AD47C-097D-458B-AB3E-43BA04CF3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344" y="316837"/>
            <a:ext cx="47662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سادِسًا: أَكْتُبُ ما يُمْليهِ الْـمُعَلِّمُ.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6B7886-84AB-42C1-B998-86AE69521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136" y="1653345"/>
            <a:ext cx="152817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الْخَطِّ.   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431FB4-2A93-4800-AF3D-70CBB2F5D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730" y="23325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148BE71-8250-4BA0-91C3-73F7851833AE}"/>
              </a:ext>
            </a:extLst>
          </p:cNvPr>
          <p:cNvSpPr txBox="1"/>
          <p:nvPr/>
        </p:nvSpPr>
        <p:spPr>
          <a:xfrm>
            <a:off x="8570085" y="1657442"/>
            <a:ext cx="1971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شارَكَتْ دانَةُ</a:t>
            </a:r>
            <a:endParaRPr lang="ar-SA" sz="2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5A9CBA7-BB26-4361-AF2A-F8EC3B5FA86E}"/>
              </a:ext>
            </a:extLst>
          </p:cNvPr>
          <p:cNvSpPr txBox="1"/>
          <p:nvPr/>
        </p:nvSpPr>
        <p:spPr>
          <a:xfrm>
            <a:off x="8109717" y="1708212"/>
            <a:ext cx="498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ECCB087-DE69-46DC-AD74-B441C9061C65}"/>
              </a:ext>
            </a:extLst>
          </p:cNvPr>
          <p:cNvSpPr txBox="1"/>
          <p:nvPr/>
        </p:nvSpPr>
        <p:spPr>
          <a:xfrm>
            <a:off x="7387101" y="1643837"/>
            <a:ext cx="1265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في </a:t>
            </a:r>
            <a:endParaRPr lang="ar-SA" sz="2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897BCCC-22CF-4DCD-8626-40285F21E7A2}"/>
              </a:ext>
            </a:extLst>
          </p:cNvPr>
          <p:cNvSpPr txBox="1"/>
          <p:nvPr/>
        </p:nvSpPr>
        <p:spPr>
          <a:xfrm>
            <a:off x="6722821" y="1653711"/>
            <a:ext cx="1404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مُسابَقَةِ</a:t>
            </a:r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ar-SA" sz="2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B39CFCC-6162-45DE-AB18-A773AA2020AD}"/>
              </a:ext>
            </a:extLst>
          </p:cNvPr>
          <p:cNvSpPr txBox="1"/>
          <p:nvPr/>
        </p:nvSpPr>
        <p:spPr>
          <a:xfrm>
            <a:off x="7607708" y="1655557"/>
            <a:ext cx="49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1658D97-468A-4B46-A0FA-B2AA81C04E66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الرّابِعُ(تَعاوُنُ النَّمْلِ):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xmlns="" id="{11CE5E60-8523-47E6-A5D6-3A6549D2D20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98" y="2867891"/>
            <a:ext cx="4058174" cy="33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58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5C50148-2CAE-47DE-9135-2B819EF076B9}"/>
              </a:ext>
            </a:extLst>
          </p:cNvPr>
          <p:cNvSpPr txBox="1"/>
          <p:nvPr/>
        </p:nvSpPr>
        <p:spPr>
          <a:xfrm>
            <a:off x="7049980" y="4009193"/>
            <a:ext cx="1432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ar-BH" alt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J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EA8236E-3B14-4895-BF27-E3AEF3786EA9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xmlns="" id="{18E77843-D36D-4111-B3D7-A234CD3BF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909" y="1180060"/>
            <a:ext cx="5785907" cy="334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 أَمْلَأُ الْفَراغَ مُحاكِيًا التَّرْكيبَ الْآتِيَ: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للنَّمْلِ سُلوكٌ عَجيبٌ.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للِعُصْفورِ   صَوْتٌ</a:t>
            </a:r>
            <a:endParaRPr kumimoji="0" lang="en-US" altLang="ar-S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</a:t>
            </a:r>
            <a:endParaRPr kumimoji="0" lang="en-US" altLang="ar-SA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xmlns="" id="{8EF63C0F-C479-4E41-9595-4714E0A83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8782" y="31450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ar-SA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AFBBE45-09AB-4188-B445-8D27F1621233}"/>
              </a:ext>
            </a:extLst>
          </p:cNvPr>
          <p:cNvSpPr txBox="1"/>
          <p:nvPr/>
        </p:nvSpPr>
        <p:spPr>
          <a:xfrm>
            <a:off x="7558863" y="485495"/>
            <a:ext cx="2326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سابِعًا: أُنْتِجُ.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A8093E5-ADED-4B19-90D0-E9512445A5A3}"/>
              </a:ext>
            </a:extLst>
          </p:cNvPr>
          <p:cNvSpPr txBox="1"/>
          <p:nvPr/>
        </p:nvSpPr>
        <p:spPr>
          <a:xfrm>
            <a:off x="6096000" y="2817154"/>
            <a:ext cx="1417781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جَميلٌ.                 </a:t>
            </a:r>
            <a:endParaRPr kumimoji="0" lang="en-US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A41C2EE-8D4A-497E-88FF-4943CBF6123D}"/>
              </a:ext>
            </a:extLst>
          </p:cNvPr>
          <p:cNvSpPr txBox="1"/>
          <p:nvPr/>
        </p:nvSpPr>
        <p:spPr>
          <a:xfrm>
            <a:off x="5474088" y="3029664"/>
            <a:ext cx="20396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403409F-5202-4E33-92F9-5066B9D7E952}"/>
              </a:ext>
            </a:extLst>
          </p:cNvPr>
          <p:cNvSpPr txBox="1"/>
          <p:nvPr/>
        </p:nvSpPr>
        <p:spPr>
          <a:xfrm>
            <a:off x="8359098" y="4009193"/>
            <a:ext cx="1432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ar-BH" alt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</a:t>
            </a:r>
            <a:endParaRPr lang="ar-SA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0E4A8BB-BA20-4B67-A3D4-3F877D3AB6A8}"/>
              </a:ext>
            </a:extLst>
          </p:cNvPr>
          <p:cNvSpPr txBox="1"/>
          <p:nvPr/>
        </p:nvSpPr>
        <p:spPr>
          <a:xfrm>
            <a:off x="8070751" y="3818223"/>
            <a:ext cx="1646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لِلْمَدْرَسَةِ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3170FB9-1064-4B22-B8F4-72FC23A68589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الرّابِعُ(تَعاوُنُ النَّمْلِ):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C7B367-209E-47EC-96C0-8715CEFFFD28}"/>
              </a:ext>
            </a:extLst>
          </p:cNvPr>
          <p:cNvSpPr txBox="1"/>
          <p:nvPr/>
        </p:nvSpPr>
        <p:spPr>
          <a:xfrm>
            <a:off x="7534180" y="3828319"/>
            <a:ext cx="824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بابٌ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3440DA3-5CC2-4409-9122-F33FE402379E}"/>
              </a:ext>
            </a:extLst>
          </p:cNvPr>
          <p:cNvSpPr txBox="1"/>
          <p:nvPr/>
        </p:nvSpPr>
        <p:spPr>
          <a:xfrm>
            <a:off x="6019799" y="3831488"/>
            <a:ext cx="1646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كَبيرٌ.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B4102C9-C8FF-4414-B7FB-254BB0DCB1F6}"/>
              </a:ext>
            </a:extLst>
          </p:cNvPr>
          <p:cNvSpPr txBox="1"/>
          <p:nvPr/>
        </p:nvSpPr>
        <p:spPr>
          <a:xfrm>
            <a:off x="5652005" y="3828319"/>
            <a:ext cx="1432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ar-BH" alt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5357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7" grpId="0"/>
      <p:bldP spid="49" grpId="0"/>
      <p:bldP spid="51" grpId="0"/>
      <p:bldP spid="53" grpId="0"/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6847542-0F2D-4F3B-A519-CD8B3AD62FD0}"/>
              </a:ext>
            </a:extLst>
          </p:cNvPr>
          <p:cNvGrpSpPr/>
          <p:nvPr/>
        </p:nvGrpSpPr>
        <p:grpSpPr>
          <a:xfrm>
            <a:off x="2012041" y="4575645"/>
            <a:ext cx="8841408" cy="1754265"/>
            <a:chOff x="2012041" y="4575645"/>
            <a:chExt cx="8841408" cy="175426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CF7C7DA0-E5EE-47AD-80C3-AD115EAB8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1772" y="5165473"/>
              <a:ext cx="8821677" cy="116443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5D83C6A-A3A3-45CA-9E75-D890B4541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2041" y="4575645"/>
              <a:ext cx="8821677" cy="1164437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34" y="1364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6DD5A4E-5397-4250-B98A-909A3ED1646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81A7890-0A07-4F34-AC3D-02ABC6523653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الرّابِعُ(تَعاوُنُ النَّمْلِ):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شكل بيضاوي 6">
            <a:extLst>
              <a:ext uri="{FF2B5EF4-FFF2-40B4-BE49-F238E27FC236}">
                <a16:creationId xmlns:a16="http://schemas.microsoft.com/office/drawing/2014/main" xmlns="" id="{B268B5F2-693B-4259-A674-B4B6EC6C92BC}"/>
              </a:ext>
            </a:extLst>
          </p:cNvPr>
          <p:cNvSpPr/>
          <p:nvPr/>
        </p:nvSpPr>
        <p:spPr>
          <a:xfrm>
            <a:off x="10653000" y="1285085"/>
            <a:ext cx="445125" cy="41607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ar-SA"/>
          </a:p>
        </p:txBody>
      </p:sp>
      <p:pic>
        <p:nvPicPr>
          <p:cNvPr id="2050" name="Picture 306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D4286DD4-83E4-4C58-9669-7FA4AB933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t="33856" r="5177"/>
          <a:stretch>
            <a:fillRect/>
          </a:stretch>
        </p:blipFill>
        <p:spPr bwMode="auto">
          <a:xfrm>
            <a:off x="0" y="3997716"/>
            <a:ext cx="2798763" cy="23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382AF454-A2F4-4141-B7B1-B2AF81EA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016" y="92674"/>
            <a:ext cx="39453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2 - أ - أُرَتِّبُ أَحْداثَ النَّصِّ: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596BD2A9-9887-4D93-9DC1-3C10DCE91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841" y="1162552"/>
            <a:ext cx="61735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1" i="0" u="none" strike="noStrike" cap="none" normalizeH="0" baseline="0" dirty="0" bmk="_Hlk71182409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شَكَرَ الْفَأْرُ الْأَسَدَ، ثُمَّ واصَلَ طَريقَهُ بَحْثًا عَنِ الطَّعامِ.</a:t>
            </a:r>
            <a:endParaRPr kumimoji="0" lang="en-US" altLang="ar-SA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A4796687-8EBC-4AD3-B112-22517FB77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07" y="1815706"/>
            <a:ext cx="105160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1" i="0" u="none" strike="noStrike" cap="none" normalizeH="0" baseline="0" dirty="0" bmk="_Hlk71182409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ذاتَ يَوْمٍ هَجَمَ الثَّعْلَبُ عَلى الْفَأْرِ، فَهَرَبَ الْفَأْرُ مَذْعورًا، لَكِنَّهُ وَجَدَ الْأَسَدَ أَمامَهُ، فَخافَ مِنْهُ.</a:t>
            </a:r>
            <a:endParaRPr kumimoji="0" lang="en-US" altLang="ar-SA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8BD0A85E-EED8-4E8A-AFB2-2D111BF26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74" y="2462541"/>
            <a:ext cx="1027528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1" i="0" u="none" strike="noStrike" cap="none" normalizeH="0" baseline="0" dirty="0" bmk="_Hlk71182409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جَمَعَ الْفَأْرُ طَعامَ يَوْمِهِ، وَفي طَريقِ الْعَوْدَةِ وَجَدَ الْأَسَدَ عَالِقًا في شَبَكَةِ الصَّيّادِ، لا يَسْتَطيعُ التَّحَرُّكَ مِنْ مَكانِهِ. </a:t>
            </a:r>
            <a:endParaRPr kumimoji="0" lang="en-US" altLang="ar-SA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D34F4347-238D-4CE8-A104-F3639106B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38" y="3470541"/>
            <a:ext cx="104631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1" i="0" u="none" strike="noStrike" cap="none" normalizeH="0" baseline="0" dirty="0" bmk="_Hlk71182409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قالَ الْأَسَدُ لِلْفَأْرِ: " لا تَخَفْ أَيُّـها الْفَأْرُ اللَّطيفُ"، ثُمَّ حَذَّرَ الثَّعْلَبَ مِنْ إِزْعاجِ الْفَأْرِ مَرَّةً أُخْرى.</a:t>
            </a:r>
            <a:endParaRPr kumimoji="0" lang="en-US" altLang="ar-SA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69E2C953-6181-4AF7-9A2B-6B1CDD30C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134" y="4005458"/>
            <a:ext cx="55611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</a:pPr>
            <a:r>
              <a:rPr kumimoji="0" lang="ar-BH" altLang="ar-SA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 -</a:t>
            </a:r>
            <a:r>
              <a:rPr kumimoji="0" lang="ar-SA" altLang="ar-SA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</a:t>
            </a:r>
            <a:r>
              <a:rPr kumimoji="0" lang="ar-SA" altLang="ar-SA" sz="40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ُثَرّي</a:t>
            </a:r>
            <a:r>
              <a:rPr kumimoji="0" lang="ar-SA" altLang="ar-SA" sz="4000" b="1" i="0" u="none" strike="noStrike" cap="none" normalizeH="0" baseline="0" dirty="0" bmk="_Hlk65055977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النَّصَّ بحَدَثٍ خِتامِيٍّ:       </a:t>
            </a:r>
            <a:r>
              <a:rPr kumimoji="0" lang="ar-SA" altLang="ar-SA" sz="4000" b="1" i="0" u="none" strike="noStrike" cap="none" normalizeH="0" baseline="30000" dirty="0" bmk="_Hlk65055977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kumimoji="0" lang="ar-SA" altLang="ar-SA" sz="4000" b="1" i="0" u="none" strike="noStrike" cap="none" normalizeH="0" baseline="0" dirty="0" bmk="_Hlk65055977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2" name="شكل بيضاوي 6">
            <a:extLst>
              <a:ext uri="{FF2B5EF4-FFF2-40B4-BE49-F238E27FC236}">
                <a16:creationId xmlns:a16="http://schemas.microsoft.com/office/drawing/2014/main" xmlns="" id="{4044BC17-07FC-4F2A-8020-5EB968485989}"/>
              </a:ext>
            </a:extLst>
          </p:cNvPr>
          <p:cNvSpPr/>
          <p:nvPr/>
        </p:nvSpPr>
        <p:spPr>
          <a:xfrm>
            <a:off x="10653000" y="1900359"/>
            <a:ext cx="445125" cy="41607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ar-SA"/>
          </a:p>
        </p:txBody>
      </p:sp>
      <p:sp>
        <p:nvSpPr>
          <p:cNvPr id="63" name="شكل بيضاوي 6">
            <a:extLst>
              <a:ext uri="{FF2B5EF4-FFF2-40B4-BE49-F238E27FC236}">
                <a16:creationId xmlns:a16="http://schemas.microsoft.com/office/drawing/2014/main" xmlns="" id="{AB968FF9-A397-4F66-9D9A-F0B894350AB6}"/>
              </a:ext>
            </a:extLst>
          </p:cNvPr>
          <p:cNvSpPr/>
          <p:nvPr/>
        </p:nvSpPr>
        <p:spPr>
          <a:xfrm>
            <a:off x="10649359" y="2538748"/>
            <a:ext cx="445125" cy="41607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ar-SA"/>
          </a:p>
        </p:txBody>
      </p:sp>
      <p:sp>
        <p:nvSpPr>
          <p:cNvPr id="64" name="شكل بيضاوي 6">
            <a:extLst>
              <a:ext uri="{FF2B5EF4-FFF2-40B4-BE49-F238E27FC236}">
                <a16:creationId xmlns:a16="http://schemas.microsoft.com/office/drawing/2014/main" xmlns="" id="{448CF3E0-A2EA-4971-AC80-002444C44EE1}"/>
              </a:ext>
            </a:extLst>
          </p:cNvPr>
          <p:cNvSpPr/>
          <p:nvPr/>
        </p:nvSpPr>
        <p:spPr>
          <a:xfrm>
            <a:off x="10650607" y="3530801"/>
            <a:ext cx="445125" cy="41607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ar-S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BDF7421-9CF4-40D0-9D49-296328FDCAFA}"/>
              </a:ext>
            </a:extLst>
          </p:cNvPr>
          <p:cNvSpPr/>
          <p:nvPr/>
        </p:nvSpPr>
        <p:spPr>
          <a:xfrm>
            <a:off x="10616312" y="1820536"/>
            <a:ext cx="494950" cy="560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EA123D60-92BE-4627-AB64-FB5597DF1C40}"/>
              </a:ext>
            </a:extLst>
          </p:cNvPr>
          <p:cNvSpPr/>
          <p:nvPr/>
        </p:nvSpPr>
        <p:spPr>
          <a:xfrm>
            <a:off x="10624446" y="3458621"/>
            <a:ext cx="494950" cy="560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58FEE37F-D288-4A08-9DB5-0012C0841DB8}"/>
              </a:ext>
            </a:extLst>
          </p:cNvPr>
          <p:cNvSpPr/>
          <p:nvPr/>
        </p:nvSpPr>
        <p:spPr>
          <a:xfrm>
            <a:off x="10624446" y="1199914"/>
            <a:ext cx="494950" cy="560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7EA97D43-162E-4280-AFD1-391CC94718CF}"/>
              </a:ext>
            </a:extLst>
          </p:cNvPr>
          <p:cNvSpPr/>
          <p:nvPr/>
        </p:nvSpPr>
        <p:spPr>
          <a:xfrm>
            <a:off x="10631530" y="2466568"/>
            <a:ext cx="494950" cy="560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8" name="Rectangle 8">
            <a:extLst>
              <a:ext uri="{FF2B5EF4-FFF2-40B4-BE49-F238E27FC236}">
                <a16:creationId xmlns:a16="http://schemas.microsoft.com/office/drawing/2014/main" xmlns="" id="{4BEF2ABC-2B9C-4805-A9E0-8F3BEAD4F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770" y="4871578"/>
            <a:ext cx="8291002" cy="167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ar-SA" altLang="ar-SA" sz="3200" b="1" dirty="0" bmk="_Hlk71182409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اقْترَبَ </a:t>
            </a:r>
            <a:r>
              <a:rPr kumimoji="0" lang="ar-SA" altLang="ar-SA" sz="3200" b="1" i="0" u="none" strike="noStrike" cap="none" normalizeH="0" baseline="0" dirty="0" bmk="_Hlk71182409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الْفَأْرُ ، وَقَطَعَ خُيوطَ الشَّبَكَةِ بِأَسْنَانِهِ، وَخَلَّصَ الْأَسَدَ مِنْها.</a:t>
            </a:r>
          </a:p>
          <a:p>
            <a:pPr lvl="0" algn="r" rtl="1"/>
            <a:endParaRPr lang="ar-SA" altLang="ar-SA" sz="600" b="1" dirty="0" bmk="_Hlk71182409">
              <a:solidFill>
                <a:srgbClr val="0070C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lvl="0" algn="r" rtl="1"/>
            <a:r>
              <a:rPr kumimoji="0" lang="ar-SA" altLang="ar-SA" sz="3200" b="1" i="0" u="none" strike="noStrike" cap="none" normalizeH="0" baseline="0" dirty="0" bmk="_Hlk71182409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فَقالَ</a:t>
            </a:r>
            <a:r>
              <a:rPr kumimoji="0" lang="ar-SA" altLang="ar-SA" sz="3200" b="1" i="0" u="none" strike="noStrike" cap="none" normalizeH="0" dirty="0" bmk="_Hlk71182409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لَهُ الْأَسَدُ: "شُكْرًا يا صَديقي".</a:t>
            </a:r>
            <a:endParaRPr kumimoji="0" lang="en-US" altLang="ar-SA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5" grpId="0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A4796687-8EBC-4AD3-B112-22517FB77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8895"/>
            <a:ext cx="11880864" cy="829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600" i="0" u="none" strike="noStrike" cap="none" normalizeH="0" baseline="0" dirty="0" bmk="_Hlk71182409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ذاتَ يَوْمٍ هَجَمَ الثَّعْلَبُ عَلى الْفَأْرِ، فَهَرَبَ الْفَأْرُ مَذْعورًا، لَكِنَّهُ وَجَدَ الْأَسَدَ أَمامَهُ، فَخافَ مِنْهُ.</a:t>
            </a:r>
            <a:r>
              <a:rPr kumimoji="0" lang="ar-SA" altLang="ar-SA" sz="3600" i="0" u="none" strike="noStrike" kern="1200" cap="none" spc="0" normalizeH="0" baseline="0" noProof="0" dirty="0" bmk="_Hlk71182409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قالَ الْأَسَدُ لِلْفَأْرِ: " لا تَخَفْ أَيُّـها الْفَأْرُ اللَّطيفُ"، ثُمَّ حَذَّرَ الثَّعْلَبَ مِنْ إِزْعاجِ الْفَأْرِ مَرَّةً أُخْرى. 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3600" dirty="0" bmk="_Hlk71182409">
                <a:solidFill>
                  <a:prstClr val="black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SA" altLang="ar-SA" sz="3600" i="0" u="none" strike="noStrike" kern="1200" cap="none" spc="0" normalizeH="0" baseline="0" noProof="0" dirty="0" bmk="_Hlk71182409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شَكَرَ الْفَأْرُ الْأَسَدَ، ثُمَّ واصَلَ طَريقَهُ بَحْثًا عَنِ الطَّعامِ. جَمَعَ الْفَأْرُ طَعامَ يَوْمِهِ، وَفي طَريقِ الْعَوْدَةِ 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600" i="0" u="none" strike="noStrike" kern="1200" cap="none" spc="0" normalizeH="0" baseline="0" noProof="0" dirty="0" bmk="_Hlk71182409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وَجَدَ الْأَسَدَ عَالِقًا في شَبَكَةِ الصَّيّادِ، لا يَسْتَطيعُ التَّحَرُّكَ مِنْ مَكانِهِ.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600" i="0" u="none" strike="noStrike" kern="1200" cap="none" spc="0" normalizeH="0" baseline="0" noProof="0" dirty="0" bmk="_Hlk71182409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SA" altLang="ar-SA" sz="3600" i="0" u="none" strike="noStrike" kern="1200" cap="none" spc="0" normalizeH="0" baseline="0" noProof="0" dirty="0" bmk="_Hlk71182409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اقْترَبَ الْفَأْرُ ، وَقَطَعَ خُيوطَ الشَّبَكَةِ بِأَسْنَانِهِ، وَخَلَّصَ الْأَسَدَ مِنْها.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600" i="0" u="none" strike="noStrike" kern="1200" cap="none" spc="0" normalizeH="0" baseline="0" noProof="0" dirty="0" bmk="_Hlk71182409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فَقالَ لَهُ الْأَسَدُ: "شُكْرًا يا صَديقي".</a:t>
            </a:r>
            <a:endParaRPr kumimoji="0" lang="en-US" altLang="ar-SA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34" y="1364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6DD5A4E-5397-4250-B98A-909A3ED1646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81A7890-0A07-4F34-AC3D-02ABC6523653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الرّابِعُ(تَعاوُنُ النَّمْلِ):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AF1D037-3EF3-40A4-A475-EA90FA555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04" y="3234556"/>
            <a:ext cx="3540810" cy="29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5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6" y="43934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7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J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C83DADF-8E73-4BD5-9161-CE31F95FBDE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70C6BDB2-B07F-4C0F-97D1-9107B4DA1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9669" y="653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ar-SA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B4ECC19A-3115-46C1-8724-C671F9F5C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9669" y="6051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xmlns="" id="{08CF5507-6D74-409A-840F-5C94F2888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821E0E5-4BAD-4349-A3AB-2B3AE1BCF68C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الرّابِعُ(تَعاوُنُ النَّمْلِ):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B89ED40-AB22-4EED-A795-2889530E5CB9}"/>
              </a:ext>
            </a:extLst>
          </p:cNvPr>
          <p:cNvSpPr txBox="1"/>
          <p:nvPr/>
        </p:nvSpPr>
        <p:spPr>
          <a:xfrm>
            <a:off x="192947" y="1014733"/>
            <a:ext cx="11576011" cy="5413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algn="justLow" rtl="1">
              <a:lnSpc>
                <a:spcPct val="107000"/>
              </a:lnSpc>
              <a:spcAft>
                <a:spcPts val="800"/>
              </a:spcAft>
              <a:tabLst>
                <a:tab pos="269240" algn="l"/>
              </a:tabLs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يَعْمَلُ النَّمْلُ بِجِدٍّ</a:t>
            </a:r>
            <a:r>
              <a:rPr lang="ar-SA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algn="justLow" rtl="1">
              <a:lnSpc>
                <a:spcPct val="107000"/>
              </a:lnSpc>
              <a:spcAft>
                <a:spcPts val="800"/>
              </a:spcAft>
              <a:tabLst>
                <a:tab pos="269240" algn="l"/>
              </a:tabLs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هَلْ شاهَدْتَ النَّمْلَ وَهْوَ يَحْمِلُ طَعامَهُ</a:t>
            </a:r>
            <a:r>
              <a:rPr lang="ar-SA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؟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algn="justLow" rtl="1">
              <a:lnSpc>
                <a:spcPct val="107000"/>
              </a:lnSpc>
              <a:spcAft>
                <a:spcPts val="800"/>
              </a:spcAft>
              <a:tabLst>
                <a:tab pos="269240" algn="l"/>
              </a:tabLs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ما أَجْمَلَ تَعاوُنَ النَّمْلِ</a:t>
            </a:r>
            <a:r>
              <a:rPr lang="ar-SA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!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algn="justLow" rtl="1">
              <a:lnSpc>
                <a:spcPct val="107000"/>
              </a:lnSpc>
              <a:spcAft>
                <a:spcPts val="800"/>
              </a:spcAft>
              <a:tabLst>
                <a:tab pos="269240" algn="l"/>
              </a:tabLst>
            </a:pPr>
            <a:r>
              <a:rPr lang="ar-SA" sz="4000" b="1" dirty="0">
                <a:solidFill>
                  <a:prstClr val="black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          ب - أَضَعُ كُلَّ عَلامَةٍ مِنَ الْعَلاماتِ (</a:t>
            </a:r>
            <a:r>
              <a:rPr lang="ar-SA" sz="4000" b="1" dirty="0">
                <a:solidFill>
                  <a:srgbClr val="FF0000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lang="ar-SA" sz="4000" b="1" dirty="0">
                <a:solidFill>
                  <a:prstClr val="black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 /  </a:t>
            </a:r>
            <a:r>
              <a:rPr lang="ar-SA" sz="4000" b="1" dirty="0">
                <a:solidFill>
                  <a:srgbClr val="FF0000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؟</a:t>
            </a:r>
            <a:r>
              <a:rPr lang="ar-SA" sz="4000" b="1" dirty="0">
                <a:solidFill>
                  <a:prstClr val="black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/ </a:t>
            </a:r>
            <a:r>
              <a:rPr lang="ar-SA" sz="4000" b="1" dirty="0">
                <a:solidFill>
                  <a:srgbClr val="FF0000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!</a:t>
            </a:r>
            <a:r>
              <a:rPr lang="ar-SA" sz="4000" b="1" dirty="0">
                <a:solidFill>
                  <a:prstClr val="black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) في الْفَراغِ الْـمُناسِبِ لَها:</a:t>
            </a:r>
            <a:endParaRPr lang="en-US" sz="4000" b="1" dirty="0">
              <a:solidFill>
                <a:prstClr val="black"/>
              </a:solidFill>
              <a:latin typeface="Calibri" panose="020F0502020204030204" pitchFamily="34" charset="0"/>
              <a:cs typeface="Sakkal Majalla" panose="02000000000000000000" pitchFamily="2" charset="-78"/>
            </a:endParaRPr>
          </a:p>
          <a:p>
            <a:pPr marL="400050" algn="just" rtl="1">
              <a:lnSpc>
                <a:spcPct val="107000"/>
              </a:lnSpc>
              <a:spcAft>
                <a:spcPts val="800"/>
              </a:spcAft>
              <a:tabLst>
                <a:tab pos="269240" algn="l"/>
              </a:tabLst>
            </a:pPr>
            <a:r>
              <a:rPr lang="ar-SA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رَأَى الثَّعْلَبُ الْفَأْرَ بَيْنَ الْأشْـجارِ، فَقالَ لَهُ: "ماذا تَفْعَلُ هُنا أَيُّـها الْفَأْرُ" (      ) قالَ الْفَأْرُ: "أَبْحَثُ عَنِ الطَّعامِ"(          ) 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algn="just" rtl="1">
              <a:lnSpc>
                <a:spcPct val="107000"/>
              </a:lnSpc>
              <a:spcAft>
                <a:spcPts val="800"/>
              </a:spcAft>
              <a:tabLst>
                <a:tab pos="269240" algn="l"/>
              </a:tabLs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قالَ الثَّعْلَبُ: "ما أَجْمَلَ هَذا الْـمَكانَ"(        )  ثُمَّ بَدَأَ يَقْتَرِبُ مِنَ الْفَأْرِ؛ لِيَهْجُمَ عَليْهِ (        ) انْتَبَهَ الْفَأْرُ، وَهَرَبَ مُسْرِعًا (          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DA18BA1-A943-40D2-906D-DCBE66B156FA}"/>
              </a:ext>
            </a:extLst>
          </p:cNvPr>
          <p:cNvSpPr txBox="1"/>
          <p:nvPr/>
        </p:nvSpPr>
        <p:spPr>
          <a:xfrm>
            <a:off x="1166070" y="125597"/>
            <a:ext cx="9379745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2- أ - أَقْرَأُ الْجُمَلَ وَأُلاحِظُ الْعَلاماتِ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(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 /  ؟/ !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)  في نِـهايةِ كُلِّ جُمْلَةٍ: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B2776B6-9F9C-4990-B296-6A1DAB96D570}"/>
              </a:ext>
            </a:extLst>
          </p:cNvPr>
          <p:cNvSpPr txBox="1"/>
          <p:nvPr/>
        </p:nvSpPr>
        <p:spPr>
          <a:xfrm>
            <a:off x="1635854" y="3812607"/>
            <a:ext cx="855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</a:t>
            </a:r>
            <a:endParaRPr lang="ar-SA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A369A24-7123-447B-B6D6-61BE83FC4371}"/>
              </a:ext>
            </a:extLst>
          </p:cNvPr>
          <p:cNvSpPr txBox="1"/>
          <p:nvPr/>
        </p:nvSpPr>
        <p:spPr>
          <a:xfrm>
            <a:off x="1878085" y="3781829"/>
            <a:ext cx="4697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akkal Majalla" panose="02000000000000000000" pitchFamily="2" charset="-78"/>
              </a:rPr>
              <a:t>؟</a:t>
            </a:r>
            <a:endParaRPr lang="ar-SA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57B2FDE-18E2-480D-AAD4-FB79AA71F146}"/>
              </a:ext>
            </a:extLst>
          </p:cNvPr>
          <p:cNvSpPr txBox="1"/>
          <p:nvPr/>
        </p:nvSpPr>
        <p:spPr>
          <a:xfrm>
            <a:off x="6095999" y="5084715"/>
            <a:ext cx="4089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akkal Majalla" panose="02000000000000000000" pitchFamily="2" charset="-78"/>
              </a:rPr>
              <a:t>!</a:t>
            </a:r>
            <a:endParaRPr lang="ar-S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3183489-0DD8-46D2-852E-09F36C5D744D}"/>
              </a:ext>
            </a:extLst>
          </p:cNvPr>
          <p:cNvSpPr txBox="1"/>
          <p:nvPr/>
        </p:nvSpPr>
        <p:spPr>
          <a:xfrm>
            <a:off x="7955546" y="4401971"/>
            <a:ext cx="855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</a:t>
            </a:r>
            <a:endParaRPr lang="ar-SA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CE01163-FFCE-4687-8E58-B7688F4DD223}"/>
              </a:ext>
            </a:extLst>
          </p:cNvPr>
          <p:cNvSpPr txBox="1"/>
          <p:nvPr/>
        </p:nvSpPr>
        <p:spPr>
          <a:xfrm>
            <a:off x="8121529" y="4362804"/>
            <a:ext cx="434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A7C2E9C-8ABF-499A-BFF9-00FFB0CDDAC6}"/>
              </a:ext>
            </a:extLst>
          </p:cNvPr>
          <p:cNvSpPr txBox="1"/>
          <p:nvPr/>
        </p:nvSpPr>
        <p:spPr>
          <a:xfrm>
            <a:off x="5811622" y="5084715"/>
            <a:ext cx="855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</a:t>
            </a:r>
            <a:endParaRPr lang="ar-SA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7585424-60C4-402F-BC35-C4EA6F026757}"/>
              </a:ext>
            </a:extLst>
          </p:cNvPr>
          <p:cNvSpPr txBox="1"/>
          <p:nvPr/>
        </p:nvSpPr>
        <p:spPr>
          <a:xfrm>
            <a:off x="302538" y="5055165"/>
            <a:ext cx="855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</a:t>
            </a:r>
            <a:endParaRPr lang="ar-SA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EBD51A0-546B-475E-AB0C-F26BE779F6AD}"/>
              </a:ext>
            </a:extLst>
          </p:cNvPr>
          <p:cNvSpPr txBox="1"/>
          <p:nvPr/>
        </p:nvSpPr>
        <p:spPr>
          <a:xfrm>
            <a:off x="468521" y="5015998"/>
            <a:ext cx="434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71F68E8-A8AA-4270-A8DD-95EC5BFB8CAD}"/>
              </a:ext>
            </a:extLst>
          </p:cNvPr>
          <p:cNvSpPr txBox="1"/>
          <p:nvPr/>
        </p:nvSpPr>
        <p:spPr>
          <a:xfrm>
            <a:off x="7099870" y="5637488"/>
            <a:ext cx="855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</a:t>
            </a:r>
            <a:endParaRPr lang="ar-SA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B95D581-5FD5-417A-85E5-5485D81F437C}"/>
              </a:ext>
            </a:extLst>
          </p:cNvPr>
          <p:cNvSpPr txBox="1"/>
          <p:nvPr/>
        </p:nvSpPr>
        <p:spPr>
          <a:xfrm>
            <a:off x="7265853" y="5598321"/>
            <a:ext cx="434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7490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6" grpId="0"/>
      <p:bldP spid="40" grpId="0"/>
      <p:bldP spid="32" grpId="0"/>
      <p:bldP spid="41" grpId="0"/>
      <p:bldP spid="54" grpId="0"/>
      <p:bldP spid="55" grpId="0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6" y="43934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7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J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C83DADF-8E73-4BD5-9161-CE31F95FBDE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70C6BDB2-B07F-4C0F-97D1-9107B4DA1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9669" y="653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ar-SA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B4ECC19A-3115-46C1-8724-C671F9F5C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9669" y="6051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xmlns="" id="{08CF5507-6D74-409A-840F-5C94F2888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821E0E5-4BAD-4349-A3AB-2B3AE1BCF68C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الرّابِعُ(تَعاوُنُ النَّمْلِ):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B89ED40-AB22-4EED-A795-2889530E5CB9}"/>
              </a:ext>
            </a:extLst>
          </p:cNvPr>
          <p:cNvSpPr txBox="1"/>
          <p:nvPr/>
        </p:nvSpPr>
        <p:spPr>
          <a:xfrm>
            <a:off x="675507" y="1489149"/>
            <a:ext cx="10677236" cy="3281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algn="just" rtl="1">
              <a:lnSpc>
                <a:spcPct val="107000"/>
              </a:lnSpc>
              <a:spcAft>
                <a:spcPts val="800"/>
              </a:spcAft>
              <a:tabLst>
                <a:tab pos="269240" algn="l"/>
              </a:tabLst>
            </a:pP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رَأَى الثَّعْلَبُ الْفَأْرَ بَيْنَ الْأشْـجارِ، فَقالَ لَهُ: "ماذا تَفْعَلُ هُنا أَيُّـها الْفَأْرُ"</a:t>
            </a:r>
            <a:r>
              <a:rPr lang="ar-SA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؟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قالَ الْفَأْرُ: "أَبْحَثُ عَنِ الطَّعامِ"</a:t>
            </a:r>
            <a:r>
              <a:rPr lang="ar-SA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algn="just" rtl="1">
              <a:lnSpc>
                <a:spcPct val="150000"/>
              </a:lnSpc>
              <a:spcAft>
                <a:spcPts val="800"/>
              </a:spcAft>
              <a:tabLst>
                <a:tab pos="269240" algn="l"/>
              </a:tabLst>
            </a:pP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قالَ الثَّعْلَبُ: "ما أَجْمَلَ هَذا الْـمَكانَ"</a:t>
            </a:r>
            <a:r>
              <a:rPr lang="ar-SA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!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ثُمَّ بَدَأَ يَقْتَرِبُ مِنَ الْفَأْرِ؛ لِيَهْجُمَ عَليْهِ</a:t>
            </a:r>
            <a:r>
              <a:rPr lang="ar-SA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انْتَبَهَ الْفَأْرُ، وَهَرَبَ مُسْرِعًا</a:t>
            </a:r>
            <a:r>
              <a:rPr lang="ar-SA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98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FD81C88-FE2B-451C-8F54-250B6053AE91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انْتَهى الدَّرْسُ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66B0DC-5FF2-430A-918B-007BC980E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FDB53EE-7741-44AA-BF00-51B4D2A31B2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3BA82F-FD33-4695-8D04-C71E7B6EF69D}"/>
              </a:ext>
            </a:extLst>
          </p:cNvPr>
          <p:cNvSpPr/>
          <p:nvPr/>
        </p:nvSpPr>
        <p:spPr>
          <a:xfrm>
            <a:off x="-674064" y="6359651"/>
            <a:ext cx="9033163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الْأولى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الرّابِعُ(تَعاوُنُ النَّمْلِ):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74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4961</TotalTime>
  <Words>820</Words>
  <Application>Microsoft Office PowerPoint</Application>
  <PresentationFormat>ملء الشاشة</PresentationFormat>
  <Paragraphs>118</Paragraphs>
  <Slides>9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Essam Eldin Abdulhaleem Fooly Sherif</cp:lastModifiedBy>
  <cp:revision>305</cp:revision>
  <cp:lastPrinted>2021-01-17T11:49:49Z</cp:lastPrinted>
  <dcterms:created xsi:type="dcterms:W3CDTF">2020-03-04T10:47:58Z</dcterms:created>
  <dcterms:modified xsi:type="dcterms:W3CDTF">2021-10-19T10:38:34Z</dcterms:modified>
</cp:coreProperties>
</file>