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8" r:id="rId4"/>
    <p:sldId id="266" r:id="rId5"/>
    <p:sldId id="257" r:id="rId6"/>
    <p:sldId id="260" r:id="rId7"/>
    <p:sldId id="264" r:id="rId8"/>
    <p:sldId id="268" r:id="rId9"/>
    <p:sldId id="267" r:id="rId10"/>
    <p:sldId id="263" r:id="rId11"/>
    <p:sldId id="25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FF988-132F-4FBB-B250-FDE45D66304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D6775-D668-4B4D-830F-FD3A10B2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0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2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4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4AC7-CC6C-4E4D-8ABF-3C7B3A9FA9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9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8476-6D18-43E4-B8A6-026D368B6B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FAB-DECA-41D0-A4F4-ED954DECC4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BBA4-F84B-422C-B64A-B61FC12366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5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316E-5E8A-4224-B93F-3E8CD351E6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1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7EFA-3B6C-46B7-8A76-FC3AD44D3C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3F59-A62E-4F35-8B40-4AEC531E3A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12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C82-B592-4104-99A2-1CFD779F2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08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AF0E-C4A5-4807-968A-ED11CB7C84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83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40731-B4F2-474C-8258-AE02374003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87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F148-1F97-44EA-8438-D11DB371DA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4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8D3B-5D58-468B-9A72-B0ECEEEF1D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38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F3E0-F721-412A-9FD5-FEFFB8474C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72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987B-20FD-48DC-BBEC-F82F78156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91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2431-C7D0-4C47-B3F5-F3D2BDDB2C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24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E97B-AACD-4C31-83F3-ED9EF9BD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02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289DF-F143-4322-A8FB-7D655EDF8A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67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98CC3-B7F7-40C3-8ECC-43D054794E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9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E772-8357-4E9C-8816-335EC447CF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60D3-311A-4A8F-91CB-216E392FC6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6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86F1-4127-42FF-A4E8-4863CC90E2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98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3CDC-3463-4A91-8FBF-2F53BB049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ECA6-687F-4C6B-AD0F-529D8087E0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43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66F-8BCE-4BA6-BE98-4B67CF430D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00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D220-9F30-44B6-AF56-36E5C59472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0458-3B3B-4D8F-9B18-2FE95B876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93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C3107-E022-4B37-AA4D-0C64A3010F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3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2941-53C4-4253-A131-833C76385E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2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E64C-1D21-4845-B0F1-A94DD91AC7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4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BE1F-0B99-423D-8825-3AEB4E4343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4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19C6-69CE-4180-B8D4-FE7879B54B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1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77E0-EA13-4B30-9FD5-3A79D11D5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1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E475-DF1E-48D6-AA4C-9868CC9816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4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F770-26BC-4B63-B03D-164E1FD3D8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الثّاني/من نعم الله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71FA-0FF7-4039-8263-2178A1A37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اللّغة العربيّة/الصّفّ الثّاني/نشيد النّور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78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5196-979C-4526-BBA6-5B7E96597F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>
                <a:solidFill>
                  <a:prstClr val="black">
                    <a:tint val="75000"/>
                  </a:prstClr>
                </a:solidFill>
              </a:rPr>
              <a:t>الْغِذاءُ الْمُفيدُ-اللّغة العربيّة-10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jpeg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30062" y="226298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1409700" y="2895600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 </a:t>
            </a:r>
            <a:r>
              <a:rPr lang="ar-SA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(ش</a:t>
            </a:r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66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667000" y="1445470"/>
            <a:ext cx="6413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الْحَلْقَةُ الْأولَى، اللُّغَةُ الْعَرَبِيَّةُ، الصَّفُّ الثّاني الابْتِدائيّ</a:t>
            </a: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473262" y="2112502"/>
            <a:ext cx="279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الْفصلُ الدّراسيُّ الأَوّلُ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١">
            <a:hlinkClick r:id="" action="ppaction://media"/>
            <a:extLst>
              <a:ext uri="{FF2B5EF4-FFF2-40B4-BE49-F238E27FC236}">
                <a16:creationId xmlns:a16="http://schemas.microsoft.com/office/drawing/2014/main" id="{FA0D8DC8-36F2-4A99-9078-16D0E6F01E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806" y="6191939"/>
            <a:ext cx="609600" cy="6096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4201919"/>
            <a:ext cx="4381500" cy="18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238500" y="1095423"/>
            <a:ext cx="6045200" cy="2371677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أَحْسَنْت</a:t>
            </a:r>
            <a:r>
              <a:rPr lang="ar-SA" sz="96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endParaRPr lang="en-US" sz="96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4277815" y="4740702"/>
            <a:ext cx="3966570" cy="11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تَمْرِين رَقَمَ 1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6400" y="6057900"/>
            <a:ext cx="609600" cy="609600"/>
          </a:xfrm>
          <a:prstGeom prst="rect">
            <a:avLst/>
          </a:prstGeom>
        </p:spPr>
      </p:pic>
      <p:sp>
        <p:nvSpPr>
          <p:cNvPr id="7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حَاوِل مَرًّة أُخْرَى</a:t>
            </a:r>
            <a:endParaRPr lang="en-US" sz="96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3898900" y="4956793"/>
            <a:ext cx="4207870" cy="11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تَمْرِين رَقَمَ 1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6400" y="6096191"/>
            <a:ext cx="609600" cy="609600"/>
          </a:xfrm>
          <a:prstGeom prst="rect">
            <a:avLst/>
          </a:prstGeom>
        </p:spPr>
      </p:pic>
      <p:sp>
        <p:nvSpPr>
          <p:cNvPr id="7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66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626591" y="118875"/>
            <a:ext cx="327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أَهْدافُ الدَّرْسِ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556000" y="1036060"/>
            <a:ext cx="58200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4000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قِراءَةُ النَّصِّ قِراءَةً خالِيَةً مِنَ الأَخْطاءِ.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248400" y="1831460"/>
            <a:ext cx="31276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تَحْدِيدُ نَوْعِ النَّصِّ.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289300" y="2645625"/>
            <a:ext cx="60867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اسْتِخْراجُ  مُفْرَدِ  ثَلاثِ كلِمَاتٍ مِنَ النَّصِّ.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396999" y="3479986"/>
            <a:ext cx="79790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تَوْظِيفُ ضَمَائِرِ الْمُتَكَلِّمِ (أَنَا، نَحْنُ) مَعَ الْفِعْلِ الْـمُضَارِعِ.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025900" y="4314347"/>
            <a:ext cx="53501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تَحْليْلُ الْكَلِمَات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إِلى مَقَاطِع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وْتِي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ةٍ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3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553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ربع نص 26"/>
          <p:cNvSpPr txBox="1"/>
          <p:nvPr/>
        </p:nvSpPr>
        <p:spPr>
          <a:xfrm>
            <a:off x="9635318" y="293180"/>
            <a:ext cx="2001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هَيَّا نَقرَأْ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2969219" y="1261731"/>
            <a:ext cx="5905784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ما أَحْسَنَ الطَّعاما       إِذْ يَحْفَظُ الْأَجْساما 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011276" y="2362126"/>
            <a:ext cx="5786783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مُـــــــــجَــــــــدِّدُ الْحَــــــــــــياةِ          لِلطَّيْـــــــــــــرِ وَالنَّــــــــــــــباتِ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3011276" y="3349568"/>
            <a:ext cx="5786783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نُحـــــــِبُّــــــــــهُ نَظيفًا                 مُـــــــنَـــــــــوَّعًا ظَــــــــــــــريفًا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2969220" y="4438690"/>
            <a:ext cx="5828840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فَلْنَكْرَهِ الْإِسْــــرافا              وَلْنَــــــــتْرُكِ الْإِتْـــــــلافا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3011276" y="5518014"/>
            <a:ext cx="5786783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وَلْنَشْــــــــكُرِ الرَّحْــــــمانا          بِأَنَّـــــــــــــهُ أَعْــــــــــــطــــــــــانا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4925067" y="348524"/>
            <a:ext cx="184698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مِنْ نِعَمِ اللهِ 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٣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869" y="6108700"/>
            <a:ext cx="609600" cy="609600"/>
          </a:xfrm>
          <a:prstGeom prst="rect">
            <a:avLst/>
          </a:prstGeom>
        </p:spPr>
      </p:pic>
      <p:sp>
        <p:nvSpPr>
          <p:cNvPr id="12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556416"/>
            <a:ext cx="2127250" cy="42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37403" y="399532"/>
            <a:ext cx="10553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إِشارَةَ )√) أَمامَ الْكَلِمَةِ الّتي تَدُلُّ عَلى نَوْعِ النَّصِّ: 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702550" y="2052229"/>
            <a:ext cx="482600" cy="469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702550" y="3410525"/>
            <a:ext cx="482600" cy="469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702550" y="4845912"/>
            <a:ext cx="482600" cy="469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232799" y="2005450"/>
            <a:ext cx="965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قِصَّةٌ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262852" y="3295650"/>
            <a:ext cx="97965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حِوارٌ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262852" y="4788474"/>
            <a:ext cx="9779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شِعْرٌ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02093" y="1993325"/>
            <a:ext cx="306683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5" action="ppaction://hlinksldjump"/>
              </a:rPr>
              <a:t>قِصَّةٌ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5" action="ppaction://hlinksldjump"/>
              </a:rPr>
              <a:t>حِوارٌ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6" action="ppaction://hlinksldjump"/>
              </a:rPr>
              <a:t>شِعْرٌ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753350" y="4896712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√</a:t>
            </a:r>
          </a:p>
        </p:txBody>
      </p:sp>
      <p:pic>
        <p:nvPicPr>
          <p:cNvPr id="10" name="٤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053" y="6153150"/>
            <a:ext cx="609600" cy="609600"/>
          </a:xfrm>
          <a:prstGeom prst="rect">
            <a:avLst/>
          </a:prstGeom>
        </p:spPr>
      </p:pic>
      <p:sp>
        <p:nvSpPr>
          <p:cNvPr id="15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Cloud Callout 15">
            <a:extLst>
              <a:ext uri="{FF2B5EF4-FFF2-40B4-BE49-F238E27FC236}">
                <a16:creationId xmlns:a16="http://schemas.microsoft.com/office/drawing/2014/main" id="{0FC9B9A7-C95D-4273-B0E3-A7EC06D38249}"/>
              </a:ext>
            </a:extLst>
          </p:cNvPr>
          <p:cNvSpPr/>
          <p:nvPr/>
        </p:nvSpPr>
        <p:spPr>
          <a:xfrm>
            <a:off x="326013" y="1653721"/>
            <a:ext cx="1964690" cy="928581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النّش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دَقِيْقَةٍ وَاحِدَةٍ</a:t>
            </a:r>
            <a:endParaRPr lang="ar-BH" sz="2000" dirty="0">
              <a:solidFill>
                <a:schemeClr val="tx1"/>
              </a:solidFill>
            </a:endParaRPr>
          </a:p>
        </p:txBody>
      </p:sp>
      <p:pic>
        <p:nvPicPr>
          <p:cNvPr id="16" name="Picture 2" descr="C:\Users\user\Pictures\boy_read11.gif">
            <a:extLst>
              <a:ext uri="{FF2B5EF4-FFF2-40B4-BE49-F238E27FC236}">
                <a16:creationId xmlns:a16="http://schemas.microsoft.com/office/drawing/2014/main" id="{4C113B90-BA54-4100-AEC2-E0EEC2B2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23600" y="954811"/>
            <a:ext cx="1066800" cy="940995"/>
          </a:xfrm>
          <a:prstGeom prst="rect">
            <a:avLst/>
          </a:prstGeom>
          <a:noFill/>
        </p:spPr>
      </p:pic>
      <p:sp>
        <p:nvSpPr>
          <p:cNvPr id="17" name="Rectangle 25">
            <a:extLst>
              <a:ext uri="{FF2B5EF4-FFF2-40B4-BE49-F238E27FC236}">
                <a16:creationId xmlns:a16="http://schemas.microsoft.com/office/drawing/2014/main" id="{84D41813-A9A8-43E2-835D-4CFEFBE4A7D7}"/>
              </a:ext>
            </a:extLst>
          </p:cNvPr>
          <p:cNvSpPr/>
          <p:nvPr/>
        </p:nvSpPr>
        <p:spPr>
          <a:xfrm>
            <a:off x="9773920" y="1400599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يّ </a:t>
            </a:r>
          </a:p>
        </p:txBody>
      </p:sp>
      <p:sp>
        <p:nvSpPr>
          <p:cNvPr id="18" name="مربع نص 14">
            <a:extLst>
              <a:ext uri="{FF2B5EF4-FFF2-40B4-BE49-F238E27FC236}">
                <a16:creationId xmlns:a16="http://schemas.microsoft.com/office/drawing/2014/main" id="{76663543-D094-49B3-A61E-4B80134B5AC4}"/>
              </a:ext>
            </a:extLst>
          </p:cNvPr>
          <p:cNvSpPr txBox="1"/>
          <p:nvPr/>
        </p:nvSpPr>
        <p:spPr>
          <a:xfrm>
            <a:off x="245578" y="1077689"/>
            <a:ext cx="16441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تَمْرِين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رَقَم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301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737000" y="0"/>
            <a:ext cx="7028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أَبْحَثُ في النَّصِّ عَنْ 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مُفْردِ 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الْكَلِماتِ الْاتِيَةِ: 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وسيلة شرح على شكل سحابة 13"/>
          <p:cNvSpPr/>
          <p:nvPr/>
        </p:nvSpPr>
        <p:spPr>
          <a:xfrm>
            <a:off x="5766432" y="5432124"/>
            <a:ext cx="1376752" cy="805218"/>
          </a:xfrm>
          <a:prstGeom prst="cloudCallou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8726206" y="5417626"/>
            <a:ext cx="114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طَيْرٌ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936193" y="5513280"/>
            <a:ext cx="103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طَعَامٌ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765930" y="5564081"/>
            <a:ext cx="128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نَبَاتٌ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183538" y="1853330"/>
            <a:ext cx="5751896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ما أَحْسَنَ الطَّعاما     إِذْ يَحْفَظُ الْأَجْساما 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3832208" y="2513067"/>
            <a:ext cx="4838184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مُجَدِّدُ الْحَياةَ            لِلطَّيْرِ وَالنَّباتِ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4162421" y="3197150"/>
            <a:ext cx="4291559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نُحِبُّهُ نَظيفًا          مُنَوَّعًا ظَريفًا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3885908" y="3890380"/>
            <a:ext cx="4730783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فَلْنَكْرَهِ الْإِسْرافا     وَلْنَتْرُكِ الْإِتْلافا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4148000" y="4636781"/>
            <a:ext cx="4621779" cy="750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0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وَلْنَشْكُرِ الرَّحْمانا       بِأَنَّهُ أَعْطانا</a:t>
            </a:r>
            <a:endParaRPr lang="en-US" sz="4000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3" name="٥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2168" y="6098316"/>
            <a:ext cx="609600" cy="609600"/>
          </a:xfrm>
          <a:prstGeom prst="rect">
            <a:avLst/>
          </a:prstGeom>
        </p:spPr>
      </p:pic>
      <p:sp>
        <p:nvSpPr>
          <p:cNvPr id="19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Cloud Callout 15">
            <a:extLst>
              <a:ext uri="{FF2B5EF4-FFF2-40B4-BE49-F238E27FC236}">
                <a16:creationId xmlns:a16="http://schemas.microsoft.com/office/drawing/2014/main" id="{0FC9B9A7-C95D-4273-B0E3-A7EC06D38249}"/>
              </a:ext>
            </a:extLst>
          </p:cNvPr>
          <p:cNvSpPr/>
          <p:nvPr/>
        </p:nvSpPr>
        <p:spPr>
          <a:xfrm>
            <a:off x="111280" y="1231685"/>
            <a:ext cx="1844040" cy="849393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د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endParaRPr lang="ar-BH" sz="2000" dirty="0">
              <a:solidFill>
                <a:schemeClr val="tx1"/>
              </a:solidFill>
            </a:endParaRPr>
          </a:p>
        </p:txBody>
      </p:sp>
      <p:pic>
        <p:nvPicPr>
          <p:cNvPr id="26" name="Picture 2" descr="C:\Users\user\Pictures\boy_read11.gif">
            <a:extLst>
              <a:ext uri="{FF2B5EF4-FFF2-40B4-BE49-F238E27FC236}">
                <a16:creationId xmlns:a16="http://schemas.microsoft.com/office/drawing/2014/main" id="{4C113B90-BA54-4100-AEC2-E0EEC2B2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2945" y="-39062"/>
            <a:ext cx="1066800" cy="940995"/>
          </a:xfrm>
          <a:prstGeom prst="rect">
            <a:avLst/>
          </a:prstGeom>
          <a:noFill/>
        </p:spPr>
      </p:pic>
      <p:sp>
        <p:nvSpPr>
          <p:cNvPr id="27" name="Rectangle 25">
            <a:extLst>
              <a:ext uri="{FF2B5EF4-FFF2-40B4-BE49-F238E27FC236}">
                <a16:creationId xmlns:a16="http://schemas.microsoft.com/office/drawing/2014/main" id="{84D41813-A9A8-43E2-835D-4CFEFBE4A7D7}"/>
              </a:ext>
            </a:extLst>
          </p:cNvPr>
          <p:cNvSpPr/>
          <p:nvPr/>
        </p:nvSpPr>
        <p:spPr>
          <a:xfrm>
            <a:off x="9875520" y="295170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8584290" y="806441"/>
            <a:ext cx="139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/>
              <a:t>طُيُورٌ</a:t>
            </a:r>
            <a:endParaRPr lang="en-US" sz="4000" dirty="0"/>
          </a:p>
        </p:txBody>
      </p:sp>
      <p:sp>
        <p:nvSpPr>
          <p:cNvPr id="36" name="وسيلة شرح على شكل سحابة 35"/>
          <p:cNvSpPr/>
          <p:nvPr/>
        </p:nvSpPr>
        <p:spPr>
          <a:xfrm>
            <a:off x="2757390" y="5480790"/>
            <a:ext cx="1376752" cy="805218"/>
          </a:xfrm>
          <a:prstGeom prst="cloudCallou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وسيلة شرح على شكل سحابة 37"/>
          <p:cNvSpPr/>
          <p:nvPr/>
        </p:nvSpPr>
        <p:spPr>
          <a:xfrm>
            <a:off x="8586535" y="5328939"/>
            <a:ext cx="1376752" cy="805218"/>
          </a:xfrm>
          <a:prstGeom prst="cloudCallou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وسيلة شرح على شكل سحابة 38"/>
          <p:cNvSpPr/>
          <p:nvPr/>
        </p:nvSpPr>
        <p:spPr>
          <a:xfrm>
            <a:off x="8509230" y="771569"/>
            <a:ext cx="1376752" cy="805218"/>
          </a:xfrm>
          <a:prstGeom prst="cloudCallou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وسيلة شرح على شكل سحابة 39"/>
          <p:cNvSpPr/>
          <p:nvPr/>
        </p:nvSpPr>
        <p:spPr>
          <a:xfrm>
            <a:off x="5619824" y="764352"/>
            <a:ext cx="1376752" cy="805218"/>
          </a:xfrm>
          <a:prstGeom prst="cloudCallou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وسيلة شرح على شكل سحابة 40"/>
          <p:cNvSpPr/>
          <p:nvPr/>
        </p:nvSpPr>
        <p:spPr>
          <a:xfrm>
            <a:off x="2556819" y="780182"/>
            <a:ext cx="1376752" cy="805218"/>
          </a:xfrm>
          <a:prstGeom prst="cloudCallou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775575" y="868901"/>
            <a:ext cx="1136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أَطْعِمَةٌ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94749" y="839650"/>
            <a:ext cx="1088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نَبَاتَاتٌ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/>
          <a:stretch/>
        </p:blipFill>
        <p:spPr>
          <a:xfrm>
            <a:off x="4112465" y="794193"/>
            <a:ext cx="1297755" cy="820876"/>
          </a:xfrm>
          <a:prstGeom prst="rect">
            <a:avLst/>
          </a:prstGeom>
        </p:spPr>
      </p:pic>
      <p:grpSp>
        <p:nvGrpSpPr>
          <p:cNvPr id="16" name="مجموعة 15"/>
          <p:cNvGrpSpPr/>
          <p:nvPr/>
        </p:nvGrpSpPr>
        <p:grpSpPr>
          <a:xfrm>
            <a:off x="9960378" y="806085"/>
            <a:ext cx="1392717" cy="844769"/>
            <a:chOff x="7257772" y="2590521"/>
            <a:chExt cx="4718508" cy="1409528"/>
          </a:xfrm>
        </p:grpSpPr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432" y="2601253"/>
              <a:ext cx="1689132" cy="1398796"/>
            </a:xfrm>
            <a:prstGeom prst="rect">
              <a:avLst/>
            </a:prstGeom>
          </p:spPr>
        </p:pic>
        <p:pic>
          <p:nvPicPr>
            <p:cNvPr id="42" name="صورة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148" y="2590521"/>
              <a:ext cx="1689132" cy="1398796"/>
            </a:xfrm>
            <a:prstGeom prst="rect">
              <a:avLst/>
            </a:prstGeom>
          </p:spPr>
        </p:pic>
        <p:pic>
          <p:nvPicPr>
            <p:cNvPr id="43" name="صورة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772" y="2595900"/>
              <a:ext cx="1689132" cy="1395744"/>
            </a:xfrm>
            <a:prstGeom prst="rect">
              <a:avLst/>
            </a:prstGeom>
          </p:spPr>
        </p:pic>
      </p:grpSp>
      <p:pic>
        <p:nvPicPr>
          <p:cNvPr id="44" name="صورة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321" y="754998"/>
            <a:ext cx="1352069" cy="838360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958" y="5328939"/>
            <a:ext cx="1372059" cy="759220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5" t="35556" r="17796" b="16851"/>
          <a:stretch/>
        </p:blipFill>
        <p:spPr>
          <a:xfrm>
            <a:off x="4237093" y="5528850"/>
            <a:ext cx="1350525" cy="676745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81" y="5456673"/>
            <a:ext cx="1216156" cy="748922"/>
          </a:xfrm>
          <a:prstGeom prst="rect">
            <a:avLst/>
          </a:prstGeom>
        </p:spPr>
      </p:pic>
      <p:sp>
        <p:nvSpPr>
          <p:cNvPr id="34" name="مربع نص 14">
            <a:extLst>
              <a:ext uri="{FF2B5EF4-FFF2-40B4-BE49-F238E27FC236}">
                <a16:creationId xmlns:a16="http://schemas.microsoft.com/office/drawing/2014/main" id="{FC1107DA-1576-4EAD-8E61-DF5FEBD191FD}"/>
              </a:ext>
            </a:extLst>
          </p:cNvPr>
          <p:cNvSpPr txBox="1"/>
          <p:nvPr/>
        </p:nvSpPr>
        <p:spPr>
          <a:xfrm>
            <a:off x="329318" y="582186"/>
            <a:ext cx="16441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تَمْرِين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رَقَم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45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9" grpId="0" animBg="1"/>
      <p:bldP spid="30" grpId="0" animBg="1"/>
      <p:bldP spid="31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812734" y="546168"/>
            <a:ext cx="7733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كَمَا فِي الْمِثَالِ مُسْتَعْمِلًا (أَنا)، (نَحْنُ):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9295469" y="2658508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309785" y="1547192"/>
            <a:ext cx="6775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أَنا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053345" y="1592008"/>
            <a:ext cx="10611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نَحْنُ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424589" y="2604399"/>
            <a:ext cx="256271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أَنا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راجِعُ دُروس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6765534" y="3660381"/>
            <a:ext cx="192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زورُ أَقارِب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5524472" y="4563543"/>
            <a:ext cx="299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تَعاوَنُ مَعَ أَصْحاب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1935201" y="2658508"/>
            <a:ext cx="317928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نَحْنُ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راجِعُ دُروسَ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035850" y="3628004"/>
            <a:ext cx="1060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نَحْنُ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261153" y="4632345"/>
            <a:ext cx="385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نَحْنُ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505551" y="3662849"/>
            <a:ext cx="210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</a:t>
            </a: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زورُ أَقَارِبَ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396428" y="4687604"/>
            <a:ext cx="307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</a:t>
            </a:r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تَعاوَنُ مَعَ أَصْحَابِن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8475117" y="4563543"/>
            <a:ext cx="55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أَنا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8469998" y="3624074"/>
            <a:ext cx="552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أَنا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10107873" y="2575196"/>
            <a:ext cx="1324553" cy="7220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مِثالٌ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٨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6159500"/>
            <a:ext cx="609600" cy="609600"/>
          </a:xfrm>
          <a:prstGeom prst="rect">
            <a:avLst/>
          </a:prstGeom>
        </p:spPr>
      </p:pic>
      <p:sp>
        <p:nvSpPr>
          <p:cNvPr id="36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Cloud Callout 15">
            <a:extLst>
              <a:ext uri="{FF2B5EF4-FFF2-40B4-BE49-F238E27FC236}">
                <a16:creationId xmlns:a16="http://schemas.microsoft.com/office/drawing/2014/main" id="{0FC9B9A7-C95D-4273-B0E3-A7EC06D38249}"/>
              </a:ext>
            </a:extLst>
          </p:cNvPr>
          <p:cNvSpPr/>
          <p:nvPr/>
        </p:nvSpPr>
        <p:spPr>
          <a:xfrm>
            <a:off x="18333" y="1241580"/>
            <a:ext cx="1844040" cy="848223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النّش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د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endParaRPr lang="ar-BH" sz="2000" dirty="0">
              <a:solidFill>
                <a:schemeClr val="tx1"/>
              </a:solidFill>
            </a:endParaRPr>
          </a:p>
        </p:txBody>
      </p:sp>
      <p:pic>
        <p:nvPicPr>
          <p:cNvPr id="39" name="Picture 2" descr="C:\Users\user\Pictures\boy_read11.gif">
            <a:extLst>
              <a:ext uri="{FF2B5EF4-FFF2-40B4-BE49-F238E27FC236}">
                <a16:creationId xmlns:a16="http://schemas.microsoft.com/office/drawing/2014/main" id="{4C113B90-BA54-4100-AEC2-E0EEC2B2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-40943"/>
            <a:ext cx="1066800" cy="940995"/>
          </a:xfrm>
          <a:prstGeom prst="rect">
            <a:avLst/>
          </a:prstGeom>
          <a:noFill/>
        </p:spPr>
      </p:pic>
      <p:sp>
        <p:nvSpPr>
          <p:cNvPr id="40" name="Rectangle 25">
            <a:extLst>
              <a:ext uri="{FF2B5EF4-FFF2-40B4-BE49-F238E27FC236}">
                <a16:creationId xmlns:a16="http://schemas.microsoft.com/office/drawing/2014/main" id="{84D41813-A9A8-43E2-835D-4CFEFBE4A7D7}"/>
              </a:ext>
            </a:extLst>
          </p:cNvPr>
          <p:cNvSpPr/>
          <p:nvPr/>
        </p:nvSpPr>
        <p:spPr>
          <a:xfrm>
            <a:off x="10069773" y="124851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يّ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9" t="47963"/>
          <a:stretch/>
        </p:blipFill>
        <p:spPr>
          <a:xfrm>
            <a:off x="6307993" y="1501623"/>
            <a:ext cx="1719223" cy="91676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t="49630"/>
          <a:stretch/>
        </p:blipFill>
        <p:spPr>
          <a:xfrm>
            <a:off x="1911526" y="1350428"/>
            <a:ext cx="1674136" cy="1127619"/>
          </a:xfrm>
          <a:prstGeom prst="rect">
            <a:avLst/>
          </a:prstGeom>
        </p:spPr>
      </p:pic>
      <p:sp>
        <p:nvSpPr>
          <p:cNvPr id="41" name="مربع نص 40"/>
          <p:cNvSpPr txBox="1"/>
          <p:nvPr/>
        </p:nvSpPr>
        <p:spPr>
          <a:xfrm>
            <a:off x="5241087" y="2760221"/>
            <a:ext cx="45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مربع نص 14">
            <a:extLst>
              <a:ext uri="{FF2B5EF4-FFF2-40B4-BE49-F238E27FC236}">
                <a16:creationId xmlns:a16="http://schemas.microsoft.com/office/drawing/2014/main" id="{998EF07D-9B11-4C06-9E72-D11DC0B1018E}"/>
              </a:ext>
            </a:extLst>
          </p:cNvPr>
          <p:cNvSpPr txBox="1"/>
          <p:nvPr/>
        </p:nvSpPr>
        <p:spPr>
          <a:xfrm>
            <a:off x="329318" y="582186"/>
            <a:ext cx="16441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تَمْرِين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رَقَم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88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1" grpId="0"/>
      <p:bldP spid="3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96287" y="436729"/>
            <a:ext cx="872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الْكَلِمَةَ الْـمُناسِبَةَ في الْفَراغِ كَما في الْـمِثَالِ: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592492" y="2411255"/>
            <a:ext cx="259287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أَنا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أُحِبُّ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الْبَحْرَيْنَ.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649071" y="2411255"/>
            <a:ext cx="30148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نَحْنُ 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نُحِبُّ</a:t>
            </a:r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الْبَحْرَيْنَ.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9701112" y="2425355"/>
            <a:ext cx="1307218" cy="5945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مِثالٌ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10136"/>
              </p:ext>
            </p:extLst>
          </p:nvPr>
        </p:nvGraphicFramePr>
        <p:xfrm>
          <a:off x="4054362" y="1401717"/>
          <a:ext cx="3779695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9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مربع نص 19"/>
          <p:cNvSpPr txBox="1"/>
          <p:nvPr/>
        </p:nvSpPr>
        <p:spPr>
          <a:xfrm>
            <a:off x="6997860" y="1378561"/>
            <a:ext cx="1032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نُعَلِّقُ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012586" y="1391700"/>
            <a:ext cx="120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نَكْتُبُ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051390" y="1347856"/>
            <a:ext cx="107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نَصْنَعُ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941001" y="1365167"/>
            <a:ext cx="109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نَتَدَّرَبُ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635744" y="3328945"/>
            <a:ext cx="3003801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l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أَنا أُعَلِّقُ الصُّوَرَ.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409956" y="4017982"/>
            <a:ext cx="3897707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l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أَنا أَصْنَعُ أَعْلامًا صَغيرَةً.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605437" y="4680994"/>
            <a:ext cx="3687236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l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أَنا أَكْتُبُ عَلى لافِتاتٍ.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040532" y="5356759"/>
            <a:ext cx="4308844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l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أَنا أَتَدَرَّبُ عَلى إِلْقاءِ كَلِمَةٍ.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463313" y="3380986"/>
            <a:ext cx="3322010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نَحْنُ           الصُّوَرَ.   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490293" y="4082030"/>
            <a:ext cx="4295030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نَحْنُ             أَعْلامًا صَغيرَةً.   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820097" y="4783074"/>
            <a:ext cx="3965226" cy="707886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نَحْنُ          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عَلى لافِتاتٍ.    </a:t>
            </a: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87753" y="5408320"/>
            <a:ext cx="4927336" cy="769441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نَحْنُ            </a:t>
            </a: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عَلى إِلْقاءِ كَلِمَةٍ.    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668" y="6121440"/>
            <a:ext cx="609600" cy="609600"/>
          </a:xfrm>
          <a:prstGeom prst="rect">
            <a:avLst/>
          </a:prstGeom>
        </p:spPr>
      </p:pic>
      <p:sp>
        <p:nvSpPr>
          <p:cNvPr id="26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Cloud Callout 15">
            <a:extLst>
              <a:ext uri="{FF2B5EF4-FFF2-40B4-BE49-F238E27FC236}">
                <a16:creationId xmlns:a16="http://schemas.microsoft.com/office/drawing/2014/main" id="{0FC9B9A7-C95D-4273-B0E3-A7EC06D38249}"/>
              </a:ext>
            </a:extLst>
          </p:cNvPr>
          <p:cNvSpPr/>
          <p:nvPr/>
        </p:nvSpPr>
        <p:spPr>
          <a:xfrm>
            <a:off x="229372" y="1189586"/>
            <a:ext cx="1844040" cy="838233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النّش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د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ْ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ن</a:t>
            </a:r>
            <a:endParaRPr lang="ar-BH" sz="2000" dirty="0">
              <a:solidFill>
                <a:schemeClr val="tx1"/>
              </a:solidFill>
            </a:endParaRPr>
          </a:p>
        </p:txBody>
      </p:sp>
      <p:pic>
        <p:nvPicPr>
          <p:cNvPr id="29" name="Picture 2" descr="C:\Users\user\Pictures\boy_read11.gif">
            <a:extLst>
              <a:ext uri="{FF2B5EF4-FFF2-40B4-BE49-F238E27FC236}">
                <a16:creationId xmlns:a16="http://schemas.microsoft.com/office/drawing/2014/main" id="{4C113B90-BA54-4100-AEC2-E0EEC2B2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25200" y="-40943"/>
            <a:ext cx="1066800" cy="940995"/>
          </a:xfrm>
          <a:prstGeom prst="rect">
            <a:avLst/>
          </a:prstGeom>
          <a:noFill/>
        </p:spPr>
      </p:pic>
      <p:sp>
        <p:nvSpPr>
          <p:cNvPr id="31" name="Rectangle 25">
            <a:extLst>
              <a:ext uri="{FF2B5EF4-FFF2-40B4-BE49-F238E27FC236}">
                <a16:creationId xmlns:a16="http://schemas.microsoft.com/office/drawing/2014/main" id="{84D41813-A9A8-43E2-835D-4CFEFBE4A7D7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يّ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90" y="2337021"/>
            <a:ext cx="1876780" cy="911295"/>
          </a:xfrm>
          <a:prstGeom prst="rect">
            <a:avLst/>
          </a:prstGeom>
        </p:spPr>
      </p:pic>
      <p:sp>
        <p:nvSpPr>
          <p:cNvPr id="34" name="مربع نص 14">
            <a:extLst>
              <a:ext uri="{FF2B5EF4-FFF2-40B4-BE49-F238E27FC236}">
                <a16:creationId xmlns:a16="http://schemas.microsoft.com/office/drawing/2014/main" id="{6F05A973-19E5-49D6-9AEE-0610EACCCCFE}"/>
              </a:ext>
            </a:extLst>
          </p:cNvPr>
          <p:cNvSpPr txBox="1"/>
          <p:nvPr/>
        </p:nvSpPr>
        <p:spPr>
          <a:xfrm>
            <a:off x="329317" y="515227"/>
            <a:ext cx="16441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تَمْرِين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رَقَم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53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039 0.29745 L -0.40873 0.29745 C -0.34558 0.29745 -0.26732 0.29583 -0.26732 0.29421 L -0.26732 0.2907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1914 1.85185E-6 C -0.0276 1.85185E-6 -0.03776 0.10879 -0.03776 0.19745 L -0.03776 0.3962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648 L -0.10013 -0.00648 C -0.14388 -0.00648 -0.19779 0.13356 -0.19779 0.24815 L -0.19779 0.502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595 -4.44444E-6 C -0.08581 -4.44444E-6 -0.11797 0.16482 -0.11797 0.29908 L -0.11797 0.5993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flipH="1">
            <a:off x="5207476" y="1351650"/>
            <a:ext cx="2484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07474" y="3068805"/>
            <a:ext cx="2484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07477" y="3983409"/>
            <a:ext cx="2484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67413" y="170948"/>
            <a:ext cx="383387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أُحَلِّلُ الْكَلِماتِ الْآتِيَةَ: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8701910" y="3629466"/>
            <a:ext cx="9359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نَباتٌ</a:t>
            </a:r>
            <a:endParaRPr lang="en-US" sz="48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464115" y="1830700"/>
            <a:ext cx="11800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نَظيفٌ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768096" y="2728442"/>
            <a:ext cx="75175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طَيْرٌ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8441053" y="932958"/>
            <a:ext cx="109469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طَعامٌ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894153" y="4719901"/>
            <a:ext cx="67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حَـ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213199" y="1830700"/>
            <a:ext cx="558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endParaRPr lang="en-US" sz="4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135415" y="997706"/>
            <a:ext cx="46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8701910" y="4671511"/>
            <a:ext cx="9457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40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حَياةٌ</a:t>
            </a:r>
            <a:endParaRPr lang="en-US" sz="40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Straight Arrow Connector 16"/>
          <p:cNvCxnSpPr/>
          <p:nvPr/>
        </p:nvCxnSpPr>
        <p:spPr>
          <a:xfrm flipH="1">
            <a:off x="5207474" y="2184643"/>
            <a:ext cx="2484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18"/>
          <p:cNvCxnSpPr/>
          <p:nvPr/>
        </p:nvCxnSpPr>
        <p:spPr>
          <a:xfrm flipH="1">
            <a:off x="5207475" y="5123002"/>
            <a:ext cx="24844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مربع نص 31"/>
          <p:cNvSpPr txBox="1"/>
          <p:nvPr/>
        </p:nvSpPr>
        <p:spPr>
          <a:xfrm>
            <a:off x="3910297" y="968819"/>
            <a:ext cx="288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3213808" y="940389"/>
            <a:ext cx="58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ـعا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873667" y="1806299"/>
            <a:ext cx="36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131779" y="1749097"/>
            <a:ext cx="70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ـظيـ</a:t>
            </a:r>
            <a:endParaRPr lang="en-US" sz="4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019579" y="2728442"/>
            <a:ext cx="64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طَيْـ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3652036" y="2656717"/>
            <a:ext cx="36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3140251" y="2641366"/>
            <a:ext cx="49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ـرٌ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4014043" y="3574507"/>
            <a:ext cx="39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endParaRPr lang="en-US" sz="4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610622" y="3559249"/>
            <a:ext cx="36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3161127" y="3488572"/>
            <a:ext cx="604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ـبا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541116" y="4719901"/>
            <a:ext cx="36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086426" y="4687129"/>
            <a:ext cx="62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ـيا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2765278" y="4687129"/>
            <a:ext cx="36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418784" y="4719901"/>
            <a:ext cx="44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904508" y="983918"/>
            <a:ext cx="288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458682" y="882300"/>
            <a:ext cx="70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774722" y="1782333"/>
            <a:ext cx="288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8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2195571" y="1746866"/>
            <a:ext cx="702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ـفٌ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2864070" y="3516124"/>
            <a:ext cx="369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مربع نص 59"/>
          <p:cNvSpPr txBox="1"/>
          <p:nvPr/>
        </p:nvSpPr>
        <p:spPr>
          <a:xfrm>
            <a:off x="2378211" y="3488572"/>
            <a:ext cx="396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تٌ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300" y="6121400"/>
            <a:ext cx="609600" cy="609600"/>
          </a:xfrm>
          <a:prstGeom prst="rect">
            <a:avLst/>
          </a:prstGeom>
        </p:spPr>
      </p:pic>
      <p:sp>
        <p:nvSpPr>
          <p:cNvPr id="42" name="عنصر نائب للتذييل 4"/>
          <p:cNvSpPr txBox="1">
            <a:spLocks/>
          </p:cNvSpPr>
          <p:nvPr/>
        </p:nvSpPr>
        <p:spPr>
          <a:xfrm>
            <a:off x="0" y="10741"/>
            <a:ext cx="3187700" cy="42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/الصّ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فّ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r>
              <a: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 نِعَمِ اللهِ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Cloud Callout 15">
            <a:extLst>
              <a:ext uri="{FF2B5EF4-FFF2-40B4-BE49-F238E27FC236}">
                <a16:creationId xmlns:a16="http://schemas.microsoft.com/office/drawing/2014/main" id="{0FC9B9A7-C95D-4273-B0E3-A7EC06D38249}"/>
              </a:ext>
            </a:extLst>
          </p:cNvPr>
          <p:cNvSpPr/>
          <p:nvPr/>
        </p:nvSpPr>
        <p:spPr>
          <a:xfrm>
            <a:off x="108924" y="1294332"/>
            <a:ext cx="1844040" cy="943173"/>
          </a:xfrm>
          <a:prstGeom prst="cloudCallout">
            <a:avLst>
              <a:gd name="adj1" fmla="val 18010"/>
              <a:gd name="adj2" fmla="val 869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ُّ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الن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ف</a:t>
            </a:r>
            <a:r>
              <a:rPr lang="ar-SA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 أَرْبَعِ دَقَائِقٍ</a:t>
            </a:r>
            <a:endParaRPr lang="ar-BH" sz="2000" dirty="0">
              <a:solidFill>
                <a:schemeClr val="tx1"/>
              </a:solidFill>
            </a:endParaRPr>
          </a:p>
        </p:txBody>
      </p:sp>
      <p:pic>
        <p:nvPicPr>
          <p:cNvPr id="50" name="Picture 2" descr="C:\Users\user\Pictures\boy_read11.gif">
            <a:extLst>
              <a:ext uri="{FF2B5EF4-FFF2-40B4-BE49-F238E27FC236}">
                <a16:creationId xmlns:a16="http://schemas.microsoft.com/office/drawing/2014/main" id="{4C113B90-BA54-4100-AEC2-E0EEC2B2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-40943"/>
            <a:ext cx="1066800" cy="940995"/>
          </a:xfrm>
          <a:prstGeom prst="rect">
            <a:avLst/>
          </a:prstGeom>
          <a:noFill/>
        </p:spPr>
      </p:pic>
      <p:sp>
        <p:nvSpPr>
          <p:cNvPr id="51" name="Rectangle 25">
            <a:extLst>
              <a:ext uri="{FF2B5EF4-FFF2-40B4-BE49-F238E27FC236}">
                <a16:creationId xmlns:a16="http://schemas.microsoft.com/office/drawing/2014/main" id="{84D41813-A9A8-43E2-835D-4CFEFBE4A7D7}"/>
              </a:ext>
            </a:extLst>
          </p:cNvPr>
          <p:cNvSpPr/>
          <p:nvPr/>
        </p:nvSpPr>
        <p:spPr>
          <a:xfrm>
            <a:off x="9875520" y="404845"/>
            <a:ext cx="124968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ن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ش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اط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ٌ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 م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ه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َ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ار</a:t>
            </a:r>
            <a:r>
              <a:rPr lang="ar-SA" sz="2000" b="1" dirty="0">
                <a:latin typeface="Sakkal Majalla" pitchFamily="2" charset="-78"/>
                <a:cs typeface="Sakkal Majalla" pitchFamily="2" charset="-78"/>
              </a:rPr>
              <a:t>ِ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يّ </a:t>
            </a:r>
          </a:p>
        </p:txBody>
      </p:sp>
      <p:sp>
        <p:nvSpPr>
          <p:cNvPr id="52" name="مربع نص 14">
            <a:extLst>
              <a:ext uri="{FF2B5EF4-FFF2-40B4-BE49-F238E27FC236}">
                <a16:creationId xmlns:a16="http://schemas.microsoft.com/office/drawing/2014/main" id="{CE11628A-5B89-4305-B584-0385B1A46C57}"/>
              </a:ext>
            </a:extLst>
          </p:cNvPr>
          <p:cNvSpPr txBox="1"/>
          <p:nvPr/>
        </p:nvSpPr>
        <p:spPr>
          <a:xfrm>
            <a:off x="329318" y="582186"/>
            <a:ext cx="164414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تَمْرِين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رَقَم</a:t>
            </a:r>
            <a:r>
              <a:rPr lang="ar-BH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32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140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15" grpId="0" animBg="1"/>
      <p:bldP spid="21" grpId="0" animBg="1"/>
      <p:bldP spid="23" grpId="0" animBg="1"/>
      <p:bldP spid="25" grpId="0"/>
      <p:bldP spid="29" grpId="0"/>
      <p:bldP spid="31" grpId="0"/>
      <p:bldP spid="22" grpId="0" animBg="1"/>
      <p:bldP spid="33" grpId="0"/>
      <p:bldP spid="35" grpId="0"/>
      <p:bldP spid="36" grpId="0"/>
      <p:bldP spid="38" grpId="0"/>
      <p:bldP spid="39" grpId="0"/>
      <p:bldP spid="41" grpId="0"/>
      <p:bldP spid="45" grpId="0"/>
      <p:bldP spid="47" grpId="0"/>
      <p:bldP spid="48" grpId="0"/>
      <p:bldP spid="54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وَفَّقَكَ الله</a:t>
            </a:r>
          </a:p>
        </p:txBody>
      </p:sp>
      <p:pic>
        <p:nvPicPr>
          <p:cNvPr id="2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5962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3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752</Words>
  <Application>Microsoft Office PowerPoint</Application>
  <PresentationFormat>Widescreen</PresentationFormat>
  <Paragraphs>128</Paragraphs>
  <Slides>11</Slides>
  <Notes>4</Notes>
  <HiddenSlides>2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1_قالب الدروس</vt:lpstr>
      <vt:lpstr>قالب الدروس</vt:lpstr>
      <vt:lpstr>3_قالب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أَحْسَنْتَ</vt:lpstr>
      <vt:lpstr>حَاوِل مَرًّة أُخْرَى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Dell</cp:lastModifiedBy>
  <cp:revision>98</cp:revision>
  <dcterms:created xsi:type="dcterms:W3CDTF">2020-05-28T10:17:54Z</dcterms:created>
  <dcterms:modified xsi:type="dcterms:W3CDTF">2020-09-22T22:19:33Z</dcterms:modified>
</cp:coreProperties>
</file>