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323" r:id="rId5"/>
    <p:sldId id="263" r:id="rId6"/>
    <p:sldId id="273" r:id="rId7"/>
    <p:sldId id="264" r:id="rId8"/>
    <p:sldId id="315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3ED"/>
    <a:srgbClr val="F838C6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3896" autoAdjust="0"/>
  </p:normalViewPr>
  <p:slideViewPr>
    <p:cSldViewPr snapToGrid="0">
      <p:cViewPr varScale="1">
        <p:scale>
          <a:sx n="74" d="100"/>
          <a:sy n="74" d="100"/>
        </p:scale>
        <p:origin x="9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29671-D506-4AC6-A80B-FD0C6FEE9081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7F3CA-B939-4254-B1A3-7A62C4321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2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7F3CA-B939-4254-B1A3-7A62C4321E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94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7F3CA-B939-4254-B1A3-7A62C4321E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60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6AE73C5-85B0-48E8-90FC-6A5472E8700E}"/>
              </a:ext>
            </a:extLst>
          </p:cNvPr>
          <p:cNvSpPr/>
          <p:nvPr/>
        </p:nvSpPr>
        <p:spPr>
          <a:xfrm>
            <a:off x="270641" y="1525350"/>
            <a:ext cx="11680721" cy="744634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الحَلْقَةُ الأُولى -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                                 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="" xmlns:a16="http://schemas.microsoft.com/office/drawing/2014/main" id="{22766196-2C92-4ABC-92B8-9AB50C3A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3076" y="6480731"/>
            <a:ext cx="4674123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 وحدة المراجعة/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</a:t>
            </a:r>
            <a:r>
              <a:rPr kumimoji="0" lang="ar-JO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الثاني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JO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itchFamily="2" charset="-78"/>
              </a:rPr>
              <a:t>لخامس/</a:t>
            </a:r>
            <a:r>
              <a:rPr lang="ar-JO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أُراجع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الإملاء و التعبير(1)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6145444-246B-4B11-B088-044A6240A228}"/>
              </a:ext>
            </a:extLst>
          </p:cNvPr>
          <p:cNvSpPr/>
          <p:nvPr/>
        </p:nvSpPr>
        <p:spPr>
          <a:xfrm>
            <a:off x="124287" y="2286554"/>
            <a:ext cx="11727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وَح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ْ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د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َ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ة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: 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(المراجعة)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94716" y="3221749"/>
            <a:ext cx="642655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الدَّرْسُ الخامِسُ: أُراجِعُ الإِمْلاءَ والتَّعْبيرَ (1)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JO" sz="3600" b="1" dirty="0">
                <a:solidFill>
                  <a:srgbClr val="00B0F0"/>
                </a:solidFill>
                <a:latin typeface="Sakkal Majalla" pitchFamily="2" charset="-78"/>
                <a:cs typeface="Sakkal Majalla" pitchFamily="2" charset="-78"/>
              </a:rPr>
              <a:t>                                                                </a:t>
            </a:r>
            <a:r>
              <a:rPr lang="ar-SA" sz="3600" b="1" dirty="0">
                <a:solidFill>
                  <a:srgbClr val="00B0F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089" y="88135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865351" y="455308"/>
            <a:ext cx="7430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</a:pPr>
            <a:r>
              <a:rPr lang="ar-JO" sz="4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1- </a:t>
            </a:r>
            <a:r>
              <a:rPr lang="ar-SA" sz="4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أَمْلَأُ الْفَراغَ في الْجُمَلِ بِالْكَلِمَةِ الَّتي يُمْليها الْـمُعَلِّمُ</a:t>
            </a:r>
            <a:r>
              <a:rPr lang="ar-JO" sz="4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Picture 20" descr="A picture containing game, room, table&#10;&#10;Description automatically generate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648" y="1337718"/>
            <a:ext cx="1784017" cy="1168707"/>
          </a:xfrm>
          <a:prstGeom prst="rect">
            <a:avLst/>
          </a:prstGeom>
        </p:spPr>
      </p:pic>
      <p:pic>
        <p:nvPicPr>
          <p:cNvPr id="22" name="Picture 21" descr="A picture containing drawing&#10;&#10;Description automatically generate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01" y="2632236"/>
            <a:ext cx="1936918" cy="1168706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3" t="73437" r="6872" b="4215"/>
          <a:stretch/>
        </p:blipFill>
        <p:spPr bwMode="auto">
          <a:xfrm>
            <a:off x="2092717" y="4073362"/>
            <a:ext cx="1745602" cy="11687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249723" y="1241435"/>
            <a:ext cx="614613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  <a:spcAft>
                <a:spcPts val="0"/>
              </a:spcAft>
              <a:tabLst>
                <a:tab pos="4752975" algn="l"/>
              </a:tabLst>
            </a:pPr>
            <a:r>
              <a:rPr lang="ar-BH" sz="3600" dirty="0">
                <a:solidFill>
                  <a:srgbClr val="000000"/>
                </a:solidFill>
                <a:cs typeface="Sakkal Majalla" panose="02000000000000000000" pitchFamily="2" charset="-78"/>
              </a:rPr>
              <a:t>        حُسامٌ</a:t>
            </a:r>
            <a:r>
              <a:rPr lang="ar-SA" sz="3600" dirty="0">
                <a:solidFill>
                  <a:srgbClr val="000000"/>
                </a:solidFill>
                <a:cs typeface="Sakkal Majalla" panose="02000000000000000000" pitchFamily="2" charset="-78"/>
              </a:rPr>
              <a:t> الْكُرَةَ في السَّلَّةِ</a:t>
            </a:r>
            <a:r>
              <a:rPr lang="ar-SA" sz="3200" dirty="0">
                <a:solidFill>
                  <a:srgbClr val="000000"/>
                </a:solidFill>
                <a:cs typeface="Sakkal Majalla" panose="02000000000000000000" pitchFamily="2" charset="-78"/>
              </a:rPr>
              <a:t>.</a:t>
            </a:r>
            <a:r>
              <a:rPr lang="ar-SA" sz="3200" dirty="0">
                <a:solidFill>
                  <a:srgbClr val="0070C0"/>
                </a:solidFill>
                <a:cs typeface="Sakkal Majalla" panose="02000000000000000000" pitchFamily="2" charset="-78"/>
              </a:rPr>
              <a:t> </a:t>
            </a:r>
            <a:endParaRPr lang="en-US" sz="3200" dirty="0"/>
          </a:p>
          <a:p>
            <a:pPr algn="r" rtl="1">
              <a:lnSpc>
                <a:spcPct val="200000"/>
              </a:lnSpc>
              <a:spcAft>
                <a:spcPts val="0"/>
              </a:spcAft>
              <a:tabLst>
                <a:tab pos="4752975" algn="l"/>
              </a:tabLst>
            </a:pPr>
            <a:r>
              <a:rPr lang="ar-BH" sz="3600" dirty="0">
                <a:solidFill>
                  <a:srgbClr val="000000"/>
                </a:solidFill>
                <a:cs typeface="Sakkal Majalla" panose="02000000000000000000" pitchFamily="2" charset="-78"/>
              </a:rPr>
              <a:t>        </a:t>
            </a:r>
            <a:r>
              <a:rPr lang="ar-BH" sz="3600" dirty="0" smtClean="0">
                <a:solidFill>
                  <a:srgbClr val="000000"/>
                </a:solidFill>
                <a:cs typeface="Sakkal Majalla" panose="02000000000000000000" pitchFamily="2" charset="-78"/>
              </a:rPr>
              <a:t>باسِمٌ</a:t>
            </a:r>
            <a:r>
              <a:rPr lang="ar-JO" sz="3200" dirty="0" smtClean="0">
                <a:solidFill>
                  <a:srgbClr val="000000"/>
                </a:solidFill>
                <a:cs typeface="Sakkal Majalla" panose="02000000000000000000" pitchFamily="2" charset="-78"/>
              </a:rPr>
              <a:t> </a:t>
            </a:r>
            <a:r>
              <a:rPr lang="ar-BH" sz="3200" dirty="0" smtClean="0">
                <a:solidFill>
                  <a:srgbClr val="000000"/>
                </a:solidFill>
                <a:cs typeface="Sakkal Majalla" panose="02000000000000000000" pitchFamily="2" charset="-78"/>
              </a:rPr>
              <a:t>          </a:t>
            </a:r>
            <a:r>
              <a:rPr lang="ar-BH" sz="3600" dirty="0">
                <a:solidFill>
                  <a:srgbClr val="000000"/>
                </a:solidFill>
                <a:cs typeface="Sakkal Majalla" panose="02000000000000000000" pitchFamily="2" charset="-78"/>
              </a:rPr>
              <a:t>الْبَحرينِ</a:t>
            </a:r>
            <a:r>
              <a:rPr lang="ar-BH" sz="3200" dirty="0">
                <a:solidFill>
                  <a:srgbClr val="000000"/>
                </a:solidFill>
                <a:cs typeface="Sakkal Majalla" panose="02000000000000000000" pitchFamily="2" charset="-78"/>
              </a:rPr>
              <a:t>.</a:t>
            </a:r>
            <a:endParaRPr lang="ar-JO" sz="3200" dirty="0">
              <a:solidFill>
                <a:srgbClr val="000000"/>
              </a:solidFill>
              <a:cs typeface="Sakkal Majalla" panose="02000000000000000000" pitchFamily="2" charset="-78"/>
            </a:endParaRPr>
          </a:p>
          <a:p>
            <a:pPr algn="r"/>
            <a:endParaRPr lang="ar-JO" sz="3200" dirty="0">
              <a:solidFill>
                <a:srgbClr val="000000"/>
              </a:solidFill>
              <a:cs typeface="Sakkal Majalla" panose="02000000000000000000" pitchFamily="2" charset="-78"/>
            </a:endParaRPr>
          </a:p>
          <a:p>
            <a:pPr algn="r"/>
            <a:r>
              <a:rPr lang="ar-BH" sz="3600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رَأى</a:t>
            </a:r>
            <a:r>
              <a:rPr lang="ar-JO" sz="3200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        </a:t>
            </a:r>
            <a:r>
              <a:rPr lang="ar-BH" sz="3600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و</a:t>
            </a:r>
            <a:r>
              <a:rPr lang="ar-BH" sz="3200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            </a:t>
            </a:r>
            <a:r>
              <a:rPr lang="ar-BH" sz="3600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دَجاجَةً</a:t>
            </a:r>
            <a:r>
              <a:rPr lang="ar-JO" sz="3200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            </a:t>
            </a:r>
            <a:r>
              <a:rPr lang="ar-BH" sz="3600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حبًّا.</a:t>
            </a:r>
            <a:endParaRPr lang="ar-JO" sz="3200" dirty="0"/>
          </a:p>
        </p:txBody>
      </p:sp>
      <p:sp>
        <p:nvSpPr>
          <p:cNvPr id="12" name="Rectangle 11"/>
          <p:cNvSpPr/>
          <p:nvPr/>
        </p:nvSpPr>
        <p:spPr>
          <a:xfrm>
            <a:off x="2445702" y="5431069"/>
            <a:ext cx="8718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Aft>
                <a:spcPts val="0"/>
              </a:spcAft>
              <a:tabLst>
                <a:tab pos="4752975" algn="l"/>
              </a:tabLst>
            </a:pPr>
            <a:r>
              <a:rPr lang="ar-SA" sz="3600" u="sng" dirty="0">
                <a:solidFill>
                  <a:srgbClr val="000000"/>
                </a:solidFill>
                <a:highlight>
                  <a:srgbClr val="FFFF00"/>
                </a:highlight>
                <a:cs typeface="Sakkal Majalla" panose="02000000000000000000" pitchFamily="2" charset="-78"/>
              </a:rPr>
              <a:t>الكلمات موضوع الإملاء هي</a:t>
            </a:r>
            <a:r>
              <a:rPr lang="ar-SA" sz="3600" dirty="0">
                <a:solidFill>
                  <a:srgbClr val="000000"/>
                </a:solidFill>
                <a:highlight>
                  <a:srgbClr val="FFFF00"/>
                </a:highlight>
                <a:cs typeface="Sakkal Majalla" panose="02000000000000000000" pitchFamily="2" charset="-78"/>
              </a:rPr>
              <a:t>: رَمى / رسَمَ / عَلَمَ / بدرٌ / ناصِرٌ / تَجْمَعُ</a:t>
            </a:r>
            <a:endParaRPr lang="en-US" sz="3600" dirty="0">
              <a:effectLst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29E25FE-F021-40B7-A014-33CB4233C9B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ooter Placeholder 3">
            <a:extLst>
              <a:ext uri="{FF2B5EF4-FFF2-40B4-BE49-F238E27FC236}">
                <a16:creationId xmlns="" xmlns:a16="http://schemas.microsoft.com/office/drawing/2014/main" id="{86128054-2C65-4570-84C9-D4BA6D1A3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3076" y="6480731"/>
            <a:ext cx="4674123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 وحدة المراجعة/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</a:t>
            </a:r>
            <a:r>
              <a:rPr kumimoji="0" lang="ar-JO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الثاني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JO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itchFamily="2" charset="-78"/>
              </a:rPr>
              <a:t>لخامس/</a:t>
            </a:r>
            <a:r>
              <a:rPr lang="ar-JO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أُراجع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الإملاء و التعبير(1)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9E2AE0-FB38-4659-98D7-1E80D7D84ECB}"/>
              </a:ext>
            </a:extLst>
          </p:cNvPr>
          <p:cNvSpPr txBox="1"/>
          <p:nvPr/>
        </p:nvSpPr>
        <p:spPr>
          <a:xfrm>
            <a:off x="9732598" y="1557038"/>
            <a:ext cx="7329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JO" sz="3600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Sakkal Majalla" panose="02000000000000000000" pitchFamily="2" charset="-78"/>
              </a:rPr>
              <a:t>رَمى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ECB0E98-A8C8-4A74-8E8E-734BBA81E37E}"/>
              </a:ext>
            </a:extLst>
          </p:cNvPr>
          <p:cNvSpPr txBox="1"/>
          <p:nvPr/>
        </p:nvSpPr>
        <p:spPr>
          <a:xfrm>
            <a:off x="9662615" y="2675479"/>
            <a:ext cx="8208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sz="4000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Sakkal Majalla" panose="02000000000000000000" pitchFamily="2" charset="-78"/>
              </a:rPr>
              <a:t>رَسَمَ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1CBACBB-1DEE-452A-8DB7-A9786890D3EC}"/>
              </a:ext>
            </a:extLst>
          </p:cNvPr>
          <p:cNvSpPr txBox="1"/>
          <p:nvPr/>
        </p:nvSpPr>
        <p:spPr>
          <a:xfrm>
            <a:off x="8269919" y="2714600"/>
            <a:ext cx="8283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sz="4000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Sakkal Majalla" panose="02000000000000000000" pitchFamily="2" charset="-78"/>
              </a:rPr>
              <a:t>عَلَمَ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68118D3-DE94-4568-A70F-34D54AF2835E}"/>
              </a:ext>
            </a:extLst>
          </p:cNvPr>
          <p:cNvSpPr txBox="1"/>
          <p:nvPr/>
        </p:nvSpPr>
        <p:spPr>
          <a:xfrm>
            <a:off x="9188919" y="3911475"/>
            <a:ext cx="7329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solidFill>
                  <a:srgbClr val="0070C0"/>
                </a:solidFill>
                <a:latin typeface="Calibri"/>
                <a:cs typeface="Sakkal Majalla" panose="02000000000000000000" pitchFamily="2" charset="-78"/>
              </a:rPr>
              <a:t>بدرٌ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50F081F-FD98-44F5-AE18-5B6A0121DACA}"/>
              </a:ext>
            </a:extLst>
          </p:cNvPr>
          <p:cNvSpPr txBox="1"/>
          <p:nvPr/>
        </p:nvSpPr>
        <p:spPr>
          <a:xfrm>
            <a:off x="8171355" y="3899895"/>
            <a:ext cx="981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sz="4000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Sakkal Majalla" panose="02000000000000000000" pitchFamily="2" charset="-78"/>
              </a:rPr>
              <a:t>ناصَرٌ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0875A0E-E98A-4FFA-A691-14402929671B}"/>
              </a:ext>
            </a:extLst>
          </p:cNvPr>
          <p:cNvSpPr txBox="1"/>
          <p:nvPr/>
        </p:nvSpPr>
        <p:spPr>
          <a:xfrm>
            <a:off x="6416629" y="3888314"/>
            <a:ext cx="9815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sz="4000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Sakkal Majalla" panose="02000000000000000000" pitchFamily="2" charset="-78"/>
              </a:rPr>
              <a:t>تَجْمَعُ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AEB84B6-45CD-44FB-829C-EF0C47BEEF97}"/>
              </a:ext>
            </a:extLst>
          </p:cNvPr>
          <p:cNvSpPr txBox="1"/>
          <p:nvPr/>
        </p:nvSpPr>
        <p:spPr>
          <a:xfrm>
            <a:off x="9662615" y="1641435"/>
            <a:ext cx="518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4CE6A67-5479-40ED-82A6-183ADDB2EF74}"/>
              </a:ext>
            </a:extLst>
          </p:cNvPr>
          <p:cNvSpPr txBox="1"/>
          <p:nvPr/>
        </p:nvSpPr>
        <p:spPr>
          <a:xfrm>
            <a:off x="9640193" y="2725994"/>
            <a:ext cx="755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65BAF1E-3025-463E-B38D-045737E9B442}"/>
              </a:ext>
            </a:extLst>
          </p:cNvPr>
          <p:cNvSpPr txBox="1"/>
          <p:nvPr/>
        </p:nvSpPr>
        <p:spPr>
          <a:xfrm>
            <a:off x="8269918" y="2760075"/>
            <a:ext cx="805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ECF218C-C149-4456-8A71-6129099D8365}"/>
              </a:ext>
            </a:extLst>
          </p:cNvPr>
          <p:cNvSpPr txBox="1"/>
          <p:nvPr/>
        </p:nvSpPr>
        <p:spPr>
          <a:xfrm>
            <a:off x="9196167" y="3998737"/>
            <a:ext cx="755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24010E2-B1EF-484F-BA94-282983982144}"/>
              </a:ext>
            </a:extLst>
          </p:cNvPr>
          <p:cNvSpPr txBox="1"/>
          <p:nvPr/>
        </p:nvSpPr>
        <p:spPr>
          <a:xfrm>
            <a:off x="8171354" y="3975576"/>
            <a:ext cx="951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56E457C-2CDA-42FE-8DB2-0E130B04BDBB}"/>
              </a:ext>
            </a:extLst>
          </p:cNvPr>
          <p:cNvSpPr txBox="1"/>
          <p:nvPr/>
        </p:nvSpPr>
        <p:spPr>
          <a:xfrm>
            <a:off x="6432927" y="3957596"/>
            <a:ext cx="981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  <p:bldP spid="24" grpId="0"/>
      <p:bldP spid="25" grpId="0"/>
      <p:bldP spid="26" grpId="0"/>
      <p:bldP spid="27" grpId="0"/>
      <p:bldP spid="4" grpId="0"/>
      <p:bldP spid="28" grpId="0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636437" y="423121"/>
            <a:ext cx="84227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ar-JO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أُرَتِّبُ الْبِطاقاتِ الْآتِيَةَ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؛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لِأُكَوِّنَ جُمْلَةً مُفيدَةً: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169826" y="1380045"/>
            <a:ext cx="1179657" cy="550773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بَدْرًا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630559" y="1378179"/>
            <a:ext cx="1369351" cy="574790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الْـمُعَلِّمُ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253582" y="1318980"/>
            <a:ext cx="1179657" cy="647438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شَكَرَ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336412" y="4045506"/>
            <a:ext cx="370807" cy="294613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sz="4000" dirty="0"/>
          </a:p>
        </p:txBody>
      </p:sp>
      <p:sp>
        <p:nvSpPr>
          <p:cNvPr id="29" name="Rectangle 28"/>
          <p:cNvSpPr/>
          <p:nvPr/>
        </p:nvSpPr>
        <p:spPr>
          <a:xfrm>
            <a:off x="6808200" y="4018529"/>
            <a:ext cx="370798" cy="294613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sz="4000" dirty="0"/>
          </a:p>
        </p:txBody>
      </p:sp>
      <p:sp>
        <p:nvSpPr>
          <p:cNvPr id="27" name="Rectangle 26"/>
          <p:cNvSpPr/>
          <p:nvPr/>
        </p:nvSpPr>
        <p:spPr>
          <a:xfrm>
            <a:off x="5433239" y="4043456"/>
            <a:ext cx="370840" cy="294613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sz="4000" dirty="0"/>
          </a:p>
        </p:txBody>
      </p:sp>
      <p:sp>
        <p:nvSpPr>
          <p:cNvPr id="24" name="Rectangle 23"/>
          <p:cNvSpPr/>
          <p:nvPr/>
        </p:nvSpPr>
        <p:spPr>
          <a:xfrm>
            <a:off x="3882742" y="4051106"/>
            <a:ext cx="370840" cy="294613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sz="4000" dirty="0"/>
          </a:p>
        </p:txBody>
      </p:sp>
      <p:sp>
        <p:nvSpPr>
          <p:cNvPr id="2" name="Rectangle 1"/>
          <p:cNvSpPr/>
          <p:nvPr/>
        </p:nvSpPr>
        <p:spPr>
          <a:xfrm>
            <a:off x="6066953" y="2176194"/>
            <a:ext cx="457836" cy="333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40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529417" y="2176194"/>
            <a:ext cx="457836" cy="333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40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647317" y="2176194"/>
            <a:ext cx="457836" cy="333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4000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16F91A3D-D6AD-4452-BB7A-6D4F90E44EBF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ooter Placeholder 3">
            <a:extLst>
              <a:ext uri="{FF2B5EF4-FFF2-40B4-BE49-F238E27FC236}">
                <a16:creationId xmlns="" xmlns:a16="http://schemas.microsoft.com/office/drawing/2014/main" id="{5571B808-FA90-45E8-A84B-B87B76CB8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3076" y="6480731"/>
            <a:ext cx="4674123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 وحدة المراجعة/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</a:t>
            </a:r>
            <a:r>
              <a:rPr kumimoji="0" lang="ar-JO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الثاني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JO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itchFamily="2" charset="-78"/>
              </a:rPr>
              <a:t>لخامس/</a:t>
            </a:r>
            <a:r>
              <a:rPr lang="ar-JO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أُراجع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الإملاء و التعبير(1)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FAE46B53-2DAE-4D56-B20E-615F77C0906C}"/>
              </a:ext>
            </a:extLst>
          </p:cNvPr>
          <p:cNvSpPr txBox="1"/>
          <p:nvPr/>
        </p:nvSpPr>
        <p:spPr>
          <a:xfrm>
            <a:off x="4615337" y="2045758"/>
            <a:ext cx="5767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0C1F1943-7D7F-44DF-B4AE-6C9975E808B4}"/>
              </a:ext>
            </a:extLst>
          </p:cNvPr>
          <p:cNvSpPr txBox="1"/>
          <p:nvPr/>
        </p:nvSpPr>
        <p:spPr>
          <a:xfrm>
            <a:off x="7456912" y="2074441"/>
            <a:ext cx="5767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kumimoji="0" lang="ar-JO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2B218FE-6DEF-4A1E-B598-460BFAF3404E}"/>
              </a:ext>
            </a:extLst>
          </p:cNvPr>
          <p:cNvSpPr txBox="1"/>
          <p:nvPr/>
        </p:nvSpPr>
        <p:spPr>
          <a:xfrm>
            <a:off x="6005296" y="2050949"/>
            <a:ext cx="5767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kumimoji="0" lang="ar-JO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Rounded Rectangle 37">
            <a:extLst>
              <a:ext uri="{FF2B5EF4-FFF2-40B4-BE49-F238E27FC236}">
                <a16:creationId xmlns="" xmlns:a16="http://schemas.microsoft.com/office/drawing/2014/main" id="{F8019199-0DE6-4C28-A287-1E6DFD1F2ABE}"/>
              </a:ext>
            </a:extLst>
          </p:cNvPr>
          <p:cNvSpPr/>
          <p:nvPr/>
        </p:nvSpPr>
        <p:spPr>
          <a:xfrm>
            <a:off x="7856762" y="3374189"/>
            <a:ext cx="1330109" cy="550773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الْفضاءِ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37">
            <a:extLst>
              <a:ext uri="{FF2B5EF4-FFF2-40B4-BE49-F238E27FC236}">
                <a16:creationId xmlns="" xmlns:a16="http://schemas.microsoft.com/office/drawing/2014/main" id="{F906D995-4A9E-464A-8401-2986B72B808D}"/>
              </a:ext>
            </a:extLst>
          </p:cNvPr>
          <p:cNvSpPr/>
          <p:nvPr/>
        </p:nvSpPr>
        <p:spPr>
          <a:xfrm>
            <a:off x="6314837" y="3367098"/>
            <a:ext cx="1407717" cy="550773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الْحَمامَةُ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ounded Rectangle 37">
            <a:extLst>
              <a:ext uri="{FF2B5EF4-FFF2-40B4-BE49-F238E27FC236}">
                <a16:creationId xmlns="" xmlns:a16="http://schemas.microsoft.com/office/drawing/2014/main" id="{8B150EF0-B0D6-48E5-A574-7647054B8E7E}"/>
              </a:ext>
            </a:extLst>
          </p:cNvPr>
          <p:cNvSpPr/>
          <p:nvPr/>
        </p:nvSpPr>
        <p:spPr>
          <a:xfrm>
            <a:off x="4840014" y="3356530"/>
            <a:ext cx="1330109" cy="550773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تَطيرُ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37">
            <a:extLst>
              <a:ext uri="{FF2B5EF4-FFF2-40B4-BE49-F238E27FC236}">
                <a16:creationId xmlns="" xmlns:a16="http://schemas.microsoft.com/office/drawing/2014/main" id="{BBE1C16A-508D-4255-834A-67134B475214}"/>
              </a:ext>
            </a:extLst>
          </p:cNvPr>
          <p:cNvSpPr/>
          <p:nvPr/>
        </p:nvSpPr>
        <p:spPr>
          <a:xfrm>
            <a:off x="3317208" y="3347997"/>
            <a:ext cx="1330109" cy="550773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في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B538C73-CD82-4564-9038-D4E85429E5FF}"/>
              </a:ext>
            </a:extLst>
          </p:cNvPr>
          <p:cNvSpPr txBox="1"/>
          <p:nvPr/>
        </p:nvSpPr>
        <p:spPr>
          <a:xfrm>
            <a:off x="5330297" y="3905639"/>
            <a:ext cx="5767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D364E0F5-DFF7-4191-8D49-CD59BAA7CA3C}"/>
              </a:ext>
            </a:extLst>
          </p:cNvPr>
          <p:cNvSpPr txBox="1"/>
          <p:nvPr/>
        </p:nvSpPr>
        <p:spPr>
          <a:xfrm>
            <a:off x="6711548" y="3898200"/>
            <a:ext cx="5767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kumimoji="0" lang="ar-JO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9B4B1E60-2960-4D3D-B566-7C558912A576}"/>
              </a:ext>
            </a:extLst>
          </p:cNvPr>
          <p:cNvSpPr txBox="1"/>
          <p:nvPr/>
        </p:nvSpPr>
        <p:spPr>
          <a:xfrm>
            <a:off x="3791913" y="3933086"/>
            <a:ext cx="5767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kumimoji="0" lang="ar-JO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C6DA67F7-E98E-4D9A-88D3-66283471E03E}"/>
              </a:ext>
            </a:extLst>
          </p:cNvPr>
          <p:cNvSpPr txBox="1"/>
          <p:nvPr/>
        </p:nvSpPr>
        <p:spPr>
          <a:xfrm>
            <a:off x="8249932" y="3905939"/>
            <a:ext cx="5767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kumimoji="0" lang="ar-JO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BE68C5FD-CAF9-4094-BFC0-F53B23D70721}"/>
              </a:ext>
            </a:extLst>
          </p:cNvPr>
          <p:cNvSpPr txBox="1"/>
          <p:nvPr/>
        </p:nvSpPr>
        <p:spPr>
          <a:xfrm>
            <a:off x="4406496" y="4706153"/>
            <a:ext cx="38166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تَطيرُ الْحَمامَةُ في الْفضاءِ.</a:t>
            </a:r>
            <a:endParaRPr kumimoji="0" lang="ar-JO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A8D65B13-705A-4570-AE92-7E5A7F228C45}"/>
              </a:ext>
            </a:extLst>
          </p:cNvPr>
          <p:cNvSpPr txBox="1"/>
          <p:nvPr/>
        </p:nvSpPr>
        <p:spPr>
          <a:xfrm>
            <a:off x="5013710" y="2517064"/>
            <a:ext cx="26984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شَكَرَ بَدْرًا الْمُعَلِّمُ.</a:t>
            </a:r>
            <a:endParaRPr kumimoji="0" lang="ar-JO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/>
      <p:bldP spid="42" grpId="0"/>
      <p:bldP spid="47" grpId="0"/>
      <p:bldP spid="48" grpId="0"/>
      <p:bldP spid="50" grpId="0"/>
      <p:bldP spid="51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JO"/>
          </a:p>
        </p:txBody>
      </p:sp>
      <p:sp>
        <p:nvSpPr>
          <p:cNvPr id="20" name="Rectangle 19"/>
          <p:cNvSpPr/>
          <p:nvPr/>
        </p:nvSpPr>
        <p:spPr>
          <a:xfrm>
            <a:off x="3024809" y="482716"/>
            <a:ext cx="5665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أَمْلَأُ الْفَراغَ بِالْبِطاقَةِ الـْمُناسِبَةِ: 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58906" y="1710229"/>
            <a:ext cx="1512756" cy="5048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الْـمَدْرَسَةِ  </a:t>
            </a:r>
            <a:endParaRPr lang="en-US" sz="4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72648" y="1688338"/>
            <a:ext cx="1512756" cy="5048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مَرِضَ   </a:t>
            </a:r>
            <a:endParaRPr lang="en-US" sz="4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65777" y="1710227"/>
            <a:ext cx="1512756" cy="5048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SA" sz="4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جميلةً</a:t>
            </a:r>
            <a:endParaRPr lang="en-US" sz="4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0178" y="2600888"/>
            <a:ext cx="8622171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ar-BH" sz="40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</a:t>
            </a:r>
            <a:r>
              <a:rPr lang="ar-SA" sz="40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مُحَمَّدٌ، وَتَغَيَّبَ</a:t>
            </a:r>
            <a:r>
              <a:rPr lang="ar-JO" sz="40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عَنِ</a:t>
            </a:r>
            <a:r>
              <a:rPr lang="ar-SA" sz="40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40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</a:t>
            </a:r>
            <a:r>
              <a:rPr lang="ar-SA" sz="40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 فَزَارَهُ أَصْدِقاؤُهُ في</a:t>
            </a:r>
            <a:endParaRPr lang="ar-JO" sz="4000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ar-SA" sz="40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بَيْتِهِ،  وَقَدَّموا لَهُ هَدِيَّةً</a:t>
            </a:r>
            <a:r>
              <a:rPr lang="ar-JO" sz="40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40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</a:t>
            </a:r>
            <a:r>
              <a:rPr lang="ar-SA" sz="40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EA8236E-3B14-4895-BF27-E3AEF3786EA9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="" xmlns:a16="http://schemas.microsoft.com/office/drawing/2014/main" id="{B1CE6849-6F72-480B-A6EB-EA297239B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3076" y="6480731"/>
            <a:ext cx="4674123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 وحدة المراجعة/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</a:t>
            </a:r>
            <a:r>
              <a:rPr kumimoji="0" lang="ar-JO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الثاني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JO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itchFamily="2" charset="-78"/>
              </a:rPr>
              <a:t>لخامس/</a:t>
            </a:r>
            <a:r>
              <a:rPr lang="ar-JO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أُراجع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الإملاء و التعبير(1)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64CD8BB-8BB7-41BD-B306-8F8C393254C2}"/>
              </a:ext>
            </a:extLst>
          </p:cNvPr>
          <p:cNvSpPr txBox="1"/>
          <p:nvPr/>
        </p:nvSpPr>
        <p:spPr>
          <a:xfrm>
            <a:off x="8509424" y="2714351"/>
            <a:ext cx="11624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JO" sz="4000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مَرِضَ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BC1714D-78C2-4C33-A9B8-A38ED051F721}"/>
              </a:ext>
            </a:extLst>
          </p:cNvPr>
          <p:cNvSpPr txBox="1"/>
          <p:nvPr/>
        </p:nvSpPr>
        <p:spPr>
          <a:xfrm>
            <a:off x="4754813" y="2774915"/>
            <a:ext cx="14238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JO" sz="4000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المَدْرَسَةِ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2AC434C-33B5-4458-8C41-883B4E449C27}"/>
              </a:ext>
            </a:extLst>
          </p:cNvPr>
          <p:cNvSpPr txBox="1"/>
          <p:nvPr/>
        </p:nvSpPr>
        <p:spPr>
          <a:xfrm>
            <a:off x="5022761" y="3828036"/>
            <a:ext cx="14238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4000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جميلةً</a:t>
            </a:r>
            <a:endParaRPr lang="en-US" sz="40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38734E1-7FB0-4426-8CBD-CC841DD1F8FE}"/>
              </a:ext>
            </a:extLst>
          </p:cNvPr>
          <p:cNvSpPr txBox="1"/>
          <p:nvPr/>
        </p:nvSpPr>
        <p:spPr>
          <a:xfrm>
            <a:off x="8431655" y="2784009"/>
            <a:ext cx="11624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40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</a:t>
            </a:r>
            <a:endParaRPr lang="en-US" sz="4000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29B81D8-673D-47EF-A0F1-BF9A8322EF73}"/>
              </a:ext>
            </a:extLst>
          </p:cNvPr>
          <p:cNvSpPr txBox="1"/>
          <p:nvPr/>
        </p:nvSpPr>
        <p:spPr>
          <a:xfrm>
            <a:off x="4873213" y="3873095"/>
            <a:ext cx="15067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40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</a:t>
            </a:r>
            <a:endParaRPr lang="en-US" sz="4000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91DDCDA-2B31-426F-9F3F-0ADBE58DABE7}"/>
              </a:ext>
            </a:extLst>
          </p:cNvPr>
          <p:cNvSpPr txBox="1"/>
          <p:nvPr/>
        </p:nvSpPr>
        <p:spPr>
          <a:xfrm>
            <a:off x="4730131" y="2842814"/>
            <a:ext cx="14238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40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5357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425" y="268091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8196" y="609688"/>
            <a:ext cx="94532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>
              <a:buSzPts val="2600"/>
            </a:pPr>
            <a:r>
              <a:rPr lang="ar-JO" sz="4000" b="1" dirty="0">
                <a:cs typeface="Sakkal Majalla" panose="02000000000000000000" pitchFamily="2" charset="-78"/>
              </a:rPr>
              <a:t>4- </a:t>
            </a:r>
            <a:r>
              <a:rPr lang="ar-SA" sz="4000" b="1" dirty="0">
                <a:cs typeface="Sakkal Majalla" panose="02000000000000000000" pitchFamily="2" charset="-78"/>
              </a:rPr>
              <a:t>أُكَوِّنُ جُمْلَةً بِالْبِطاقاتِ الخَضْراءِ، وَجُمْلَةً بِالْبِطاقاتِ الصَّفْراءِ:</a:t>
            </a:r>
            <a:endParaRPr lang="en-US" sz="4000" dirty="0"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67544" y="2271995"/>
            <a:ext cx="1320123" cy="495300"/>
          </a:xfrm>
          <a:prstGeom prst="rect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الْبَحْرَيْنِ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14223" y="2281422"/>
            <a:ext cx="1320123" cy="495300"/>
          </a:xfrm>
          <a:prstGeom prst="rect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عَلَمَ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13551" y="1545586"/>
            <a:ext cx="1320123" cy="495300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مَشَت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04031" y="1545586"/>
            <a:ext cx="1320123" cy="495300"/>
          </a:xfrm>
          <a:prstGeom prst="rect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رَفَعَتْ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59272" y="1544414"/>
            <a:ext cx="1320123" cy="495300"/>
          </a:xfrm>
          <a:prstGeom prst="rect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رِحابُ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67545" y="1534889"/>
            <a:ext cx="1320123" cy="495300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النَّمْلَةُ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04030" y="2299401"/>
            <a:ext cx="1320123" cy="495300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الْعودِ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959272" y="2266933"/>
            <a:ext cx="1320123" cy="495300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فَوْقَ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C6DD5A4E-5397-4250-B98A-909A3ED1646C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ooter Placeholder 3">
            <a:extLst>
              <a:ext uri="{FF2B5EF4-FFF2-40B4-BE49-F238E27FC236}">
                <a16:creationId xmlns="" xmlns:a16="http://schemas.microsoft.com/office/drawing/2014/main" id="{236B5F36-FDE6-4914-94B6-E5A14695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3076" y="6480731"/>
            <a:ext cx="4674123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 وحدة المراجعة/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</a:t>
            </a:r>
            <a:r>
              <a:rPr kumimoji="0" lang="ar-JO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الثاني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JO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itchFamily="2" charset="-78"/>
              </a:rPr>
              <a:t>لخامس/</a:t>
            </a:r>
            <a:r>
              <a:rPr lang="ar-JO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أُراجع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الإملاء و التعبير(1)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9D9BFC6-B362-4161-B618-56A9CFF56B90}"/>
              </a:ext>
            </a:extLst>
          </p:cNvPr>
          <p:cNvSpPr txBox="1"/>
          <p:nvPr/>
        </p:nvSpPr>
        <p:spPr>
          <a:xfrm>
            <a:off x="2856816" y="3419352"/>
            <a:ext cx="60944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ar-JO" sz="4000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مَشَت </a:t>
            </a:r>
            <a:r>
              <a:rPr kumimoji="0" lang="ar-BH" sz="4000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النَّمْلَةُ</a:t>
            </a:r>
            <a:r>
              <a:rPr kumimoji="0" lang="ar-JO" sz="4000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فَوْقَ العودِ</a:t>
            </a:r>
            <a:r>
              <a:rPr kumimoji="0" lang="ar-BH" sz="4000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r>
              <a:rPr kumimoji="0" lang="ar-JO" sz="4000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1110B1C-C0F3-47E7-A37D-01AB911C86B7}"/>
              </a:ext>
            </a:extLst>
          </p:cNvPr>
          <p:cNvSpPr txBox="1"/>
          <p:nvPr/>
        </p:nvSpPr>
        <p:spPr>
          <a:xfrm>
            <a:off x="2856816" y="4308215"/>
            <a:ext cx="60944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ar-BH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رَفَعَتْ</a:t>
            </a:r>
            <a: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رِحابُ عَلَمَ</a:t>
            </a:r>
            <a: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الْبَحْرَيْنِ.</a:t>
            </a:r>
            <a: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342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6" y="43934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="" xmlns:a16="http://schemas.microsoft.com/office/drawing/2014/main" id="{0E6898A3-ACC2-46FC-8E96-AB5DC1416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671" y="206138"/>
            <a:ext cx="72794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kumimoji="0" lang="ar-JO" altLang="ar-SA" sz="4000" b="1" i="0" u="none" strike="noStrike" cap="none" normalizeH="0" baseline="0" dirty="0">
                <a:ln>
                  <a:noFill/>
                </a:ln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kumimoji="0" lang="ar-SA" altLang="ar-SA" sz="4000" b="1" i="0" u="none" strike="noStrike" cap="none" normalizeH="0" baseline="0" dirty="0">
                <a:ln>
                  <a:noFill/>
                </a:ln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kumimoji="0" lang="ar-JO" altLang="ar-SA" sz="4000" b="1" i="0" u="none" strike="noStrike" cap="none" normalizeH="0" baseline="0" dirty="0">
                <a:ln>
                  <a:noFill/>
                </a:ln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أُرَتِّبُ الْجُمَلَ الْآتِيَةَ لِأَحْصُلَ عَلى فِقْرَةٍ: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259" name="Picture 3141" descr="A group of people walking around&#10;&#10;Description automatically gener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963" y="963791"/>
            <a:ext cx="2089897" cy="169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61" name="Picture 3140" descr="A picture containing outdoor, skiing, snow, people&#10;&#10;Description automatically gener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288" y="999592"/>
            <a:ext cx="2089897" cy="165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60" name="Picture 3494" descr="A group of people posing for a picture&#10;&#10;Description automatically generat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638" y="1009872"/>
            <a:ext cx="2089897" cy="158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58" name="Picture 3493" descr="A group of people posing for the camera&#10;&#10;Description automatically generat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199" y="1014902"/>
            <a:ext cx="1950233" cy="158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JO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628421"/>
              </p:ext>
            </p:extLst>
          </p:nvPr>
        </p:nvGraphicFramePr>
        <p:xfrm>
          <a:off x="1243288" y="2685914"/>
          <a:ext cx="8837871" cy="3533031"/>
        </p:xfrm>
        <a:graphic>
          <a:graphicData uri="http://schemas.openxmlformats.org/drawingml/2006/table">
            <a:tbl>
              <a:tblPr rtl="1" firstRow="1" firstCol="1" bandRow="1"/>
              <a:tblGrid>
                <a:gridCol w="81195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83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1265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ها هُوَ الْعَمُّ مُحَمَّدٌ يُوَزّعُ الْحَلْوى وَالْعيدِيَّةَ عَلى الْأَطْفالِ.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600" b="1" dirty="0">
                          <a:effectLst/>
                          <a:latin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346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cs typeface="Sakkal Majalla" panose="02000000000000000000" pitchFamily="2" charset="-78"/>
                        </a:rPr>
                        <a:t>ذَهَبَ بَدْرٌ وَأَبوهُ إِلى مَسْجِدِ الْحَيِّ لِصَلاةِ الْعيدِ.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600" b="1" dirty="0">
                          <a:effectLst/>
                          <a:latin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346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cs typeface="Sakkal Majalla" panose="02000000000000000000" pitchFamily="2" charset="-78"/>
                        </a:rPr>
                        <a:t>ثُمَّ خَرَجَ الْأَوْلادُ وَالْبَناتُ إلى الْحَيِّ.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346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cs typeface="Sakkal Majalla" panose="02000000000000000000" pitchFamily="2" charset="-78"/>
                        </a:rPr>
                        <a:t>بَعْدَ الصَّلاةِ خَرَجَ الرِّجالُ وَالْأَطْفالُ مِنَ الْـمَسْجِدِ.</a:t>
                      </a:r>
                      <a:r>
                        <a:rPr lang="ar-BH" sz="3600" b="1" dirty="0">
                          <a:effectLst/>
                          <a:latin typeface="Calibri" panose="020F0502020204030204" pitchFamily="34" charset="0"/>
                          <a:cs typeface="Sakkal Majalla" panose="02000000000000000000" pitchFamily="2" charset="-78"/>
                        </a:rPr>
                        <a:t>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600" b="1" dirty="0">
                          <a:effectLst/>
                          <a:latin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C83DADF-8E73-4BD5-9161-CE31F95FBDE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ooter Placeholder 3">
            <a:extLst>
              <a:ext uri="{FF2B5EF4-FFF2-40B4-BE49-F238E27FC236}">
                <a16:creationId xmlns="" xmlns:a16="http://schemas.microsoft.com/office/drawing/2014/main" id="{92CAD5C2-9AEF-49C6-BE96-40270C113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3076" y="6480731"/>
            <a:ext cx="4674123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 وحدة المراجعة/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</a:t>
            </a:r>
            <a:r>
              <a:rPr kumimoji="0" lang="ar-JO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الثاني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JO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itchFamily="2" charset="-78"/>
              </a:rPr>
              <a:t>لخامس/</a:t>
            </a:r>
            <a:r>
              <a:rPr lang="ar-JO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أُراجع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الإملاء و التعبير(1)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5722AEE-C954-4DF3-BE4E-E8CACB551A82}"/>
              </a:ext>
            </a:extLst>
          </p:cNvPr>
          <p:cNvSpPr txBox="1"/>
          <p:nvPr/>
        </p:nvSpPr>
        <p:spPr>
          <a:xfrm>
            <a:off x="1426057" y="3981536"/>
            <a:ext cx="534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JO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akkal Majalla" panose="02000000000000000000" pitchFamily="2" charset="-78"/>
              </a:rPr>
              <a:t>1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60F498C-578D-4F23-AA33-6C094A809168}"/>
              </a:ext>
            </a:extLst>
          </p:cNvPr>
          <p:cNvSpPr txBox="1"/>
          <p:nvPr/>
        </p:nvSpPr>
        <p:spPr>
          <a:xfrm>
            <a:off x="1426055" y="5490417"/>
            <a:ext cx="534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akkal Majalla" panose="02000000000000000000" pitchFamily="2" charset="-78"/>
              </a:rPr>
              <a:t>2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BD5BFB1-870C-4825-996F-EBBADA863AAE}"/>
              </a:ext>
            </a:extLst>
          </p:cNvPr>
          <p:cNvSpPr txBox="1"/>
          <p:nvPr/>
        </p:nvSpPr>
        <p:spPr>
          <a:xfrm>
            <a:off x="1426056" y="4763032"/>
            <a:ext cx="534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akkal Majalla" panose="02000000000000000000" pitchFamily="2" charset="-78"/>
              </a:rPr>
              <a:t>3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FDBA5AF-A25F-4A8F-819E-C5EB0C9F610E}"/>
              </a:ext>
            </a:extLst>
          </p:cNvPr>
          <p:cNvSpPr txBox="1"/>
          <p:nvPr/>
        </p:nvSpPr>
        <p:spPr>
          <a:xfrm>
            <a:off x="1426057" y="3037517"/>
            <a:ext cx="534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akkal Majalla" panose="02000000000000000000" pitchFamily="2" charset="-78"/>
              </a:rPr>
              <a:t>4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0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9322" y="166060"/>
            <a:ext cx="82216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JO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6- أُ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رَتِّبُ الْجُمَلَ الْآتِيَةَ لِأَحْصُلَ عَلى فِقْرَةٍ، ثُمَّ أَكْتُبُها.</a:t>
            </a:r>
            <a:endParaRPr lang="en-US" sz="4000" b="1" dirty="0"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916265" y="1218133"/>
            <a:ext cx="666427" cy="6561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2400" b="1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807231" y="2104339"/>
            <a:ext cx="666427" cy="6561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ar-JO" sz="2400" dirty="0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807230" y="3001015"/>
            <a:ext cx="666427" cy="6561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ar-JO" sz="2400" b="1" dirty="0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807229" y="3897691"/>
            <a:ext cx="666427" cy="6561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ar-JO" sz="24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03077" y="2104339"/>
            <a:ext cx="6260446" cy="943574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قالَ </a:t>
            </a: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بَدْرٌ" "شُكْرًا يا جَدِّي، حَقًّا إِنَّها قِصَّةٌ رائِعَةٌ".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03076" y="3141234"/>
            <a:ext cx="6222212" cy="697963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حَكى لَنَا جَدّي قِصَّةَ الثَّعْلَبِ وَالدَّجاجَةِ.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03076" y="3932518"/>
            <a:ext cx="6183977" cy="697963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فَرَغَ جَدّي مِنْ صَلاتِهِ،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03076" y="1283503"/>
            <a:ext cx="6260446" cy="697963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فَاجْتَمَعْنا حَوْلَهُ لِنَسْمَعَ حِكايَةً جَديدَةً.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9921" y="4811727"/>
            <a:ext cx="9832155" cy="138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FF39325-141F-40B5-8F49-17AC9BFF676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ooter Placeholder 3">
            <a:extLst>
              <a:ext uri="{FF2B5EF4-FFF2-40B4-BE49-F238E27FC236}">
                <a16:creationId xmlns="" xmlns:a16="http://schemas.microsoft.com/office/drawing/2014/main" id="{8580D475-0AA5-46A4-B6E8-2D61A23BB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3076" y="6480731"/>
            <a:ext cx="4674123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 وحدة المراجعة/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</a:t>
            </a:r>
            <a:r>
              <a:rPr kumimoji="0" lang="ar-JO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الثاني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JO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itchFamily="2" charset="-78"/>
              </a:rPr>
              <a:t>لخامس/</a:t>
            </a:r>
            <a:r>
              <a:rPr lang="ar-JO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أُراجع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الإملاء و التعبير(1)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12902D89-FF9D-42E6-A588-9CB93ED23CDE}"/>
              </a:ext>
            </a:extLst>
          </p:cNvPr>
          <p:cNvSpPr/>
          <p:nvPr/>
        </p:nvSpPr>
        <p:spPr>
          <a:xfrm>
            <a:off x="1417722" y="4754347"/>
            <a:ext cx="9832155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فَرَغَ جَدّي مِنْ صَلاتِهِ، فَاجْتَمَعْنا حَوْلَهُ لِنَسْمَعَ حِكايَةً جَديدَةً. حَكى لَنَا جَدّي قِصَّةَ الثَّعْلَبِ وَالدَّجاجَةِ. قالَ بَدْرٌ" "شُكْرًا يا جَدِّي، حَقًّا إِنَّها قِصَّةٌ رائِعَةٌ".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1B4292D-C87C-47FF-926B-CB182B684B6B}"/>
              </a:ext>
            </a:extLst>
          </p:cNvPr>
          <p:cNvSpPr txBox="1"/>
          <p:nvPr/>
        </p:nvSpPr>
        <p:spPr>
          <a:xfrm>
            <a:off x="2042692" y="1280079"/>
            <a:ext cx="3652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285D407-8996-4F29-AB4A-CC3BC14645B7}"/>
              </a:ext>
            </a:extLst>
          </p:cNvPr>
          <p:cNvSpPr txBox="1"/>
          <p:nvPr/>
        </p:nvSpPr>
        <p:spPr>
          <a:xfrm>
            <a:off x="1971375" y="2141210"/>
            <a:ext cx="3652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kumimoji="0" lang="ar-JO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53758F1-90E8-472A-A6A3-76082734AE08}"/>
              </a:ext>
            </a:extLst>
          </p:cNvPr>
          <p:cNvSpPr txBox="1"/>
          <p:nvPr/>
        </p:nvSpPr>
        <p:spPr>
          <a:xfrm>
            <a:off x="1949381" y="3073431"/>
            <a:ext cx="3652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kumimoji="0" lang="ar-JO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290AC37-D9B7-4F44-A3DA-E72288C1339E}"/>
              </a:ext>
            </a:extLst>
          </p:cNvPr>
          <p:cNvSpPr txBox="1"/>
          <p:nvPr/>
        </p:nvSpPr>
        <p:spPr>
          <a:xfrm>
            <a:off x="1949381" y="3958335"/>
            <a:ext cx="3652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kumimoji="0" lang="ar-JO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394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6" grpId="0"/>
      <p:bldP spid="27" grpId="0"/>
      <p:bldP spid="28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6FD81C88-FE2B-451C-8F54-250B6053AE91}"/>
              </a:ext>
            </a:extLst>
          </p:cNvPr>
          <p:cNvSpPr/>
          <p:nvPr/>
        </p:nvSpPr>
        <p:spPr>
          <a:xfrm>
            <a:off x="3160771" y="2456575"/>
            <a:ext cx="6153174" cy="164088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انْتَهى الدَّرْسُ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F66B0DC-5FF2-430A-918B-007BC980E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FDB53EE-7741-44AA-BF00-51B4D2A31B2C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="" xmlns:a16="http://schemas.microsoft.com/office/drawing/2014/main" id="{3DB7ADEE-D876-41D6-B3D9-A16410FA2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3076" y="6480731"/>
            <a:ext cx="4674123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 وحدة المراجعة/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</a:t>
            </a:r>
            <a:r>
              <a:rPr kumimoji="0" lang="ar-JO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الثاني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JO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itchFamily="2" charset="-78"/>
              </a:rPr>
              <a:t>لخامس/</a:t>
            </a:r>
            <a:r>
              <a:rPr lang="ar-JO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أُراجع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الإملاء و التعبير(1)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6743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2022</TotalTime>
  <Words>548</Words>
  <Application>Microsoft Office PowerPoint</Application>
  <PresentationFormat>Widescreen</PresentationFormat>
  <Paragraphs>105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Sakkal Majalla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Heyam  Saad Sakhir</cp:lastModifiedBy>
  <cp:revision>277</cp:revision>
  <cp:lastPrinted>2021-01-17T11:49:49Z</cp:lastPrinted>
  <dcterms:created xsi:type="dcterms:W3CDTF">2020-03-04T10:47:58Z</dcterms:created>
  <dcterms:modified xsi:type="dcterms:W3CDTF">2021-09-08T06:11:17Z</dcterms:modified>
</cp:coreProperties>
</file>