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2" r:id="rId1"/>
  </p:sldMasterIdLst>
  <p:notesMasterIdLst>
    <p:notesMasterId r:id="rId14"/>
  </p:notesMasterIdLst>
  <p:sldIdLst>
    <p:sldId id="326" r:id="rId2"/>
    <p:sldId id="350" r:id="rId3"/>
    <p:sldId id="327" r:id="rId4"/>
    <p:sldId id="356" r:id="rId5"/>
    <p:sldId id="357" r:id="rId6"/>
    <p:sldId id="329" r:id="rId7"/>
    <p:sldId id="355" r:id="rId8"/>
    <p:sldId id="358" r:id="rId9"/>
    <p:sldId id="332" r:id="rId10"/>
    <p:sldId id="351" r:id="rId11"/>
    <p:sldId id="359" r:id="rId12"/>
    <p:sldId id="311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7ED43"/>
    <a:srgbClr val="43B15D"/>
    <a:srgbClr val="FF3399"/>
    <a:srgbClr val="FFFFCC"/>
    <a:srgbClr val="FF0066"/>
    <a:srgbClr val="CC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22/05/1443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(الْمُحافَظَةُ عَلى الصِّحَّةِ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التّاسِعُ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في عِيادَةِ الْعُيونِ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00AB0D95-D0CA-4DB1-A0E7-46CA6D87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4154" y="6466241"/>
            <a:ext cx="8743898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201">
            <a:extLst>
              <a:ext uri="{FF2B5EF4-FFF2-40B4-BE49-F238E27FC236}">
                <a16:creationId xmlns:a16="http://schemas.microsoft.com/office/drawing/2014/main" xmlns="" id="{834F3E3E-4613-476A-BAD5-D2E9B0397284}"/>
              </a:ext>
            </a:extLst>
          </p:cNvPr>
          <p:cNvSpPr/>
          <p:nvPr/>
        </p:nvSpPr>
        <p:spPr>
          <a:xfrm>
            <a:off x="4370696" y="5431042"/>
            <a:ext cx="3650747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xmlns="" id="{3F963C93-D77D-4BCE-988D-6F721D181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2" y="2673320"/>
            <a:ext cx="4180025" cy="27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237" y="110310"/>
            <a:ext cx="96632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قَدَّمَتِ الطَّبيبَةُ نَصيحَةً ثَمينَةً إِلى عائِشَةَ في آخِرِ الْفَحْصِ، أَكْتُبُ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هَذِهِ النَّصيحَةَ كَما وَرَدَتْ في النَّصِّ: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35A2B969-12DE-49A8-877C-BDB9FC47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3" y="2802479"/>
            <a:ext cx="103380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6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قَرَّرَتْ عائِشَةُ أَنْ تُعَدِّلَ سُلوكَها في نِهايَةِ النَّصِّ؛ لِتُحافِظَ عَلى صِحَّتِها،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فَماذا سَتَفْعَلُ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xmlns="" id="{218420F4-1FA0-4A94-A429-5681D60B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2764" y="6466241"/>
            <a:ext cx="8712508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97EBA-EDF5-416C-BC45-8F077BC3CE77}"/>
              </a:ext>
            </a:extLst>
          </p:cNvPr>
          <p:cNvSpPr txBox="1"/>
          <p:nvPr/>
        </p:nvSpPr>
        <p:spPr>
          <a:xfrm>
            <a:off x="379443" y="1539189"/>
            <a:ext cx="1010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3E6B4A-A1D9-4FE8-8DAB-DAF46535FF99}"/>
              </a:ext>
            </a:extLst>
          </p:cNvPr>
          <p:cNvSpPr txBox="1"/>
          <p:nvPr/>
        </p:nvSpPr>
        <p:spPr>
          <a:xfrm>
            <a:off x="287399" y="2113861"/>
            <a:ext cx="101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A96692-0DC1-4FDF-8749-A2B95F0DF40B}"/>
              </a:ext>
            </a:extLst>
          </p:cNvPr>
          <p:cNvSpPr txBox="1"/>
          <p:nvPr/>
        </p:nvSpPr>
        <p:spPr>
          <a:xfrm>
            <a:off x="382554" y="4089557"/>
            <a:ext cx="102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4CF213-C5D7-4203-AFD5-16D26CB03C1E}"/>
              </a:ext>
            </a:extLst>
          </p:cNvPr>
          <p:cNvSpPr txBox="1"/>
          <p:nvPr/>
        </p:nvSpPr>
        <p:spPr>
          <a:xfrm>
            <a:off x="68330" y="1559863"/>
            <a:ext cx="1041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يَجِبُ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أَنْ تُحافِظي عَلى سَلامَةِ عيْنَيْكِ يا عائِشَةُ، وَلا تَجْلِسي طَويلًا أَمامَ الْأَلْعابِ الْإِلِكْتـرونِيَّةِ وَالْهَواتِفِ الذَّكِيَّةِ".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73A715-425B-4DA1-A3AC-086D10CC0898}"/>
              </a:ext>
            </a:extLst>
          </p:cNvPr>
          <p:cNvSpPr txBox="1"/>
          <p:nvPr/>
        </p:nvSpPr>
        <p:spPr>
          <a:xfrm>
            <a:off x="493449" y="4062663"/>
            <a:ext cx="1105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 smtClean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قَ</a:t>
            </a:r>
            <a:r>
              <a:rPr kumimoji="0" lang="ar-BH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رَّرَتْ</a:t>
            </a:r>
            <a:r>
              <a:rPr kumimoji="0" lang="ar-BH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أَنْ تُنَظِّمَ وَقْتَها، وَتُنَوِّعَ أَلْعابَـها.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686" y="418086"/>
            <a:ext cx="61670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7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أُرَتِّبُ هَذهِ الْأَحْداثَ كَمَا وَرَدَتْ في النَّصِّ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xmlns="" id="{218420F4-1FA0-4A94-A429-5681D60B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5934B75-97C4-49E7-AE3B-92033472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185" y="1516306"/>
            <a:ext cx="371475" cy="353695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F6EF75E-46A2-4EA6-8328-7A82F1787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185" y="2415183"/>
            <a:ext cx="371475" cy="353695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5BE808D-86A3-4910-969D-7B4C6FE4DE59}"/>
              </a:ext>
            </a:extLst>
          </p:cNvPr>
          <p:cNvGrpSpPr/>
          <p:nvPr/>
        </p:nvGrpSpPr>
        <p:grpSpPr>
          <a:xfrm>
            <a:off x="10512267" y="3219492"/>
            <a:ext cx="495935" cy="568325"/>
            <a:chOff x="0" y="0"/>
            <a:chExt cx="496450" cy="5684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7D64229-2BC2-4B96-8B3C-F3C24A6CC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96450" cy="568411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9C1C1D9-3435-4ABD-B832-73E8CBB9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5" y="148281"/>
              <a:ext cx="371475" cy="354227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9B59E65-ACF3-408E-AB55-06D209AD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4498" y="5243459"/>
            <a:ext cx="371475" cy="353695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5984318-4AB5-4401-A48F-5D339B82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487" y="4377141"/>
            <a:ext cx="371475" cy="353695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8D8524C5-27A2-4031-9432-027586A0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C6BD3D1-0342-454C-A394-C3316E33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937" y="1377977"/>
            <a:ext cx="90781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عائِشَةُ لَمْ تَسْتَطِعْ أَنْ تُمَيِّـزَ الْأَشْكالَ وَالصُّوَرَ الصَّغيـرَةَ في أَثْناءِ الْفَحْصِ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10A7297-E19B-4EF1-A1F8-9F8DF700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644" y="2258850"/>
            <a:ext cx="75264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عائِشَةُ تَلْعَبُ بِالْهاتِفِ الْجَوّالِ وَاللَّوْحَةِ الذَّكِيَّةِ وَقْتًا طَويلًا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16181B88-2DCB-41F2-87EF-97D57814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601" y="4177756"/>
            <a:ext cx="5947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عائِشَةُ وَأُمُّها تَذْهبانِ إِلى عِيادَةِ طَبيبَةِ الْعُيونِ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2AEDE645-FCF6-4B2E-9F0C-4E2B2F7B5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836" y="5140564"/>
            <a:ext cx="3666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   آلامُ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عائِشَةَ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تَزولُ تَدْريجِيًّا.</a:t>
            </a:r>
            <a:endParaRPr kumimoji="0" lang="ar-SA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61D5FB-A2DE-4D05-A8E7-E49E11B24414}"/>
              </a:ext>
            </a:extLst>
          </p:cNvPr>
          <p:cNvSpPr txBox="1"/>
          <p:nvPr/>
        </p:nvSpPr>
        <p:spPr>
          <a:xfrm>
            <a:off x="3471571" y="3257346"/>
            <a:ext cx="7102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الطَّبيبَةُ طَلَبَتْ إلى عائِشَةَ وَضْعَ نَظّارَةٍ؛ لِتَحْميَ عَيْنَيْها</a:t>
            </a:r>
            <a:r>
              <a:rPr kumimoji="0" lang="ar-SA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9766E8-9570-42D1-A96D-E41A052FF8CA}"/>
              </a:ext>
            </a:extLst>
          </p:cNvPr>
          <p:cNvSpPr txBox="1"/>
          <p:nvPr/>
        </p:nvSpPr>
        <p:spPr>
          <a:xfrm>
            <a:off x="10569487" y="3240802"/>
            <a:ext cx="49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5EAE64-226A-4A96-A7D3-211FD3D2D85F}"/>
              </a:ext>
            </a:extLst>
          </p:cNvPr>
          <p:cNvSpPr txBox="1"/>
          <p:nvPr/>
        </p:nvSpPr>
        <p:spPr>
          <a:xfrm>
            <a:off x="10485094" y="2290057"/>
            <a:ext cx="437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9BD94A-CA51-4F9D-89D1-143953BE1435}"/>
              </a:ext>
            </a:extLst>
          </p:cNvPr>
          <p:cNvSpPr txBox="1"/>
          <p:nvPr/>
        </p:nvSpPr>
        <p:spPr>
          <a:xfrm>
            <a:off x="10503396" y="4252942"/>
            <a:ext cx="437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982BF8A-68A4-4ADC-AA42-12FF5D5AAB1B}"/>
              </a:ext>
            </a:extLst>
          </p:cNvPr>
          <p:cNvSpPr txBox="1"/>
          <p:nvPr/>
        </p:nvSpPr>
        <p:spPr>
          <a:xfrm>
            <a:off x="10485094" y="1394239"/>
            <a:ext cx="437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1BB5BF-A2CB-425A-BA26-F8EE7C3D6C65}"/>
              </a:ext>
            </a:extLst>
          </p:cNvPr>
          <p:cNvSpPr txBox="1"/>
          <p:nvPr/>
        </p:nvSpPr>
        <p:spPr>
          <a:xfrm>
            <a:off x="10512267" y="5098718"/>
            <a:ext cx="437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E65DDA0B-E668-490E-85CB-F0BF5BA7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83B4F1-BB1C-47F4-A529-2E30112A4ACA}"/>
              </a:ext>
            </a:extLst>
          </p:cNvPr>
          <p:cNvSpPr/>
          <p:nvPr/>
        </p:nvSpPr>
        <p:spPr>
          <a:xfrm>
            <a:off x="4604601" y="1014395"/>
            <a:ext cx="2553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كَيْفَ أَغْسِلُ يَدَيَّ؟</a:t>
            </a:r>
            <a:endParaRPr kumimoji="0" lang="ar-SA" alt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B7DD3DE-7E82-44D3-80D2-FA97E381D48E}"/>
              </a:ext>
            </a:extLst>
          </p:cNvPr>
          <p:cNvGrpSpPr/>
          <p:nvPr/>
        </p:nvGrpSpPr>
        <p:grpSpPr>
          <a:xfrm>
            <a:off x="3516271" y="318674"/>
            <a:ext cx="5943600" cy="609600"/>
            <a:chOff x="0" y="0"/>
            <a:chExt cx="5943600" cy="609600"/>
          </a:xfrm>
          <a:solidFill>
            <a:srgbClr val="43B15D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49A07CC4-7CA5-4FC3-8D2F-B6802F5557F3}"/>
                </a:ext>
              </a:extLst>
            </p:cNvPr>
            <p:cNvSpPr/>
            <p:nvPr/>
          </p:nvSpPr>
          <p:spPr>
            <a:xfrm>
              <a:off x="0" y="447675"/>
              <a:ext cx="4524375" cy="161925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E29760AC-FF65-4D70-829B-A01BE5B915A5}"/>
                </a:ext>
              </a:extLst>
            </p:cNvPr>
            <p:cNvSpPr/>
            <p:nvPr/>
          </p:nvSpPr>
          <p:spPr>
            <a:xfrm>
              <a:off x="4467225" y="0"/>
              <a:ext cx="1476375" cy="60960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التَّحَدُّثُ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5630E9A-C8B0-4B40-AB60-19B3EEDA8B6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6EAEE37-485A-4B8A-8FD3-A4DA4918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D812200-A94B-4ADF-A79E-6E45666D0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44" y="1741060"/>
            <a:ext cx="23241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68971D6-D867-486D-ABD5-72196BAC0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24" y="3841005"/>
            <a:ext cx="2289810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4B6BCA26-4B46-455E-90B7-2B6EE2AAA6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29" y="1715660"/>
            <a:ext cx="225806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E010DBC-946A-466C-9877-5E772E6F2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59" y="3900695"/>
            <a:ext cx="2300605" cy="19475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FC2AE249-0B2D-429B-8B1D-2208D05E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04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566EF70-3F88-4F6F-A2A7-76C69F81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06" y="97211"/>
            <a:ext cx="6375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النَّصَّ مَعَ الْـمـُعَلِّم، وَأُجيبُ عَنِ الأَسْئِلَةِ</a:t>
            </a: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83B4F1-BB1C-47F4-A529-2E30112A4ACA}"/>
              </a:ext>
            </a:extLst>
          </p:cNvPr>
          <p:cNvSpPr/>
          <p:nvPr/>
        </p:nvSpPr>
        <p:spPr>
          <a:xfrm>
            <a:off x="5791776" y="701696"/>
            <a:ext cx="2351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عِيادَةِ الْعُيونِ </a:t>
            </a:r>
            <a:endParaRPr kumimoji="0" lang="ar-SA" altLang="ar-S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F2D4A63-C86C-477B-88B2-B2B8CD43C3F2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C82B82-96E2-4620-9106-C1DE33385C4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53D5031-D30A-4526-8F85-DEDAF9E5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371" descr="Engineering drawing&#10;&#10;Description automatically generated">
            <a:extLst>
              <a:ext uri="{FF2B5EF4-FFF2-40B4-BE49-F238E27FC236}">
                <a16:creationId xmlns:a16="http://schemas.microsoft.com/office/drawing/2014/main" xmlns="" id="{8402381B-C682-4D21-8902-8065C611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2969" r="4982" b="4950"/>
          <a:stretch>
            <a:fillRect/>
          </a:stretch>
        </p:blipFill>
        <p:spPr bwMode="auto">
          <a:xfrm>
            <a:off x="9258261" y="1415084"/>
            <a:ext cx="24574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6E61E16-A3BE-406D-A67C-32AE2FE2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29" y="1661227"/>
            <a:ext cx="8493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اعْتادَتْ عائِشَةُ أَنْ تَلْعَبَ بِـهاتِفِها الْجَوَّالِ وَلَوْحَتِـها الذَّكِيَّةِ ساعاتٍ في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الْيَوْمِ وَاللَّيْلَةِ، مِنْ دونِ أَنْ تَعْمَلَ بنَصائِحِ أَبيها وَأُمِّها.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9F5017-77BC-439C-9D72-095493D378F0}"/>
              </a:ext>
            </a:extLst>
          </p:cNvPr>
          <p:cNvSpPr txBox="1"/>
          <p:nvPr/>
        </p:nvSpPr>
        <p:spPr>
          <a:xfrm>
            <a:off x="270641" y="3310541"/>
            <a:ext cx="117689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(2) </a:t>
            </a: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وَمَعَ مُرورِ الْأَيّامِ شَعَرَتْ عائِشَةُ بِصُعوبَةٍ في قِراءَةِ الْكَلِماتِ، وكُلَّما قَرَأَتْ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قِصَصَها الْـمُصَوَّرَةَ أَحَسَّتْ بِإِرْهاقٍ؛ فَقَرَّرَتْ أُمُّها أَنْ تَأْخُذَها إِلى طَبيبَةِ الْعُيونِ.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(3)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انْتَظَرَتْ عائِشَةُ، في قَلَقٍ، مَعَ أُمِّها في عِيادَةِ طَبيبَةِ الْعُيونِ، ثُمَّ دَخَلَتا إِلى الطَّبيبَةِ. </a:t>
            </a:r>
            <a:endParaRPr kumimoji="0" lang="ar-BH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263591-7837-4EE4-891D-2A1322725E4F}"/>
              </a:ext>
            </a:extLst>
          </p:cNvPr>
          <p:cNvSpPr txBox="1"/>
          <p:nvPr/>
        </p:nvSpPr>
        <p:spPr>
          <a:xfrm>
            <a:off x="8591512" y="1645085"/>
            <a:ext cx="676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(1)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DE310D2-48A2-4296-A33D-0A6A35EB5E0F}"/>
              </a:ext>
            </a:extLst>
          </p:cNvPr>
          <p:cNvSpPr txBox="1"/>
          <p:nvPr/>
        </p:nvSpPr>
        <p:spPr>
          <a:xfrm>
            <a:off x="1171977" y="4946940"/>
            <a:ext cx="11020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سَأَلَتْها مُبْتَسِمَةً: " في أَيِّ صَفٍّ أَنْتِ يا عائِشَةُ"؟  أَجابَتْ: " في الصَّفِّ الثّاني الْابْتِدائِيِّ".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C9E40B0-3129-4E29-90A7-E9F89A2C6624}"/>
              </a:ext>
            </a:extLst>
          </p:cNvPr>
          <p:cNvSpPr txBox="1"/>
          <p:nvPr/>
        </p:nvSpPr>
        <p:spPr>
          <a:xfrm>
            <a:off x="8709673" y="5462385"/>
            <a:ext cx="3403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"وَأَيْنَ تَشْعُرينَ بِالْأَلَمِ"؟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xmlns="" id="{A68A8612-58DB-404A-B020-490484C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76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F2D4A63-C86C-477B-88B2-B2B8CD43C3F2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C82B82-96E2-4620-9106-C1DE33385C4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xmlns="" id="{A68A8612-58DB-404A-B020-490484C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38C807-D24D-461F-A996-B4C7E0B9B960}"/>
              </a:ext>
            </a:extLst>
          </p:cNvPr>
          <p:cNvSpPr txBox="1"/>
          <p:nvPr/>
        </p:nvSpPr>
        <p:spPr>
          <a:xfrm>
            <a:off x="2305319" y="305571"/>
            <a:ext cx="967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-"في عَيْنَيَّ وَرَأْسـي، وَخاصَّةً عِنْدَما أَقْرَأُ دُروسـي أَوْ قِصَصَ الْأَطْفالِ". </a:t>
            </a:r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A169D4E-9B8B-4B0F-ACBE-72DEFE319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5532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3073" name="Picture 5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xmlns="" id="{26DD32CA-970F-417E-BDF3-9A1E2510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4" y="2751306"/>
            <a:ext cx="3751263" cy="23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638269-0EBB-4442-BF1C-722097A4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9" y="953490"/>
            <a:ext cx="118721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 startAt="4"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طَلَبَتِ الطَّبيبَةُ مِنْ عائِشَةَ أَنْ تُسَمِّيَ الْأَشْكالَ وَالصُّوَرَ مِنْ لَوْحَةِ فَحْصِ الْبَصَرِ الْـمُعَلَّقَةِ في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الْجِدارِ، ف</a:t>
            </a:r>
            <a:r>
              <a:rPr kumimoji="0" lang="ar-BH" altLang="en-US" sz="3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َتَعَرَّفَتِ الْأَشْكالَ وَالصُّوَرَ ذاتَ الْحَجْمِ الْكَبيـرِ، وَلَكِنَّها تَعَثَّـرَتْ في تَعَرُّفِ بَعْضِ الْأَشْكالِ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altLang="en-US" sz="3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وَالصُّوَرِ ذاتِ الْحَجْمِ الْـمُتَوَسِّطِ، وَلَمْ تَسْتَطِعْ أَنْ تُمَيِّـزَ الْأَشْكالَ وَالصُّوَرَ الصَّغيـرَةَ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أَكْمَلَتِ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الطَّبيبَةُ بَقِيَّةَ الْفُحوصاتِ، وَجَلَسَتْ إِلى مَكْتَبِها.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8EA3B6B-E113-4E38-A864-540A8993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563" y="3736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00">
            <a:extLst>
              <a:ext uri="{FF2B5EF4-FFF2-40B4-BE49-F238E27FC236}">
                <a16:creationId xmlns:a16="http://schemas.microsoft.com/office/drawing/2014/main" xmlns="" id="{BFEE0BFC-6F23-44A8-A3FC-44D00D3D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6" y="5136925"/>
            <a:ext cx="2061775" cy="1046163"/>
          </a:xfrm>
          <a:prstGeom prst="rect">
            <a:avLst/>
          </a:prstGeom>
          <a:solidFill>
            <a:srgbClr val="D9E2F3"/>
          </a:solidFill>
          <a:ln w="12700">
            <a:solidFill>
              <a:srgbClr val="D9E2F3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تَرَقُّبٍ: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انْتِظارٍ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80AD9CC4-D4B9-41C3-95B7-2A922D6A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7572" y="2760820"/>
            <a:ext cx="123096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(5)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سَأَلَتْها الْأُمُّ في حَيْرَةٍ وَ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تَرَقُّبٍ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 " كَيْفَ حالُ عائِشَةَ"؟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قالَتْ الطَّبيبَةُ بِصَوْتٍ يَزْرَعُ الْأَمَلَ في الْقُلوبِ: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-"اطْمَئِنِّي، وَلا تَخافِي، سَتَكونُ عائِشَةُ بِخَيْرٍ إِنْ شاءَ اللَّهُ".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F2D4A63-C86C-477B-88B2-B2B8CD43C3F2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CC82B82-96E2-4620-9106-C1DE33385C4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6CCE58C-2F8E-4D8A-8B77-98BABA8775E1}"/>
              </a:ext>
            </a:extLst>
          </p:cNvPr>
          <p:cNvSpPr/>
          <p:nvPr/>
        </p:nvSpPr>
        <p:spPr>
          <a:xfrm>
            <a:off x="4810125" y="27844750"/>
            <a:ext cx="342900" cy="3333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xmlns="" id="{A68A8612-58DB-404A-B020-490484C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5C7E7CB-66F7-46F3-89F4-B7B93BC7F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" y="13156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3958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437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xmlns="" id="{BEDB3D42-91AB-4D9C-902D-C85CDF78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5106" r="3114" b="4213"/>
          <a:stretch>
            <a:fillRect/>
          </a:stretch>
        </p:blipFill>
        <p:spPr bwMode="auto">
          <a:xfrm>
            <a:off x="9315612" y="522873"/>
            <a:ext cx="270827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CF3C9717-DFDA-46E6-AAEE-18F3151A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" y="522873"/>
            <a:ext cx="96986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ثُمَّ تَوَجَّهَتْ إِلى عائِشَةَ قائِلَةً: “سَتَضَعينَ نَظّارَةً في أَثْناءِ الْقِراءَةِ؛ كَيْ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تُحافِظي عَلى سَلامَةِ بَصَرِكِ، وَلَنْ تَشْعُري بِالْأَلَمِ بَعْدَ الْيَوْمِ، وَسَتَقْرَئينَ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كُلَّ ما تُحِبّينَ".  ثُمَّ أَضافَتْ: "وَلَكِنْ يَجِبُ أَنْ تُحافِظي عَلى سَلامَةِ عيْنَيْكِ </a:t>
            </a:r>
            <a:endParaRPr lang="ar-BH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عائِشَةُ، وَلا تَجْلِسي طَويلًا أَمامَ الْأَلْعابِ الْإِلِكْتـرونِيَّةِ وَالْهَواتِفِ الذَّكِيَّةِ".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AC921C-3BDC-4F50-A68C-40E978AC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6572" y="34773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01">
            <a:extLst>
              <a:ext uri="{FF2B5EF4-FFF2-40B4-BE49-F238E27FC236}">
                <a16:creationId xmlns:a16="http://schemas.microsoft.com/office/drawing/2014/main" xmlns="" id="{01BB61C6-E5C9-4B3A-8E49-F4F3CF52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" y="3944742"/>
            <a:ext cx="3317941" cy="1518160"/>
          </a:xfrm>
          <a:prstGeom prst="rect">
            <a:avLst/>
          </a:prstGeom>
          <a:solidFill>
            <a:srgbClr val="D9E2F3"/>
          </a:solidFill>
          <a:ln w="12700">
            <a:solidFill>
              <a:srgbClr val="D9E2F3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تَدْريجِيًّا: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شَيْئًا فَشَيْئًا.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B2878323-5979-4346-9E49-42FA96E6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285" y="2877191"/>
            <a:ext cx="115650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(6)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وَبَعْدَ أَنِ اعْتادَتْ عائِشَةُ نَظّارَتَـها، زالَتِ الْآلامُ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تَدْريجِيًّا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وَقَرَّرَتْ أَنْ تُنَظِّمَ وَقْتَها، وَتُنَوِّعَ أَلْعابَـها.</a:t>
            </a:r>
            <a:endParaRPr kumimoji="0" lang="ar-B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9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95" y="993852"/>
            <a:ext cx="73597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أَضَعُ الْعَلامَةَ (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) أَمامَ الْعِبارَةِ الْمُناسِبَةِ للنَّصِّ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926DB3-DEB6-4C58-8186-368A58790D7E}"/>
              </a:ext>
            </a:extLst>
          </p:cNvPr>
          <p:cNvSpPr txBox="1"/>
          <p:nvPr/>
        </p:nvSpPr>
        <p:spPr>
          <a:xfrm>
            <a:off x="4740671" y="126155"/>
            <a:ext cx="255454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</a:t>
            </a:r>
            <a:r>
              <a:rPr lang="ar-SA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9CDE3DCB-069A-4FF1-A1F1-9C4DE86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B4D2E7E-7ACE-41DC-BAE2-AEF6BD041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3990"/>
              </p:ext>
            </p:extLst>
          </p:nvPr>
        </p:nvGraphicFramePr>
        <p:xfrm>
          <a:off x="901585" y="2171674"/>
          <a:ext cx="9962148" cy="3887216"/>
        </p:xfrm>
        <a:graphic>
          <a:graphicData uri="http://schemas.openxmlformats.org/drawingml/2006/table">
            <a:tbl>
              <a:tblPr rtl="1" firstRow="1" firstCol="1" bandRow="1"/>
              <a:tblGrid>
                <a:gridCol w="3921437">
                  <a:extLst>
                    <a:ext uri="{9D8B030D-6E8A-4147-A177-3AD203B41FA5}">
                      <a16:colId xmlns:a16="http://schemas.microsoft.com/office/drawing/2014/main" xmlns="" val="2309411714"/>
                    </a:ext>
                  </a:extLst>
                </a:gridCol>
                <a:gridCol w="2822811">
                  <a:extLst>
                    <a:ext uri="{9D8B030D-6E8A-4147-A177-3AD203B41FA5}">
                      <a16:colId xmlns:a16="http://schemas.microsoft.com/office/drawing/2014/main" xmlns="" val="3840091828"/>
                    </a:ext>
                  </a:extLst>
                </a:gridCol>
                <a:gridCol w="2822811">
                  <a:extLst>
                    <a:ext uri="{9D8B030D-6E8A-4147-A177-3AD203B41FA5}">
                      <a16:colId xmlns:a16="http://schemas.microsoft.com/office/drawing/2014/main" xmlns="" val="701046519"/>
                    </a:ext>
                  </a:extLst>
                </a:gridCol>
                <a:gridCol w="395089">
                  <a:extLst>
                    <a:ext uri="{9D8B030D-6E8A-4147-A177-3AD203B41FA5}">
                      <a16:colId xmlns:a16="http://schemas.microsoft.com/office/drawing/2014/main" xmlns="" val="255006564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أ- اعْتادَتْ عائِشَةُ أَنْ تَلْعَبَ: 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endParaRPr lang="ar-SA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بِالْكُرَةِ مَعَ صَديقاتِها</a:t>
                      </a:r>
                      <a:r>
                        <a:rPr lang="ar-SA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256276"/>
                  </a:ext>
                </a:extLst>
              </a:tr>
              <a:tr h="417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endParaRPr lang="ar-SA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بِـهاتِفِها</a:t>
                      </a: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الْجَوَّالِ</a:t>
                      </a: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517142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ب-شَعَرَتْ عائِشَةُ بِـصُعوبَةٍ في: 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endParaRPr lang="ar-SA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 dirty="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قِراءَةِ الْحُروفِ وَالْكَلِماتِ.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4356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endParaRPr lang="ar-SA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9070" algn="l"/>
                          <a:tab pos="359410" algn="l"/>
                          <a:tab pos="629285" algn="r"/>
                        </a:tabLst>
                      </a:pPr>
                      <a:r>
                        <a:rPr lang="ar-BH" sz="3600">
                          <a:solidFill>
                            <a:srgbClr val="4472C4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مُشاهَدَةِ التِّلْفازِ.</a:t>
                      </a:r>
                      <a:endParaRPr lang="en-US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307776"/>
                  </a:ext>
                </a:extLst>
              </a:tr>
            </a:tbl>
          </a:graphicData>
        </a:graphic>
      </p:graphicFrame>
      <p:sp>
        <p:nvSpPr>
          <p:cNvPr id="16" name="شكل بيضاوي 65">
            <a:extLst>
              <a:ext uri="{FF2B5EF4-FFF2-40B4-BE49-F238E27FC236}">
                <a16:creationId xmlns:a16="http://schemas.microsoft.com/office/drawing/2014/main" xmlns="" id="{9CF3C005-B981-44A3-989D-905CD84353F3}"/>
              </a:ext>
            </a:extLst>
          </p:cNvPr>
          <p:cNvSpPr/>
          <p:nvPr/>
        </p:nvSpPr>
        <p:spPr>
          <a:xfrm>
            <a:off x="4362846" y="2254416"/>
            <a:ext cx="377825" cy="354012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شكل بيضاوي 65">
            <a:extLst>
              <a:ext uri="{FF2B5EF4-FFF2-40B4-BE49-F238E27FC236}">
                <a16:creationId xmlns:a16="http://schemas.microsoft.com/office/drawing/2014/main" xmlns="" id="{444D6E36-FCF2-4DE1-AFCD-758105B4A392}"/>
              </a:ext>
            </a:extLst>
          </p:cNvPr>
          <p:cNvSpPr/>
          <p:nvPr/>
        </p:nvSpPr>
        <p:spPr>
          <a:xfrm>
            <a:off x="4354909" y="3011134"/>
            <a:ext cx="377825" cy="354013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شكل بيضاوي 65">
            <a:extLst>
              <a:ext uri="{FF2B5EF4-FFF2-40B4-BE49-F238E27FC236}">
                <a16:creationId xmlns:a16="http://schemas.microsoft.com/office/drawing/2014/main" xmlns="" id="{3AEB647A-4B11-4A3D-B5FF-FF133D21A24D}"/>
              </a:ext>
            </a:extLst>
          </p:cNvPr>
          <p:cNvSpPr/>
          <p:nvPr/>
        </p:nvSpPr>
        <p:spPr>
          <a:xfrm>
            <a:off x="4362846" y="4323312"/>
            <a:ext cx="377825" cy="354013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شكل بيضاوي 65">
            <a:extLst>
              <a:ext uri="{FF2B5EF4-FFF2-40B4-BE49-F238E27FC236}">
                <a16:creationId xmlns:a16="http://schemas.microsoft.com/office/drawing/2014/main" xmlns="" id="{964D8406-8995-4D5E-B99D-9FF18900B51F}"/>
              </a:ext>
            </a:extLst>
          </p:cNvPr>
          <p:cNvSpPr/>
          <p:nvPr/>
        </p:nvSpPr>
        <p:spPr>
          <a:xfrm>
            <a:off x="4358084" y="4944674"/>
            <a:ext cx="377825" cy="354012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8F4A3A-FF38-4C28-9B03-57830F4F7ACA}"/>
              </a:ext>
            </a:extLst>
          </p:cNvPr>
          <p:cNvSpPr txBox="1"/>
          <p:nvPr/>
        </p:nvSpPr>
        <p:spPr>
          <a:xfrm>
            <a:off x="4280005" y="2901600"/>
            <a:ext cx="61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A2A62E-63D9-4EEE-A0C4-9F8F76D53496}"/>
              </a:ext>
            </a:extLst>
          </p:cNvPr>
          <p:cNvSpPr txBox="1"/>
          <p:nvPr/>
        </p:nvSpPr>
        <p:spPr>
          <a:xfrm>
            <a:off x="4206751" y="4208995"/>
            <a:ext cx="618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ar-SA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108" y="354664"/>
            <a:ext cx="7500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أَضَعُ        حَوْلَ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الكَلِمَةِ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المُناس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بَةِ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ثُمَّ أُكْمِلُ الْجُمْلَةَ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CD17EE4-95DC-4CA4-88D7-78F55A28109B}"/>
              </a:ext>
            </a:extLst>
          </p:cNvPr>
          <p:cNvSpPr/>
          <p:nvPr/>
        </p:nvSpPr>
        <p:spPr>
          <a:xfrm>
            <a:off x="8066094" y="551793"/>
            <a:ext cx="381740" cy="346229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BE56143C-8DFB-40EE-AAB7-1F4EF8D9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8" y="6466241"/>
            <a:ext cx="8510015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583C71-7353-4144-9B86-0E4F8B717B48}"/>
              </a:ext>
            </a:extLst>
          </p:cNvPr>
          <p:cNvSpPr txBox="1"/>
          <p:nvPr/>
        </p:nvSpPr>
        <p:spPr>
          <a:xfrm>
            <a:off x="270642" y="1342469"/>
            <a:ext cx="11075382" cy="277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ذَهَبَتْ عائِشَةُ إِلى طَبيبَةِ الْعُيونِ مَعَ                       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BH" sz="36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أَبيها- أَخيها-أُمِّها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عائِشَةُ طالِبَة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الصَّفِّ                           (</a:t>
            </a:r>
            <a:r>
              <a:rPr lang="ar-BH" sz="36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الْأَوَّلِ- الثّانِي-الثّالِثِ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عَدَدُ الشَّخْصِيّاتِ في النَّصِّ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(</a:t>
            </a:r>
            <a:r>
              <a:rPr lang="ar-BH" sz="3600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ثَلاثٌ- </a:t>
            </a:r>
            <a:r>
              <a:rPr lang="ar-BH" sz="36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أَرْبَعٌ -خَمْسٌ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Sakkal Majalla" panose="02000000000000000000" pitchFamily="2" charset="-78"/>
              <a:buChar char="-"/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تَعَرَّفَتْ عائِشَةُ الْأَشْكالَ وَالصُّوَرَ ذاتَ الْحَجْمِ                   (</a:t>
            </a:r>
            <a:r>
              <a:rPr lang="ar-BH" sz="36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الْكَبيرِ- الْـمُتَوَسِّطِ -الصَّغيرِ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D27342-0C48-41B8-8F9C-F708069FB5E3}"/>
              </a:ext>
            </a:extLst>
          </p:cNvPr>
          <p:cNvSpPr txBox="1"/>
          <p:nvPr/>
        </p:nvSpPr>
        <p:spPr>
          <a:xfrm>
            <a:off x="5169159" y="1392782"/>
            <a:ext cx="147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78A8F3-6848-4983-8770-981536F768AB}"/>
              </a:ext>
            </a:extLst>
          </p:cNvPr>
          <p:cNvSpPr txBox="1"/>
          <p:nvPr/>
        </p:nvSpPr>
        <p:spPr>
          <a:xfrm>
            <a:off x="6508103" y="2039113"/>
            <a:ext cx="147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1B53CE-6926-4C6B-B1A5-367ADEAD3F76}"/>
              </a:ext>
            </a:extLst>
          </p:cNvPr>
          <p:cNvSpPr txBox="1"/>
          <p:nvPr/>
        </p:nvSpPr>
        <p:spPr>
          <a:xfrm>
            <a:off x="6137986" y="2766545"/>
            <a:ext cx="147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0D438D-54B9-4370-AB0F-CD24C71AA79E}"/>
              </a:ext>
            </a:extLst>
          </p:cNvPr>
          <p:cNvSpPr txBox="1"/>
          <p:nvPr/>
        </p:nvSpPr>
        <p:spPr>
          <a:xfrm>
            <a:off x="4043266" y="3466228"/>
            <a:ext cx="147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1BB0D0-13A9-4894-8888-FADF9F78A8B7}"/>
              </a:ext>
            </a:extLst>
          </p:cNvPr>
          <p:cNvSpPr txBox="1"/>
          <p:nvPr/>
        </p:nvSpPr>
        <p:spPr>
          <a:xfrm>
            <a:off x="5682306" y="1347584"/>
            <a:ext cx="911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أُمِّها.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4DF278-854C-48E1-942D-0EF574CB2D6D}"/>
              </a:ext>
            </a:extLst>
          </p:cNvPr>
          <p:cNvSpPr txBox="1"/>
          <p:nvPr/>
        </p:nvSpPr>
        <p:spPr>
          <a:xfrm>
            <a:off x="6715414" y="2030907"/>
            <a:ext cx="105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الثّانِي.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5518F5-EBAD-4D0A-AFFF-7103D5EEE677}"/>
              </a:ext>
            </a:extLst>
          </p:cNvPr>
          <p:cNvSpPr txBox="1"/>
          <p:nvPr/>
        </p:nvSpPr>
        <p:spPr>
          <a:xfrm>
            <a:off x="6508103" y="2739328"/>
            <a:ext cx="850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ثَلاثٌ.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BF01F0-58E5-4EBA-BCEC-8095F79252DB}"/>
              </a:ext>
            </a:extLst>
          </p:cNvPr>
          <p:cNvSpPr txBox="1"/>
          <p:nvPr/>
        </p:nvSpPr>
        <p:spPr>
          <a:xfrm>
            <a:off x="4156954" y="3412876"/>
            <a:ext cx="1127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الْكَبيرِ.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E7F363A-DAE5-4164-98AB-4887C3704907}"/>
              </a:ext>
            </a:extLst>
          </p:cNvPr>
          <p:cNvSpPr/>
          <p:nvPr/>
        </p:nvSpPr>
        <p:spPr>
          <a:xfrm>
            <a:off x="2070477" y="1333091"/>
            <a:ext cx="594567" cy="70788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8E5FA04-1592-44C0-BBB2-D024B64E4A70}"/>
              </a:ext>
            </a:extLst>
          </p:cNvPr>
          <p:cNvSpPr/>
          <p:nvPr/>
        </p:nvSpPr>
        <p:spPr>
          <a:xfrm>
            <a:off x="3530441" y="2077995"/>
            <a:ext cx="834294" cy="70788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178CAD4-20B6-4A0C-AB81-AE4786CA20E7}"/>
              </a:ext>
            </a:extLst>
          </p:cNvPr>
          <p:cNvSpPr/>
          <p:nvPr/>
        </p:nvSpPr>
        <p:spPr>
          <a:xfrm>
            <a:off x="5316683" y="2730445"/>
            <a:ext cx="693014" cy="70788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9F781F8-8B0E-4BBE-979E-89783E399F36}"/>
              </a:ext>
            </a:extLst>
          </p:cNvPr>
          <p:cNvSpPr/>
          <p:nvPr/>
        </p:nvSpPr>
        <p:spPr>
          <a:xfrm>
            <a:off x="2536948" y="3368761"/>
            <a:ext cx="850693" cy="75824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3" grpId="0"/>
      <p:bldP spid="15" grpId="0"/>
      <p:bldP spid="19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405" y="140059"/>
            <a:ext cx="4251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أُلَوِّنُ اسْمَ صاحِبَةِ الْقَوْلِ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BE56143C-8DFB-40EE-AAB7-1F4EF8D9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4124"/>
            <a:ext cx="8792021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5094506-424F-491C-938C-73ADA18A56C7}"/>
              </a:ext>
            </a:extLst>
          </p:cNvPr>
          <p:cNvSpPr/>
          <p:nvPr/>
        </p:nvSpPr>
        <p:spPr>
          <a:xfrm>
            <a:off x="5619269" y="1654856"/>
            <a:ext cx="1684762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الْأُمُّ 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5210F0-14CE-4C18-B8CE-7866D095613A}"/>
              </a:ext>
            </a:extLst>
          </p:cNvPr>
          <p:cNvSpPr/>
          <p:nvPr/>
        </p:nvSpPr>
        <p:spPr>
          <a:xfrm>
            <a:off x="8173094" y="1654856"/>
            <a:ext cx="1684762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عائِشَةُ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DD44CEA-B7DA-49E7-BCFB-1AE8F52DC446}"/>
              </a:ext>
            </a:extLst>
          </p:cNvPr>
          <p:cNvSpPr/>
          <p:nvPr/>
        </p:nvSpPr>
        <p:spPr>
          <a:xfrm>
            <a:off x="3004457" y="1654856"/>
            <a:ext cx="1684762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الطَّبيبَةُ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3D8AB42-DEAA-4E4B-8D4B-41F44310AE06}"/>
              </a:ext>
            </a:extLst>
          </p:cNvPr>
          <p:cNvSpPr/>
          <p:nvPr/>
        </p:nvSpPr>
        <p:spPr>
          <a:xfrm>
            <a:off x="5619269" y="3478994"/>
            <a:ext cx="1684762" cy="6604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الْأُمُّ 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7AB78F-9524-4A56-86D9-53C84BCCD861}"/>
              </a:ext>
            </a:extLst>
          </p:cNvPr>
          <p:cNvSpPr/>
          <p:nvPr/>
        </p:nvSpPr>
        <p:spPr>
          <a:xfrm>
            <a:off x="8173094" y="3478994"/>
            <a:ext cx="1684762" cy="6604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عائِشَةُ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F5F202B-E3A2-4CB0-83ED-A35EBF246B56}"/>
              </a:ext>
            </a:extLst>
          </p:cNvPr>
          <p:cNvSpPr/>
          <p:nvPr/>
        </p:nvSpPr>
        <p:spPr>
          <a:xfrm>
            <a:off x="3004457" y="3478994"/>
            <a:ext cx="1684762" cy="6604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الطَّبيبَةُ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FE858B2-5032-4692-9B22-BD2E9F6795DD}"/>
              </a:ext>
            </a:extLst>
          </p:cNvPr>
          <p:cNvSpPr/>
          <p:nvPr/>
        </p:nvSpPr>
        <p:spPr>
          <a:xfrm>
            <a:off x="5505892" y="5223871"/>
            <a:ext cx="1801180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الْأُمُّ 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E71EAC1-ADA9-49E8-98E8-D8A56ED73D8A}"/>
              </a:ext>
            </a:extLst>
          </p:cNvPr>
          <p:cNvSpPr/>
          <p:nvPr/>
        </p:nvSpPr>
        <p:spPr>
          <a:xfrm>
            <a:off x="8236187" y="5223871"/>
            <a:ext cx="1801180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عائِشَةُ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71FA838-22F0-4B36-B1CB-F08D418182D1}"/>
              </a:ext>
            </a:extLst>
          </p:cNvPr>
          <p:cNvSpPr/>
          <p:nvPr/>
        </p:nvSpPr>
        <p:spPr>
          <a:xfrm>
            <a:off x="2710395" y="5223871"/>
            <a:ext cx="1801180" cy="64135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الطَّبيبَةُ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4080223B-3ED0-451D-8500-C47E9D5B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650" y="494002"/>
            <a:ext cx="343074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   "وَأَيْنَ تَشْعُرينَ بِالْأَلَمِ"؟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B0360F76-929F-4DDC-BB49-F1C1EF17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838" y="2506710"/>
            <a:ext cx="6147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   "في عَيْنَيَّ وَرَأْسي، وَخاصَّةً عِنْدَما أَقْرَأُ دُروسي".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F73C50-5389-4A13-AADB-41C0E333219C}"/>
              </a:ext>
            </a:extLst>
          </p:cNvPr>
          <p:cNvSpPr txBox="1"/>
          <p:nvPr/>
        </p:nvSpPr>
        <p:spPr>
          <a:xfrm>
            <a:off x="3871979" y="438941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 " كَيْفَ حالُ عائِشَةَ"؟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851" y="53372"/>
            <a:ext cx="5726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أَرْبُطُ السَّبَبَ بِالنَّتيجَةِ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4712A9AE-918E-4F82-8884-645D8AAEA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552" y="12443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xmlns="" id="{F1B96DC8-5035-471F-9851-171D9D28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45774" y="6466241"/>
            <a:ext cx="8765517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الْمُحافَظَةُ عَلى الصِّحَّةِ/ الدَّرْسُ التّاسِعُ: في عيادَةِ الْعُيونِ/ التَّحَدُّثُ وَالقِراءَةُ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98CF6D3-CF60-474E-ACD8-3A64FB8C0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56703"/>
              </p:ext>
            </p:extLst>
          </p:nvPr>
        </p:nvGraphicFramePr>
        <p:xfrm>
          <a:off x="738490" y="841275"/>
          <a:ext cx="10360457" cy="5320773"/>
        </p:xfrm>
        <a:graphic>
          <a:graphicData uri="http://schemas.openxmlformats.org/drawingml/2006/table">
            <a:tbl>
              <a:tblPr rtl="1" firstRow="1" firstCol="1" bandRow="1"/>
              <a:tblGrid>
                <a:gridCol w="5038659">
                  <a:extLst>
                    <a:ext uri="{9D8B030D-6E8A-4147-A177-3AD203B41FA5}">
                      <a16:colId xmlns:a16="http://schemas.microsoft.com/office/drawing/2014/main" xmlns="" val="942185335"/>
                    </a:ext>
                  </a:extLst>
                </a:gridCol>
                <a:gridCol w="283139">
                  <a:extLst>
                    <a:ext uri="{9D8B030D-6E8A-4147-A177-3AD203B41FA5}">
                      <a16:colId xmlns:a16="http://schemas.microsoft.com/office/drawing/2014/main" xmlns="" val="597499667"/>
                    </a:ext>
                  </a:extLst>
                </a:gridCol>
                <a:gridCol w="5038659">
                  <a:extLst>
                    <a:ext uri="{9D8B030D-6E8A-4147-A177-3AD203B41FA5}">
                      <a16:colId xmlns:a16="http://schemas.microsoft.com/office/drawing/2014/main" xmlns="" val="14026408"/>
                    </a:ext>
                  </a:extLst>
                </a:gridCol>
              </a:tblGrid>
              <a:tr h="33685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السّ</a:t>
                      </a: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َبَبُ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BH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النَّتيجَةُ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381743"/>
                  </a:ext>
                </a:extLst>
              </a:tr>
              <a:tr h="364953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تَلْعَبُ عائِشَةُ بِهاتِفِهَا الْجَوّالِ ساعاتٍ طَويلَةً.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شَعَرَتْ بِقَلَقٍ وَمَلَلٍ.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913822"/>
                  </a:ext>
                </a:extLst>
              </a:tr>
              <a:tr h="364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شَعَرَتْ بِصُعوبَةٍ في الْقِراءَةِ.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5300593"/>
                  </a:ext>
                </a:extLst>
              </a:tr>
              <a:tr h="364953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حاوَلَتْ عائِشَةُ أَنْ تَقْرَأَ دُروسَها وَقِصَصَها.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شَعَرَتْ بِالْـمُتْعَةِ وَالسُّرورِ.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870740"/>
                  </a:ext>
                </a:extLst>
              </a:tr>
              <a:tr h="72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شَعَرَتْ بِأَلَمٍ في عَيْنَيْهَا وَرَأْسِها.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176974"/>
                  </a:ext>
                </a:extLst>
              </a:tr>
              <a:tr h="729905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تُعاني عائِشَةُ ضُعْفًا في نَظَرِها.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طَلَبتْ إِلَيْها الطَّبيبَةُ وَضْعَ نَظّارَةٍ.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993575"/>
                  </a:ext>
                </a:extLst>
              </a:tr>
              <a:tr h="729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وَصَفَتْ لَها الطَّبيبَةُ دَواءً مُناسِبًا.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041524"/>
                  </a:ext>
                </a:extLst>
              </a:tr>
              <a:tr h="364953">
                <a:tc rowSpan="2"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وَضَعَتْ عائِشَةُ نَظّارَةً.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تَضاعَفَتْ آلامُها.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9892274"/>
                  </a:ext>
                </a:extLst>
              </a:tr>
              <a:tr h="364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BH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زالَتْ الْآلامُ تَدْريجِيًّا.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31" marR="590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0851773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48430E9-886A-42DD-9F16-27B5DB676661}"/>
              </a:ext>
            </a:extLst>
          </p:cNvPr>
          <p:cNvCxnSpPr>
            <a:cxnSpLocks/>
          </p:cNvCxnSpPr>
          <p:nvPr/>
        </p:nvCxnSpPr>
        <p:spPr>
          <a:xfrm flipH="1">
            <a:off x="5691673" y="1989684"/>
            <a:ext cx="564664" cy="95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731185C-362E-46CD-857F-9BFBFEBF5E5F}"/>
              </a:ext>
            </a:extLst>
          </p:cNvPr>
          <p:cNvCxnSpPr>
            <a:cxnSpLocks/>
          </p:cNvCxnSpPr>
          <p:nvPr/>
        </p:nvCxnSpPr>
        <p:spPr>
          <a:xfrm flipH="1">
            <a:off x="5691673" y="2750462"/>
            <a:ext cx="819003" cy="393954"/>
          </a:xfrm>
          <a:prstGeom prst="straightConnector1">
            <a:avLst/>
          </a:prstGeom>
          <a:ln w="38100">
            <a:solidFill>
              <a:srgbClr val="07ED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E90A7A1-F6EA-4830-BCE6-802F5236B5EA}"/>
              </a:ext>
            </a:extLst>
          </p:cNvPr>
          <p:cNvCxnSpPr>
            <a:cxnSpLocks/>
          </p:cNvCxnSpPr>
          <p:nvPr/>
        </p:nvCxnSpPr>
        <p:spPr>
          <a:xfrm flipH="1" flipV="1">
            <a:off x="5691674" y="3946850"/>
            <a:ext cx="2062065" cy="419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28461D1-A4BE-4AB2-B2FC-74AB7497A437}"/>
              </a:ext>
            </a:extLst>
          </p:cNvPr>
          <p:cNvCxnSpPr>
            <a:cxnSpLocks/>
          </p:cNvCxnSpPr>
          <p:nvPr/>
        </p:nvCxnSpPr>
        <p:spPr>
          <a:xfrm flipH="1">
            <a:off x="5756988" y="5717824"/>
            <a:ext cx="2771192" cy="151131"/>
          </a:xfrm>
          <a:prstGeom prst="straightConnector1">
            <a:avLst/>
          </a:prstGeom>
          <a:ln w="381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1043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829</cp:revision>
  <dcterms:created xsi:type="dcterms:W3CDTF">2020-09-08T04:24:33Z</dcterms:created>
  <dcterms:modified xsi:type="dcterms:W3CDTF">2021-12-26T07:14:14Z</dcterms:modified>
</cp:coreProperties>
</file>