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23" r:id="rId5"/>
    <p:sldId id="263" r:id="rId6"/>
    <p:sldId id="324" r:id="rId7"/>
    <p:sldId id="326" r:id="rId8"/>
    <p:sldId id="327" r:id="rId9"/>
    <p:sldId id="31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F2CC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74" d="100"/>
          <a:sy n="7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الثّانِيَةُ: (تَنْظيمُ أَوْقاتِ الْفَراغِ)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894" y="5596116"/>
            <a:ext cx="106630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325093-F365-4F53-97FC-A14B03446026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 descr="A picture containing sky, grass, colorful&#10;&#10;Description automatically generated">
            <a:extLst>
              <a:ext uri="{FF2B5EF4-FFF2-40B4-BE49-F238E27FC236}">
                <a16:creationId xmlns="" xmlns:a16="http://schemas.microsoft.com/office/drawing/2014/main" id="{C51CE75B-33B8-4895-A957-18F24267DCA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8"/>
          <a:stretch/>
        </p:blipFill>
        <p:spPr bwMode="auto">
          <a:xfrm>
            <a:off x="4159827" y="2858793"/>
            <a:ext cx="3872346" cy="2696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="" xmlns:a16="http://schemas.microsoft.com/office/drawing/2014/main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3" y="1128755"/>
            <a:ext cx="7135381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722" y="3975829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غَرَسَ الْمُزارِعُ شُجَيْرَةَ لَوْزٍ.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7788876" y="1244947"/>
            <a:ext cx="13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زَرافَةٌ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08E69F9-650C-4901-98D4-F349498D8E25}"/>
              </a:ext>
            </a:extLst>
          </p:cNvPr>
          <p:cNvSpPr txBox="1"/>
          <p:nvPr/>
        </p:nvSpPr>
        <p:spPr>
          <a:xfrm>
            <a:off x="7840078" y="2253489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B4473F8-20E4-496D-91FA-E7C61BA18338}"/>
              </a:ext>
            </a:extLst>
          </p:cNvPr>
          <p:cNvSpPr txBox="1"/>
          <p:nvPr/>
        </p:nvSpPr>
        <p:spPr>
          <a:xfrm>
            <a:off x="7556532" y="3276319"/>
            <a:ext cx="163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زُهورٌ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131B824-D4CA-4381-893B-D81E3334DBC6}"/>
              </a:ext>
            </a:extLst>
          </p:cNvPr>
          <p:cNvSpPr txBox="1"/>
          <p:nvPr/>
        </p:nvSpPr>
        <p:spPr>
          <a:xfrm>
            <a:off x="5139145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C1C51E-066C-4DC4-A2B0-2533E621C911}"/>
              </a:ext>
            </a:extLst>
          </p:cNvPr>
          <p:cNvSpPr txBox="1"/>
          <p:nvPr/>
        </p:nvSpPr>
        <p:spPr>
          <a:xfrm>
            <a:off x="3415149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25FDECF-8B29-4FB6-82C5-E661332AC9FA}"/>
              </a:ext>
            </a:extLst>
          </p:cNvPr>
          <p:cNvSpPr txBox="1"/>
          <p:nvPr/>
        </p:nvSpPr>
        <p:spPr>
          <a:xfrm>
            <a:off x="5176171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4882AF9-8F03-4BCA-B3C4-F5F322639165}"/>
              </a:ext>
            </a:extLst>
          </p:cNvPr>
          <p:cNvSpPr txBox="1"/>
          <p:nvPr/>
        </p:nvSpPr>
        <p:spPr>
          <a:xfrm>
            <a:off x="3424774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B197C18-6602-4BC9-8D6E-26F96786ED8C}"/>
              </a:ext>
            </a:extLst>
          </p:cNvPr>
          <p:cNvSpPr txBox="1"/>
          <p:nvPr/>
        </p:nvSpPr>
        <p:spPr>
          <a:xfrm>
            <a:off x="5213493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91EADFC-5D3D-4B5E-A7F1-E01D79D63241}"/>
              </a:ext>
            </a:extLst>
          </p:cNvPr>
          <p:cNvSpPr txBox="1"/>
          <p:nvPr/>
        </p:nvSpPr>
        <p:spPr>
          <a:xfrm>
            <a:off x="3471427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F59C8D9-32EB-4DBA-8920-9FCD8AA582EA}"/>
              </a:ext>
            </a:extLst>
          </p:cNvPr>
          <p:cNvSpPr txBox="1"/>
          <p:nvPr/>
        </p:nvSpPr>
        <p:spPr>
          <a:xfrm>
            <a:off x="8589553" y="528643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6FD3402-6F19-4D3F-BBE0-BEF9B64BED32}"/>
              </a:ext>
            </a:extLst>
          </p:cNvPr>
          <p:cNvSpPr txBox="1"/>
          <p:nvPr/>
        </p:nvSpPr>
        <p:spPr>
          <a:xfrm>
            <a:off x="7593871" y="527440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6643500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6978312-AC9F-4178-82BD-7A35CE8D293B}"/>
              </a:ext>
            </a:extLst>
          </p:cNvPr>
          <p:cNvSpPr txBox="1"/>
          <p:nvPr/>
        </p:nvSpPr>
        <p:spPr>
          <a:xfrm>
            <a:off x="6188366" y="1253282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زَرافَةٌ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7E414E7-F02E-40BC-A297-C3591B9193D1}"/>
              </a:ext>
            </a:extLst>
          </p:cNvPr>
          <p:cNvSpPr txBox="1"/>
          <p:nvPr/>
        </p:nvSpPr>
        <p:spPr>
          <a:xfrm>
            <a:off x="4455434" y="1244947"/>
            <a:ext cx="131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زَرافَةٌ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17132C4-1CAA-43D8-B9D2-4173F8311942}"/>
              </a:ext>
            </a:extLst>
          </p:cNvPr>
          <p:cNvSpPr txBox="1"/>
          <p:nvPr/>
        </p:nvSpPr>
        <p:spPr>
          <a:xfrm>
            <a:off x="2723826" y="1253282"/>
            <a:ext cx="1348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زَرافَةٌ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6150726" y="2274010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8C74F17-7820-4B86-A2EA-825BBBBAEEA9}"/>
              </a:ext>
            </a:extLst>
          </p:cNvPr>
          <p:cNvSpPr txBox="1"/>
          <p:nvPr/>
        </p:nvSpPr>
        <p:spPr>
          <a:xfrm>
            <a:off x="4436496" y="2250188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63585D4-C46F-4B14-90B0-6503DF6D8875}"/>
              </a:ext>
            </a:extLst>
          </p:cNvPr>
          <p:cNvSpPr txBox="1"/>
          <p:nvPr/>
        </p:nvSpPr>
        <p:spPr>
          <a:xfrm>
            <a:off x="2636594" y="2272269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5901732" y="3288464"/>
            <a:ext cx="163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زُهورٌ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948ED45-F8BF-474E-A208-9BDD4A2B3651}"/>
              </a:ext>
            </a:extLst>
          </p:cNvPr>
          <p:cNvSpPr txBox="1"/>
          <p:nvPr/>
        </p:nvSpPr>
        <p:spPr>
          <a:xfrm>
            <a:off x="4202563" y="3287628"/>
            <a:ext cx="1639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زُهورٌ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67B39C7-B772-4E0F-A39B-87B16209896E}"/>
              </a:ext>
            </a:extLst>
          </p:cNvPr>
          <p:cNvSpPr txBox="1"/>
          <p:nvPr/>
        </p:nvSpPr>
        <p:spPr>
          <a:xfrm>
            <a:off x="2485333" y="3295743"/>
            <a:ext cx="1614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زُهورٌ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356" y="5013269"/>
            <a:ext cx="13280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شُجَيْرَةَ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B6D7FFF-C4CD-490B-BAAE-D6CD02A47190}"/>
              </a:ext>
            </a:extLst>
          </p:cNvPr>
          <p:cNvSpPr txBox="1"/>
          <p:nvPr/>
        </p:nvSpPr>
        <p:spPr>
          <a:xfrm>
            <a:off x="7905226" y="5301942"/>
            <a:ext cx="1320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غَرَسَ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CB2AD87-A45C-4431-A34D-686A00A0B36F}"/>
              </a:ext>
            </a:extLst>
          </p:cNvPr>
          <p:cNvSpPr txBox="1"/>
          <p:nvPr/>
        </p:nvSpPr>
        <p:spPr>
          <a:xfrm>
            <a:off x="7220587" y="5280315"/>
            <a:ext cx="109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الْمُزارِعُ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6FED93-9AA5-4B80-94C9-7CC895811E53}"/>
              </a:ext>
            </a:extLst>
          </p:cNvPr>
          <p:cNvSpPr txBox="1"/>
          <p:nvPr/>
        </p:nvSpPr>
        <p:spPr>
          <a:xfrm>
            <a:off x="5547183" y="5285908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0" name="Rectangle 3">
            <a:extLst>
              <a:ext uri="{FF2B5EF4-FFF2-40B4-BE49-F238E27FC236}">
                <a16:creationId xmlns="" xmlns:a16="http://schemas.microsoft.com/office/drawing/2014/main" id="{A6C306F2-ED12-490D-97AB-6F166FAD8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267" y="5044077"/>
            <a:ext cx="15668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لَوْزٍ.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38FD25E-C9BB-4236-B41E-8856E1EF3609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0" grpId="0"/>
      <p:bldP spid="61" grpId="0"/>
      <p:bldP spid="62" grpId="0"/>
      <p:bldP spid="66" grpId="0"/>
      <p:bldP spid="67" grpId="0"/>
      <p:bldP spid="68" grpId="0"/>
      <p:bldP spid="71" grpId="0"/>
      <p:bldP spid="72" grpId="0"/>
      <p:bldP spid="74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=""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4597339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849" y="4783994"/>
            <a:ext cx="9813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بَيْنَ   </a:t>
            </a:r>
            <a:endParaRPr kumimoji="0" lang="en-US" altLang="ar-SA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148BE71-8250-4BA0-91C3-73F7851833AE}"/>
              </a:ext>
            </a:extLst>
          </p:cNvPr>
          <p:cNvSpPr txBox="1"/>
          <p:nvPr/>
        </p:nvSpPr>
        <p:spPr>
          <a:xfrm>
            <a:off x="7780654" y="4811888"/>
            <a:ext cx="2875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قادَ أَحْمَدُ</a:t>
            </a:r>
            <a:endParaRPr lang="ar-S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5A9CBA7-BB26-4361-AF2A-F8EC3B5FA86E}"/>
              </a:ext>
            </a:extLst>
          </p:cNvPr>
          <p:cNvSpPr txBox="1"/>
          <p:nvPr/>
        </p:nvSpPr>
        <p:spPr>
          <a:xfrm>
            <a:off x="8255792" y="4830811"/>
            <a:ext cx="558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ECCB087-DE69-46DC-AD74-B441C9061C65}"/>
              </a:ext>
            </a:extLst>
          </p:cNvPr>
          <p:cNvSpPr txBox="1"/>
          <p:nvPr/>
        </p:nvSpPr>
        <p:spPr>
          <a:xfrm>
            <a:off x="7780654" y="4802793"/>
            <a:ext cx="1416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الدَّرّاجَةَ</a:t>
            </a:r>
            <a:endParaRPr lang="ar-SA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897BCCC-22CF-4DCD-8626-40285F21E7A2}"/>
              </a:ext>
            </a:extLst>
          </p:cNvPr>
          <p:cNvSpPr txBox="1"/>
          <p:nvPr/>
        </p:nvSpPr>
        <p:spPr>
          <a:xfrm>
            <a:off x="5975743" y="4775680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الْمَزارِعِ</a:t>
            </a:r>
            <a:endParaRPr lang="ar-SA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6628016" y="4738472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D20488-200E-4950-92FB-F481A57423C9}"/>
              </a:ext>
            </a:extLst>
          </p:cNvPr>
          <p:cNvSpPr txBox="1"/>
          <p:nvPr/>
        </p:nvSpPr>
        <p:spPr>
          <a:xfrm>
            <a:off x="4671481" y="4785127"/>
            <a:ext cx="1752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الْخَضْراءِ</a:t>
            </a:r>
            <a:r>
              <a:rPr kumimoji="0" lang="ar-BH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CD02BF-561D-4F71-9F77-FE8FE6A57F68}"/>
              </a:ext>
            </a:extLst>
          </p:cNvPr>
          <p:cNvSpPr txBox="1"/>
          <p:nvPr/>
        </p:nvSpPr>
        <p:spPr>
          <a:xfrm>
            <a:off x="5677799" y="4769846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0C46F70-5DCA-4C4D-84C1-EBA57FA22250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 descr="A picture containing sky, grass, colorful&#10;&#10;Description automatically generated">
            <a:extLst>
              <a:ext uri="{FF2B5EF4-FFF2-40B4-BE49-F238E27FC236}">
                <a16:creationId xmlns="" xmlns:a16="http://schemas.microsoft.com/office/drawing/2014/main" id="{8E014E66-694C-4ADA-A059-712ED37728E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8"/>
          <a:stretch/>
        </p:blipFill>
        <p:spPr bwMode="auto">
          <a:xfrm flipH="1">
            <a:off x="4167532" y="1014411"/>
            <a:ext cx="4088260" cy="3736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1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18E77843-D36D-4111-B3D7-A234CD3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33894"/>
            <a:ext cx="9154861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أَمْلأُ الْفراغَ مُحاكيًا التَّرْكيبَ الآتِيَ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دَرّاجَتي مِقْوَدُها جَميلٌ.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جَدَّتي طَعامُها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حَقيبَتي</a:t>
            </a:r>
            <a:endParaRPr kumimoji="0" lang="en-US" altLang="ar-SA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="" xmlns:a16="http://schemas.microsoft.com/office/drawing/2014/main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8093E5-ADED-4B19-90D0-E9512445A5A3}"/>
              </a:ext>
            </a:extLst>
          </p:cNvPr>
          <p:cNvSpPr txBox="1"/>
          <p:nvPr/>
        </p:nvSpPr>
        <p:spPr>
          <a:xfrm>
            <a:off x="7646488" y="2865344"/>
            <a:ext cx="99992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لَذيذٌ.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A41C2EE-8D4A-497E-88FF-4943CBF6123D}"/>
              </a:ext>
            </a:extLst>
          </p:cNvPr>
          <p:cNvSpPr txBox="1"/>
          <p:nvPr/>
        </p:nvSpPr>
        <p:spPr>
          <a:xfrm>
            <a:off x="6533731" y="3069708"/>
            <a:ext cx="2039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lang="ar-SA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403409F-5202-4E33-92F9-5066B9D7E952}"/>
              </a:ext>
            </a:extLst>
          </p:cNvPr>
          <p:cNvSpPr txBox="1"/>
          <p:nvPr/>
        </p:nvSpPr>
        <p:spPr>
          <a:xfrm>
            <a:off x="8332236" y="3925919"/>
            <a:ext cx="1020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0E4A8BB-BA20-4B67-A3D4-3F877D3AB6A8}"/>
              </a:ext>
            </a:extLst>
          </p:cNvPr>
          <p:cNvSpPr txBox="1"/>
          <p:nvPr/>
        </p:nvSpPr>
        <p:spPr>
          <a:xfrm>
            <a:off x="7312390" y="3933979"/>
            <a:ext cx="2039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مَظْهَرُها</a:t>
            </a:r>
            <a:endParaRPr lang="ar-SA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440DA3-5CC2-4409-9122-F33FE402379E}"/>
              </a:ext>
            </a:extLst>
          </p:cNvPr>
          <p:cNvSpPr txBox="1"/>
          <p:nvPr/>
        </p:nvSpPr>
        <p:spPr>
          <a:xfrm>
            <a:off x="7105711" y="3915310"/>
            <a:ext cx="1187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رائِعٌ.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4102C9-C8FF-4414-B7FB-254BB0DCB1F6}"/>
              </a:ext>
            </a:extLst>
          </p:cNvPr>
          <p:cNvSpPr txBox="1"/>
          <p:nvPr/>
        </p:nvSpPr>
        <p:spPr>
          <a:xfrm>
            <a:off x="7347104" y="3930472"/>
            <a:ext cx="95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7360790-BDCB-4DF5-A07C-3F11A36F1E98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517" y="223166"/>
            <a:ext cx="107965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2 -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أ- أَقْرَأُ الْفِقْرَةَ الْأولى مِنَ النَّصِّ، وَأُلاحِظُ أَدواتِ الرَّبْطِ 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وَ، فَـ، ثُمَّ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الْمُلَوَّنَةَ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A971DA05-2092-4438-9FCE-E7BE007F2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95" y="1204226"/>
            <a:ext cx="115195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حَفْلِ تَكْريمِ المُتَفَوِّقينَ، حَيّا الطُّلّابُ العَلَمَ، مُرَدِّدينَ السَّلامَ الْمَلَكِيَّ بِحَماسَةٍ،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ثُمَّ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أَلْقى الْمُديرُ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كَلِمَةً شَكَرَ فيها الطُّلّابَ الْمُتَمَيِّزينَ،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دَعاهُمْ إِلى مُواصَلَةِ الْعَمَلِ الْجادِّ،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صَفّقَ الطُّلّابُ بِحَرارَةٍ.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ثُمَّ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بَدَأَ يُنادي الطُّلّابَ الْمُتَفَوِّقينَ؛ لِيُسَلِّمَهُمْ جَوائِزَهُمْ.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04957B4-4F37-4B11-91DC-4C932EFB8249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DD124DB-48FE-41BD-A68A-5597E710B449}"/>
              </a:ext>
            </a:extLst>
          </p:cNvPr>
          <p:cNvSpPr txBox="1"/>
          <p:nvPr/>
        </p:nvSpPr>
        <p:spPr>
          <a:xfrm>
            <a:off x="65313" y="3042267"/>
            <a:ext cx="11989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ب- أَمْلَأُ الْفَراغَ في الْفِقْرَةِ الثّانِيَةِ مِنَ النَّصِّ بما يُناسِبُ مِنْ أَدَواتِ الرَّبْطِ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وَ، فـ، ثُمَّ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B5461D3-5562-46CE-A38D-6448C8A60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184" y="4037662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سَمِعَ حُسامٌ اسْمَهُ،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F903255-5DC2-49EE-8A32-078F6E24E519}"/>
              </a:ext>
            </a:extLst>
          </p:cNvPr>
          <p:cNvSpPr txBox="1"/>
          <p:nvPr/>
        </p:nvSpPr>
        <p:spPr>
          <a:xfrm>
            <a:off x="7511143" y="4012194"/>
            <a:ext cx="1154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ابْتَسَمَ،</a:t>
            </a:r>
            <a:endParaRPr lang="en-US" dirty="0"/>
          </a:p>
        </p:txBody>
      </p:sp>
      <p:sp>
        <p:nvSpPr>
          <p:cNvPr id="34" name="Rectangle 6">
            <a:extLst>
              <a:ext uri="{FF2B5EF4-FFF2-40B4-BE49-F238E27FC236}">
                <a16:creationId xmlns="" xmlns:a16="http://schemas.microsoft.com/office/drawing/2014/main" id="{65A63C9D-65B9-4B40-9596-5C56057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599" y="4065653"/>
            <a:ext cx="531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انْطَلَقَ إِلى الْمِنَصَّةِ مُسْرِعًا، وَتَسَلَّمَ جائِزَتَهُ،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1E5E541-9EC3-47B0-825E-7EB100C6EE4E}"/>
              </a:ext>
            </a:extLst>
          </p:cNvPr>
          <p:cNvSpPr txBox="1"/>
          <p:nvPr/>
        </p:nvSpPr>
        <p:spPr>
          <a:xfrm>
            <a:off x="4330569" y="4824399"/>
            <a:ext cx="74598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عَادَ إِلى مَكانِهِ في الطّابورِ وَعَلامَاتُ الْفَرَحِ بادِيَة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عَلى وَجْهِهِ.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340899D-DA16-4462-866D-0F5D96A12F3E}"/>
              </a:ext>
            </a:extLst>
          </p:cNvPr>
          <p:cNvSpPr txBox="1"/>
          <p:nvPr/>
        </p:nvSpPr>
        <p:spPr>
          <a:xfrm>
            <a:off x="8665806" y="3965540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5DAD9CD-FA43-443F-9ACC-CE1AAF4999F8}"/>
              </a:ext>
            </a:extLst>
          </p:cNvPr>
          <p:cNvSpPr txBox="1"/>
          <p:nvPr/>
        </p:nvSpPr>
        <p:spPr>
          <a:xfrm>
            <a:off x="8423634" y="4046976"/>
            <a:ext cx="93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352DEF9-BB08-4576-BEE8-AA0D65EC5EC3}"/>
              </a:ext>
            </a:extLst>
          </p:cNvPr>
          <p:cNvSpPr txBox="1"/>
          <p:nvPr/>
        </p:nvSpPr>
        <p:spPr>
          <a:xfrm>
            <a:off x="6756634" y="4049518"/>
            <a:ext cx="93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A2D8164-44D2-44C2-9B75-417D66F7F852}"/>
              </a:ext>
            </a:extLst>
          </p:cNvPr>
          <p:cNvSpPr txBox="1"/>
          <p:nvPr/>
        </p:nvSpPr>
        <p:spPr>
          <a:xfrm>
            <a:off x="877097" y="4065654"/>
            <a:ext cx="93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0A0E363-FD5C-48B5-9393-2FC3915DCFF0}"/>
              </a:ext>
            </a:extLst>
          </p:cNvPr>
          <p:cNvSpPr txBox="1"/>
          <p:nvPr/>
        </p:nvSpPr>
        <p:spPr>
          <a:xfrm>
            <a:off x="7002552" y="3967761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FF03EB9-9DAD-45FC-8A4D-40D3B5DF5AC9}"/>
              </a:ext>
            </a:extLst>
          </p:cNvPr>
          <p:cNvSpPr txBox="1"/>
          <p:nvPr/>
        </p:nvSpPr>
        <p:spPr>
          <a:xfrm>
            <a:off x="1128974" y="3966556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CEAEDEA-398A-41D3-BA42-A3C3407191F3}"/>
              </a:ext>
            </a:extLst>
          </p:cNvPr>
          <p:cNvSpPr txBox="1"/>
          <p:nvPr/>
        </p:nvSpPr>
        <p:spPr>
          <a:xfrm>
            <a:off x="7101180" y="3972071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2036D30-2F43-4338-9185-AAE733979F91}"/>
              </a:ext>
            </a:extLst>
          </p:cNvPr>
          <p:cNvSpPr txBox="1"/>
          <p:nvPr/>
        </p:nvSpPr>
        <p:spPr>
          <a:xfrm>
            <a:off x="8786468" y="3982885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Calibri"/>
                <a:cs typeface="Sakkal Majalla" panose="02000000000000000000" pitchFamily="2" charset="-78"/>
              </a:rPr>
              <a:t>فـ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A9CF175-77C8-40BD-9734-19CA0912EB7A}"/>
              </a:ext>
            </a:extLst>
          </p:cNvPr>
          <p:cNvSpPr txBox="1"/>
          <p:nvPr/>
        </p:nvSpPr>
        <p:spPr>
          <a:xfrm>
            <a:off x="1157652" y="4012193"/>
            <a:ext cx="70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ثُمَّ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1587" y="32958"/>
            <a:ext cx="107708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أ- أُكْمِلُ تَرْتيبَ أَحْداثِ النَّصِّ واضِعًا أَدواتِ الرَّبْطِ 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فَـ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ثُمَّ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في مَكانِها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الْمُناسِبِ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04957B4-4F37-4B11-91DC-4C932EFB8249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="" xmlns:a16="http://schemas.microsoft.com/office/drawing/2014/main" id="{65A63C9D-65B9-4B40-9596-5C56057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824" y="1199121"/>
            <a:ext cx="91385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قادَ</a:t>
            </a:r>
            <a:r>
              <a:rPr kumimoji="0" lang="ar-BH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عَبْدُ اللهِ وَأَصْدِقاؤُهُ دَرّاجاتِهِمْ إِلى الْمَكانِ الْمُخَصَّصِ للَّعِبِ بِالدّرّاجاتِ في حَديقةِ الْحَيِّ.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71404C49-078E-4768-8B06-B7B7DB53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608" y="2392255"/>
            <a:ext cx="58341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لكِنَّ عَبْدَ اللهِ أَحَسَّ بِثِقَلٍ في حَرَكَةِ دَرّاجَتِهِ،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="" xmlns:a16="http://schemas.microsoft.com/office/drawing/2014/main" id="{A32A369B-AA6A-4F61-9B88-E814DB95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494" y="2376043"/>
            <a:ext cx="3465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بَدَأَ الْأَصْدِقاءُ يَتَسابَقونَ.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="" xmlns:a16="http://schemas.microsoft.com/office/drawing/2014/main" id="{79DB8A28-DFCB-46F5-BA1C-27536446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189" y="2946584"/>
            <a:ext cx="3465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تَفحَّصَ عَجَلَتَيْها،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358021D0-6B66-4BF7-AFC5-52EA4A38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139" y="3561302"/>
            <a:ext cx="2533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أَوْقَفَ دَرّاجَتَهُ،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="" xmlns:a16="http://schemas.microsoft.com/office/drawing/2014/main" id="{184F02B6-24EE-48F4-85C0-36627BE8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91" y="4191415"/>
            <a:ext cx="7388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اكْتَشَفَ أَنَّ الْعَجَلَةَ الْأَمامِيَّةَ يَنْقُصُها كَثيرٌ مِنَ الْهَواءِ.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EA1D47E5-A455-4855-A4C8-31EFDB4D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136" y="4806133"/>
            <a:ext cx="4238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نادى أَصْدِقاءهُ؛ لمُساعَدَتِهِ.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="" xmlns:a16="http://schemas.microsoft.com/office/drawing/2014/main" id="{91D6EE13-6176-445B-8C10-AEED4846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678" y="5505908"/>
            <a:ext cx="41086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رَكَنَ عَبْدُ اللهِ دَرّاجَتَهُ جانِبًا،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شكل بيضاوي 6">
            <a:extLst>
              <a:ext uri="{FF2B5EF4-FFF2-40B4-BE49-F238E27FC236}">
                <a16:creationId xmlns="" xmlns:a16="http://schemas.microsoft.com/office/drawing/2014/main" id="{B872020A-5D43-43A3-B276-34C1E26E45F0}"/>
              </a:ext>
            </a:extLst>
          </p:cNvPr>
          <p:cNvSpPr/>
          <p:nvPr/>
        </p:nvSpPr>
        <p:spPr>
          <a:xfrm>
            <a:off x="10970744" y="1323755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شكل بيضاوي 6">
            <a:extLst>
              <a:ext uri="{FF2B5EF4-FFF2-40B4-BE49-F238E27FC236}">
                <a16:creationId xmlns="" xmlns:a16="http://schemas.microsoft.com/office/drawing/2014/main" id="{DA6E5D18-8C3F-4DEA-8318-8661EB317F89}"/>
              </a:ext>
            </a:extLst>
          </p:cNvPr>
          <p:cNvSpPr/>
          <p:nvPr/>
        </p:nvSpPr>
        <p:spPr>
          <a:xfrm>
            <a:off x="10972703" y="2536965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شكل بيضاوي 6">
            <a:extLst>
              <a:ext uri="{FF2B5EF4-FFF2-40B4-BE49-F238E27FC236}">
                <a16:creationId xmlns="" xmlns:a16="http://schemas.microsoft.com/office/drawing/2014/main" id="{844BD462-9214-405A-BDA1-0A4144262676}"/>
              </a:ext>
            </a:extLst>
          </p:cNvPr>
          <p:cNvSpPr/>
          <p:nvPr/>
        </p:nvSpPr>
        <p:spPr>
          <a:xfrm>
            <a:off x="10970744" y="3038586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شكل بيضاوي 6">
            <a:extLst>
              <a:ext uri="{FF2B5EF4-FFF2-40B4-BE49-F238E27FC236}">
                <a16:creationId xmlns="" xmlns:a16="http://schemas.microsoft.com/office/drawing/2014/main" id="{9317D9B1-F178-4DBC-A1CA-DDE7ED771D6A}"/>
              </a:ext>
            </a:extLst>
          </p:cNvPr>
          <p:cNvSpPr/>
          <p:nvPr/>
        </p:nvSpPr>
        <p:spPr>
          <a:xfrm>
            <a:off x="10970744" y="3631717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شكل بيضاوي 6">
            <a:extLst>
              <a:ext uri="{FF2B5EF4-FFF2-40B4-BE49-F238E27FC236}">
                <a16:creationId xmlns="" xmlns:a16="http://schemas.microsoft.com/office/drawing/2014/main" id="{A136A4AE-B4BA-4441-8420-1D8BA118ECB8}"/>
              </a:ext>
            </a:extLst>
          </p:cNvPr>
          <p:cNvSpPr/>
          <p:nvPr/>
        </p:nvSpPr>
        <p:spPr>
          <a:xfrm>
            <a:off x="10982034" y="4271462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شكل بيضاوي 6">
            <a:extLst>
              <a:ext uri="{FF2B5EF4-FFF2-40B4-BE49-F238E27FC236}">
                <a16:creationId xmlns="" xmlns:a16="http://schemas.microsoft.com/office/drawing/2014/main" id="{B86BA23B-A76A-4AE8-BA95-7E80824365FE}"/>
              </a:ext>
            </a:extLst>
          </p:cNvPr>
          <p:cNvSpPr/>
          <p:nvPr/>
        </p:nvSpPr>
        <p:spPr>
          <a:xfrm>
            <a:off x="10982034" y="4867525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شكل بيضاوي 6">
            <a:extLst>
              <a:ext uri="{FF2B5EF4-FFF2-40B4-BE49-F238E27FC236}">
                <a16:creationId xmlns="" xmlns:a16="http://schemas.microsoft.com/office/drawing/2014/main" id="{E43B8F3B-23EC-4E1C-A046-177416EA9161}"/>
              </a:ext>
            </a:extLst>
          </p:cNvPr>
          <p:cNvSpPr/>
          <p:nvPr/>
        </p:nvSpPr>
        <p:spPr>
          <a:xfrm>
            <a:off x="11011985" y="5600301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شكل بيضاوي 6">
            <a:extLst>
              <a:ext uri="{FF2B5EF4-FFF2-40B4-BE49-F238E27FC236}">
                <a16:creationId xmlns="" xmlns:a16="http://schemas.microsoft.com/office/drawing/2014/main" id="{660A60EF-7DDA-473C-B388-2C38926B4D2C}"/>
              </a:ext>
            </a:extLst>
          </p:cNvPr>
          <p:cNvSpPr/>
          <p:nvPr/>
        </p:nvSpPr>
        <p:spPr>
          <a:xfrm>
            <a:off x="4752058" y="2522830"/>
            <a:ext cx="336550" cy="324485"/>
          </a:xfrm>
          <a:prstGeom prst="ellips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F85A4E-3027-4AA4-B216-8919AE227D0C}"/>
              </a:ext>
            </a:extLst>
          </p:cNvPr>
          <p:cNvSpPr txBox="1"/>
          <p:nvPr/>
        </p:nvSpPr>
        <p:spPr>
          <a:xfrm>
            <a:off x="10957640" y="1216611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2D3142C-C762-4B99-AD63-8785DE54FD76}"/>
              </a:ext>
            </a:extLst>
          </p:cNvPr>
          <p:cNvSpPr txBox="1"/>
          <p:nvPr/>
        </p:nvSpPr>
        <p:spPr>
          <a:xfrm>
            <a:off x="10957640" y="2452600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55CD376-76EE-4935-B3DD-95AD10B9F534}"/>
              </a:ext>
            </a:extLst>
          </p:cNvPr>
          <p:cNvSpPr txBox="1"/>
          <p:nvPr/>
        </p:nvSpPr>
        <p:spPr>
          <a:xfrm>
            <a:off x="10957640" y="2914343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C1E63C4-FCC8-4836-8E03-05CF3E88B4D3}"/>
              </a:ext>
            </a:extLst>
          </p:cNvPr>
          <p:cNvSpPr txBox="1"/>
          <p:nvPr/>
        </p:nvSpPr>
        <p:spPr>
          <a:xfrm>
            <a:off x="10982049" y="5505907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3DC9CED-2435-457A-8FD2-2E1BBC6EEBCA}"/>
              </a:ext>
            </a:extLst>
          </p:cNvPr>
          <p:cNvSpPr txBox="1"/>
          <p:nvPr/>
        </p:nvSpPr>
        <p:spPr>
          <a:xfrm>
            <a:off x="4703056" y="2416095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B75D109-529A-4CBA-A795-5E7C20D6197B}"/>
              </a:ext>
            </a:extLst>
          </p:cNvPr>
          <p:cNvSpPr txBox="1"/>
          <p:nvPr/>
        </p:nvSpPr>
        <p:spPr>
          <a:xfrm>
            <a:off x="10962161" y="3508145"/>
            <a:ext cx="55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139E508-09F2-4D58-B55C-56B42533758D}"/>
              </a:ext>
            </a:extLst>
          </p:cNvPr>
          <p:cNvSpPr txBox="1"/>
          <p:nvPr/>
        </p:nvSpPr>
        <p:spPr>
          <a:xfrm>
            <a:off x="10961413" y="4164825"/>
            <a:ext cx="51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D77DF9E-B5EF-4138-B8B8-6844BF8A75D6}"/>
              </a:ext>
            </a:extLst>
          </p:cNvPr>
          <p:cNvSpPr txBox="1"/>
          <p:nvPr/>
        </p:nvSpPr>
        <p:spPr>
          <a:xfrm>
            <a:off x="10950255" y="4744218"/>
            <a:ext cx="51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77B03FE-2707-4DBD-8791-8768B8B83958}"/>
              </a:ext>
            </a:extLst>
          </p:cNvPr>
          <p:cNvSpPr txBox="1"/>
          <p:nvPr/>
        </p:nvSpPr>
        <p:spPr>
          <a:xfrm>
            <a:off x="10423887" y="2938351"/>
            <a:ext cx="42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448233E-E732-4BFD-A90C-9DD0E5F59CB0}"/>
              </a:ext>
            </a:extLst>
          </p:cNvPr>
          <p:cNvSpPr txBox="1"/>
          <p:nvPr/>
        </p:nvSpPr>
        <p:spPr>
          <a:xfrm>
            <a:off x="10352197" y="4191732"/>
            <a:ext cx="42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EE12573-0770-4FAB-923E-65A44F52AD35}"/>
              </a:ext>
            </a:extLst>
          </p:cNvPr>
          <p:cNvSpPr txBox="1"/>
          <p:nvPr/>
        </p:nvSpPr>
        <p:spPr>
          <a:xfrm>
            <a:off x="10336124" y="3568491"/>
            <a:ext cx="42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3A425DD-7077-494C-9494-3DB711BEA768}"/>
              </a:ext>
            </a:extLst>
          </p:cNvPr>
          <p:cNvSpPr txBox="1"/>
          <p:nvPr/>
        </p:nvSpPr>
        <p:spPr>
          <a:xfrm>
            <a:off x="10215745" y="4776892"/>
            <a:ext cx="5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ثُمَّ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3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32" grpId="0"/>
      <p:bldP spid="37" grpId="0"/>
      <p:bldP spid="38" grpId="0"/>
      <p:bldP spid="4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70" y="14296"/>
            <a:ext cx="100463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ب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أَخْتَتِمُ النَّصَّ بِأَحْداثٍ مُناسِبَةٍ مُسْتَعْمِلًا ما أَحْتاجُ مِنَ الْكَلِماتِ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الآتِيَةِ (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الْمِنْفاخُ- الْهَواءُ- نَفَخَ- ساعَدَهُ- تَعاوَنَ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04957B4-4F37-4B11-91DC-4C932EFB8249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49" name="Picture 9" descr="A picture containing road&#10;&#10;Description automatically generated">
            <a:extLst>
              <a:ext uri="{FF2B5EF4-FFF2-40B4-BE49-F238E27FC236}">
                <a16:creationId xmlns="" xmlns:a16="http://schemas.microsoft.com/office/drawing/2014/main" id="{8C055A29-6A3C-49A9-866A-FE3F99CD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67"/>
          <a:stretch>
            <a:fillRect/>
          </a:stretch>
        </p:blipFill>
        <p:spPr bwMode="auto">
          <a:xfrm>
            <a:off x="220099" y="1860625"/>
            <a:ext cx="3069718" cy="33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="" xmlns:a16="http://schemas.microsoft.com/office/drawing/2014/main" id="{4AACF8E8-6E41-4FDE-848B-F8BEA3FE3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66" r="13089" b="57956"/>
          <a:stretch/>
        </p:blipFill>
        <p:spPr bwMode="auto">
          <a:xfrm>
            <a:off x="3340359" y="1694884"/>
            <a:ext cx="7903029" cy="2598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65FE5F0-7975-4823-85A8-3C499B842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255" y="1860625"/>
            <a:ext cx="91502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r"/>
                <a:tab pos="666750" algn="r"/>
                <a:tab pos="723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r"/>
                <a:tab pos="666750" algn="r"/>
                <a:tab pos="723900" algn="r"/>
              </a:tabLst>
            </a:pPr>
            <a:r>
              <a:rPr kumimoji="0" lang="ar-BH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أَسْرَعَ الأَصدِقاءُ إَلى عَبْدِ اللهِ، وَ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الْجَميعُ</a:t>
            </a:r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عَلى مَلْءِ الْعَجَلَةِ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r"/>
                <a:tab pos="666750" algn="r"/>
                <a:tab pos="723900" algn="r"/>
              </a:tabLst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بـ</a:t>
            </a:r>
            <a:r>
              <a:rPr kumimoji="0" lang="ar-SA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؛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فَـ           </a:t>
            </a: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حَدُهُمْ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عَلى تَرْكيبِ </a:t>
            </a:r>
            <a:r>
              <a:rPr kumimoji="0" lang="ar-SA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kumimoji="0" lang="ar-BH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الْعَجَلَةِ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وَ</a:t>
            </a:r>
            <a:endParaRPr kumimoji="0" lang="ar-SA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r"/>
                <a:tab pos="666750" algn="r"/>
                <a:tab pos="723900" algn="r"/>
              </a:tabLst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الآخَرُ الْعَجلَةَ. شَكَرَ عَبْدُ الله أَصْدِقاءَه، وَعادُوا إِلى السِّباقِ مِنْ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r"/>
                <a:tab pos="666750" algn="r"/>
                <a:tab pos="723900" algn="r"/>
              </a:tabLst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جَديدٍ.</a:t>
            </a:r>
            <a:endParaRPr kumimoji="0" lang="ar-S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7F614F-34DD-41BB-A958-49FD63DA4189}"/>
              </a:ext>
            </a:extLst>
          </p:cNvPr>
          <p:cNvSpPr txBox="1"/>
          <p:nvPr/>
        </p:nvSpPr>
        <p:spPr>
          <a:xfrm>
            <a:off x="6424330" y="1865460"/>
            <a:ext cx="1031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تَعاوَنَ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645F3B-4592-4528-9DAD-8734DE88D644}"/>
              </a:ext>
            </a:extLst>
          </p:cNvPr>
          <p:cNvSpPr txBox="1"/>
          <p:nvPr/>
        </p:nvSpPr>
        <p:spPr>
          <a:xfrm>
            <a:off x="10112830" y="2391953"/>
            <a:ext cx="1031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ـالْهَواء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9CD92A-B692-4970-BB7B-FAF3EEC38B30}"/>
              </a:ext>
            </a:extLst>
          </p:cNvPr>
          <p:cNvSpPr txBox="1"/>
          <p:nvPr/>
        </p:nvSpPr>
        <p:spPr>
          <a:xfrm>
            <a:off x="8833619" y="2401284"/>
            <a:ext cx="1178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ـساعَدَهُ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E9064A-0152-446A-91FF-0121182F4E98}"/>
              </a:ext>
            </a:extLst>
          </p:cNvPr>
          <p:cNvSpPr txBox="1"/>
          <p:nvPr/>
        </p:nvSpPr>
        <p:spPr>
          <a:xfrm>
            <a:off x="5172864" y="2440855"/>
            <a:ext cx="1339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الْمِنْفاخِ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7F49EC-715A-472D-A73B-137A28BEE1A3}"/>
              </a:ext>
            </a:extLst>
          </p:cNvPr>
          <p:cNvSpPr txBox="1"/>
          <p:nvPr/>
        </p:nvSpPr>
        <p:spPr>
          <a:xfrm>
            <a:off x="3266302" y="2401283"/>
            <a:ext cx="755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نَفَخَ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04957B4-4F37-4B11-91DC-4C932EFB8249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1461C2-3B28-4171-A59E-3A92C92D8311}"/>
              </a:ext>
            </a:extLst>
          </p:cNvPr>
          <p:cNvSpPr txBox="1"/>
          <p:nvPr/>
        </p:nvSpPr>
        <p:spPr>
          <a:xfrm>
            <a:off x="423042" y="1279286"/>
            <a:ext cx="11128256" cy="508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قادَ عَبْدُ اللهِ وَأَصْدِقاؤُهُ دَرّاجاتِـهِمْ إِلى الْـمَكانِ الْـمُخَصَّصِ للَّعِبِ بِالدّرّاجاتِ في حَديقةِ الْـحَيِّ.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دَأَ الْأَصْدِقاءُ يَتَسابَقونَ، لكِنَّ عَبْدَ اللَّهِ أَحَسَّ بِثِقَلٍ في حَرَكَةِ دَرّاجَتِهِ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فَـــ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وْقَفَ دَرّاجَتَهُ،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وَ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تَفحَّصَ عَجَلَتَيْـها،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فَــــ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اكْتَشَفَ أَنَّ الْعَجَلَةَ الْأَمامِيَّةَ يَنْقُصُـها كَثير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مِنَ الْـهَواءِ.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رَكَنَ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عَبْدُ اللهِ دَرّاجَتَهُ جانِبًا،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ثُمَّ 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نادى أَصْدِقاءَهُ؛ لـمُساعَدَتِهِ. </a:t>
            </a:r>
            <a:r>
              <a:rPr lang="ar-SA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أَسْرَعَ الأَصدِقاءُ إِلى عَبْدِ اللهِ، وَ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تَعاوَنَ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الْجَميعُ عَلى مَلْءِ الْعَجَلَةِ ب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ِالْهَواءِ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؛ فَ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ساعَدَ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 أَحَدُ الْأَصْدِقاءِ عَلى تَرْكيبِ 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الـْمِنْفاخِ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الْعَجَلَةِ، وَ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نَفخَ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الآخَرُ الْعَجلَةَ. شَكَرَ عَبْدُ الله أَصْدِقاءَه، وَعادُوا إِلى السِّباقِ مِنْ جَديدٍ.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723900" algn="l"/>
              </a:tabLst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F5420F-6C54-4E8F-B7C4-63548939A7A8}"/>
              </a:ext>
            </a:extLst>
          </p:cNvPr>
          <p:cNvSpPr/>
          <p:nvPr/>
        </p:nvSpPr>
        <p:spPr>
          <a:xfrm>
            <a:off x="746449" y="6359651"/>
            <a:ext cx="7800394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السّادِسُ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دَرّاجَتي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5468</TotalTime>
  <Words>883</Words>
  <Application>Microsoft Office PowerPoint</Application>
  <PresentationFormat>Widescreen</PresentationFormat>
  <Paragraphs>138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Heyam  Saad Sakhir</cp:lastModifiedBy>
  <cp:revision>383</cp:revision>
  <cp:lastPrinted>2021-01-17T11:49:49Z</cp:lastPrinted>
  <dcterms:created xsi:type="dcterms:W3CDTF">2020-03-04T10:47:58Z</dcterms:created>
  <dcterms:modified xsi:type="dcterms:W3CDTF">2021-12-23T10:13:44Z</dcterms:modified>
</cp:coreProperties>
</file>