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72" r:id="rId1"/>
  </p:sldMasterIdLst>
  <p:notesMasterIdLst>
    <p:notesMasterId r:id="rId13"/>
  </p:notesMasterIdLst>
  <p:sldIdLst>
    <p:sldId id="326" r:id="rId2"/>
    <p:sldId id="355" r:id="rId3"/>
    <p:sldId id="388" r:id="rId4"/>
    <p:sldId id="389" r:id="rId5"/>
    <p:sldId id="381" r:id="rId6"/>
    <p:sldId id="390" r:id="rId7"/>
    <p:sldId id="391" r:id="rId8"/>
    <p:sldId id="392" r:id="rId9"/>
    <p:sldId id="393" r:id="rId10"/>
    <p:sldId id="394" r:id="rId11"/>
    <p:sldId id="311" r:id="rId12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حمد عليّ النفيعيّ" initials="حمد" lastIdx="1" clrIdx="0">
    <p:extLst>
      <p:ext uri="{19B8F6BF-5375-455C-9EA6-DF929625EA0E}">
        <p15:presenceInfo xmlns:p15="http://schemas.microsoft.com/office/powerpoint/2012/main" userId="0b58add3780b77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CC66FF"/>
    <a:srgbClr val="07ED43"/>
    <a:srgbClr val="FFFF99"/>
    <a:srgbClr val="FFFFCC"/>
    <a:srgbClr val="FFFFFF"/>
    <a:srgbClr val="E1E1E1"/>
    <a:srgbClr val="FF0066"/>
    <a:srgbClr val="CC3300"/>
    <a:srgbClr val="43B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3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0DDB038-7EBD-46C1-BF37-17CE9684544A}" type="datetimeFigureOut">
              <a:rPr lang="ar-SA" smtClean="0"/>
              <a:t>24/05/1443</a:t>
            </a:fld>
            <a:endParaRPr lang="ar-S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E0F35522-70BB-4E93-8A41-84CB8C736E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3144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5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0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8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3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6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7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3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1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5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9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9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sv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5.sv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399" y="93501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E2E828-D966-4866-8D0C-7C48B5D31A83}"/>
              </a:ext>
            </a:extLst>
          </p:cNvPr>
          <p:cNvSpPr/>
          <p:nvPr/>
        </p:nvSpPr>
        <p:spPr>
          <a:xfrm>
            <a:off x="423042" y="1245924"/>
            <a:ext cx="11481051" cy="7446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الحَلْقَةُ الأ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ولى/ اللُّغَةُ العَرَبيّةُ                  الصَّفُّ الثّاني الابْتِدائِــــــيُّ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                    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الدِّراسِيُّ الأوَّل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E7755E-1789-4C6F-AA3E-15902EE9C568}"/>
              </a:ext>
            </a:extLst>
          </p:cNvPr>
          <p:cNvSpPr/>
          <p:nvPr/>
        </p:nvSpPr>
        <p:spPr>
          <a:xfrm>
            <a:off x="490609" y="2044663"/>
            <a:ext cx="11564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وَحْدَةُ: (الْمُحافَظَةُ عَلى الصِّحَّةِ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)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        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الدَّرْسُ </a:t>
            </a:r>
            <a:r>
              <a:rPr lang="ar-BH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الْحادي عَشَرَ                       (كتاب التدريبات)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042" y="6375651"/>
            <a:ext cx="8270385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الْمُحافَظَةُ عَلى الصِّحَّةِ/ 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الْحادي عَشَرَ: الرّياضَةُ غَيَّرَتْ حَياتي/ أولا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 لُغَتي، ثانيا:أُمَيِّــــــــزُ الـْحُروفَ 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F38D9A3-41D7-43D0-A7FC-ED357933A70D}"/>
              </a:ext>
            </a:extLst>
          </p:cNvPr>
          <p:cNvSpPr/>
          <p:nvPr/>
        </p:nvSpPr>
        <p:spPr>
          <a:xfrm>
            <a:off x="3975652" y="5495092"/>
            <a:ext cx="4373831" cy="746786"/>
          </a:xfrm>
          <a:prstGeom prst="round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التّدريبات (1) أُثَرّي، وَأُميِّزُ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C11596-D02A-496B-8A93-1AF01666C5D2}"/>
              </a:ext>
            </a:extLst>
          </p:cNvPr>
          <p:cNvSpPr txBox="1"/>
          <p:nvPr/>
        </p:nvSpPr>
        <p:spPr>
          <a:xfrm>
            <a:off x="4320209" y="2713281"/>
            <a:ext cx="30456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الرّياضَةُ غَيَّرَتْ حَياتي </a:t>
            </a:r>
            <a:endParaRPr lang="en-US" dirty="0"/>
          </a:p>
        </p:txBody>
      </p:sp>
      <p:pic>
        <p:nvPicPr>
          <p:cNvPr id="15" name="Picture 14" descr="A group of people running on a track&#10;&#10;Description automatically generated">
            <a:extLst>
              <a:ext uri="{FF2B5EF4-FFF2-40B4-BE49-F238E27FC236}">
                <a16:creationId xmlns:a16="http://schemas.microsoft.com/office/drawing/2014/main" id="{9491A4E1-B15D-4BF2-AFB9-BC89C48E447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53" y="3428999"/>
            <a:ext cx="4373830" cy="206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3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D4EBE446-6D4F-4EB0-847E-4D4E78B23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1183" y="444451"/>
            <a:ext cx="62346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ثانِيًا: أُمَيِّــــــــزُ الـْحُروفَ وَالْأَصْواتَ.</a:t>
            </a:r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ar-BH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1F3546E-5E88-41D4-81FF-12EB8FFBC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20" y="1145003"/>
            <a:ext cx="92977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  <a:tab pos="658813" algn="r"/>
              </a:tabLst>
              <a:defRPr/>
            </a:pPr>
            <a:r>
              <a:rPr kumimoji="0" lang="ar-BH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6.أُكْمِلُ مَلْءَ الْجَدْولِ بالْحَرفَ الْمُشْتَرَكَ بَينَ كُلِّ مَجْموعَةٍ مِنَ الْكَلِماتِ:    </a:t>
            </a:r>
            <a:endParaRPr kumimoji="0" lang="ar-BH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5FA9307C-8EEF-4CC2-A783-910FD0BA7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042" y="6375651"/>
            <a:ext cx="8270385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الْمُحافَظَةُ عَلى الصِّحَّةِ/ الدَّرْسُ الْحادي عَشَرَ: الرّياضَةُ غَيَّرَتْ حَياتي/ أولا:أُثَرّي لُغَتي، ثانيا:أُمَيِّــــــــزُ الـْحُروفَ وَالْأَصْواتَ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1D4E099-BE65-4F16-81D5-58F05CB70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760662"/>
              </p:ext>
            </p:extLst>
          </p:nvPr>
        </p:nvGraphicFramePr>
        <p:xfrm>
          <a:off x="4299946" y="1880771"/>
          <a:ext cx="4393481" cy="4257124"/>
        </p:xfrm>
        <a:graphic>
          <a:graphicData uri="http://schemas.openxmlformats.org/drawingml/2006/table">
            <a:tbl>
              <a:tblPr rtl="1" firstRow="1" firstCol="1" bandRow="1"/>
              <a:tblGrid>
                <a:gridCol w="1557404">
                  <a:extLst>
                    <a:ext uri="{9D8B030D-6E8A-4147-A177-3AD203B41FA5}">
                      <a16:colId xmlns:a16="http://schemas.microsoft.com/office/drawing/2014/main" val="1065230207"/>
                    </a:ext>
                  </a:extLst>
                </a:gridCol>
                <a:gridCol w="1358237">
                  <a:extLst>
                    <a:ext uri="{9D8B030D-6E8A-4147-A177-3AD203B41FA5}">
                      <a16:colId xmlns:a16="http://schemas.microsoft.com/office/drawing/2014/main" val="569715577"/>
                    </a:ext>
                  </a:extLst>
                </a:gridCol>
                <a:gridCol w="1477840">
                  <a:extLst>
                    <a:ext uri="{9D8B030D-6E8A-4147-A177-3AD203B41FA5}">
                      <a16:colId xmlns:a16="http://schemas.microsoft.com/office/drawing/2014/main" val="875787797"/>
                    </a:ext>
                  </a:extLst>
                </a:gridCol>
              </a:tblGrid>
              <a:tr h="1216992">
                <a:tc gridSpan="3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38" marR="55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89962"/>
                  </a:ext>
                </a:extLst>
              </a:tr>
              <a:tr h="34274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ح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38" marR="5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1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38" marR="5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1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38" marR="5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494036"/>
                  </a:ext>
                </a:extLst>
              </a:tr>
              <a:tr h="245307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نَحْ</a:t>
                      </a:r>
                      <a:r>
                        <a:rPr lang="ar-BH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لٌ</a:t>
                      </a:r>
                      <a:endParaRPr lang="en-US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فَتَحَ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حَصَدَ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38" marR="5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38" marR="55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38" marR="55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882705"/>
                  </a:ext>
                </a:extLst>
              </a:tr>
            </a:tbl>
          </a:graphicData>
        </a:graphic>
      </p:graphicFrame>
      <p:sp>
        <p:nvSpPr>
          <p:cNvPr id="30" name="Oval 29">
            <a:extLst>
              <a:ext uri="{FF2B5EF4-FFF2-40B4-BE49-F238E27FC236}">
                <a16:creationId xmlns:a16="http://schemas.microsoft.com/office/drawing/2014/main" id="{C0F12348-4112-4FD6-A497-79DBCB9C08E6}"/>
              </a:ext>
            </a:extLst>
          </p:cNvPr>
          <p:cNvSpPr/>
          <p:nvPr/>
        </p:nvSpPr>
        <p:spPr>
          <a:xfrm>
            <a:off x="5601119" y="2456274"/>
            <a:ext cx="890348" cy="550863"/>
          </a:xfrm>
          <a:prstGeom prst="ellipse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E116E50-512C-403D-89BE-140B170E4FB2}"/>
              </a:ext>
            </a:extLst>
          </p:cNvPr>
          <p:cNvSpPr/>
          <p:nvPr/>
        </p:nvSpPr>
        <p:spPr>
          <a:xfrm>
            <a:off x="7857758" y="1912826"/>
            <a:ext cx="753444" cy="602975"/>
          </a:xfrm>
          <a:prstGeom prst="ellipse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7CCC01D-D89C-4FFF-82DA-908EF96494F1}"/>
              </a:ext>
            </a:extLst>
          </p:cNvPr>
          <p:cNvSpPr/>
          <p:nvPr/>
        </p:nvSpPr>
        <p:spPr>
          <a:xfrm>
            <a:off x="5506432" y="1937101"/>
            <a:ext cx="667170" cy="578700"/>
          </a:xfrm>
          <a:prstGeom prst="ellipse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6EA0716-98EC-4BFE-8051-24DE04C275CC}"/>
              </a:ext>
            </a:extLst>
          </p:cNvPr>
          <p:cNvSpPr txBox="1"/>
          <p:nvPr/>
        </p:nvSpPr>
        <p:spPr>
          <a:xfrm>
            <a:off x="7763070" y="1884187"/>
            <a:ext cx="8452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SA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نَحْل</a:t>
            </a:r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lang="en-US" sz="32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694D7DB-E186-4BAE-97EF-FB0FBDE85C22}"/>
              </a:ext>
            </a:extLst>
          </p:cNvPr>
          <p:cNvSpPr txBox="1"/>
          <p:nvPr/>
        </p:nvSpPr>
        <p:spPr>
          <a:xfrm>
            <a:off x="7036307" y="1869470"/>
            <a:ext cx="8251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يَجِدُّ</a:t>
            </a:r>
            <a:endParaRPr lang="en-US" sz="32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B9142AE-3A4A-4EE3-9A67-A287090B2AFE}"/>
              </a:ext>
            </a:extLst>
          </p:cNvPr>
          <p:cNvSpPr txBox="1"/>
          <p:nvPr/>
        </p:nvSpPr>
        <p:spPr>
          <a:xfrm>
            <a:off x="6179292" y="1872315"/>
            <a:ext cx="809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SA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كوخ</a:t>
            </a:r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lang="en-US" sz="32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3A28CEA-2145-4341-BB99-677246286BBA}"/>
              </a:ext>
            </a:extLst>
          </p:cNvPr>
          <p:cNvSpPr txBox="1"/>
          <p:nvPr/>
        </p:nvSpPr>
        <p:spPr>
          <a:xfrm>
            <a:off x="5406821" y="1884186"/>
            <a:ext cx="7750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SA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فَتَحَ</a:t>
            </a:r>
            <a:endParaRPr lang="en-US" sz="32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BD59ADD-4B6D-4A45-A200-D921370370CB}"/>
              </a:ext>
            </a:extLst>
          </p:cNvPr>
          <p:cNvSpPr txBox="1"/>
          <p:nvPr/>
        </p:nvSpPr>
        <p:spPr>
          <a:xfrm>
            <a:off x="4552418" y="1901361"/>
            <a:ext cx="8689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SA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خَسّ</a:t>
            </a:r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lang="en-US" sz="32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D9466F9-7C5B-489F-88A7-07D3F713E42D}"/>
              </a:ext>
            </a:extLst>
          </p:cNvPr>
          <p:cNvSpPr txBox="1"/>
          <p:nvPr/>
        </p:nvSpPr>
        <p:spPr>
          <a:xfrm>
            <a:off x="7715020" y="2437668"/>
            <a:ext cx="972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SA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جِذْع</a:t>
            </a:r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87D753F-1D0A-4C60-8D4E-0657A590FB3F}"/>
              </a:ext>
            </a:extLst>
          </p:cNvPr>
          <p:cNvSpPr txBox="1"/>
          <p:nvPr/>
        </p:nvSpPr>
        <p:spPr>
          <a:xfrm>
            <a:off x="6705283" y="2437668"/>
            <a:ext cx="972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ضخْم</a:t>
            </a:r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lang="en-US" sz="32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BD39DBC-DF6D-4456-A3AF-755ABFB10A0E}"/>
              </a:ext>
            </a:extLst>
          </p:cNvPr>
          <p:cNvSpPr txBox="1"/>
          <p:nvPr/>
        </p:nvSpPr>
        <p:spPr>
          <a:xfrm>
            <a:off x="5515487" y="2445737"/>
            <a:ext cx="10100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SA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حَصَدَ</a:t>
            </a:r>
            <a:endParaRPr lang="en-US" sz="32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F06DB37-B656-4ED9-9DB7-22DD2FD9F690}"/>
              </a:ext>
            </a:extLst>
          </p:cNvPr>
          <p:cNvSpPr txBox="1"/>
          <p:nvPr/>
        </p:nvSpPr>
        <p:spPr>
          <a:xfrm>
            <a:off x="4538880" y="2358538"/>
            <a:ext cx="796849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بُرْج</a:t>
            </a:r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kumimoji="0" lang="ar-SA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3882E0B-9A78-4D8D-9854-84BB4F14F2DE}"/>
              </a:ext>
            </a:extLst>
          </p:cNvPr>
          <p:cNvSpPr/>
          <p:nvPr/>
        </p:nvSpPr>
        <p:spPr>
          <a:xfrm>
            <a:off x="6988453" y="1891033"/>
            <a:ext cx="792772" cy="633224"/>
          </a:xfrm>
          <a:prstGeom prst="ellipse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D1935A-0855-4A8B-A491-8C681F76E0F4}"/>
              </a:ext>
            </a:extLst>
          </p:cNvPr>
          <p:cNvSpPr txBox="1"/>
          <p:nvPr/>
        </p:nvSpPr>
        <p:spPr>
          <a:xfrm>
            <a:off x="5894308" y="3862873"/>
            <a:ext cx="1194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1A3B2E0-6286-4D66-BFFF-A56A472B1934}"/>
              </a:ext>
            </a:extLst>
          </p:cNvPr>
          <p:cNvSpPr txBox="1"/>
          <p:nvPr/>
        </p:nvSpPr>
        <p:spPr>
          <a:xfrm>
            <a:off x="5894308" y="4629009"/>
            <a:ext cx="1194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75029CF-07F5-4368-964C-9494B4F53B31}"/>
              </a:ext>
            </a:extLst>
          </p:cNvPr>
          <p:cNvSpPr txBox="1"/>
          <p:nvPr/>
        </p:nvSpPr>
        <p:spPr>
          <a:xfrm>
            <a:off x="5894308" y="5325264"/>
            <a:ext cx="1194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2BB81A9-6AFE-4CAB-8C22-79DDD6AD1728}"/>
              </a:ext>
            </a:extLst>
          </p:cNvPr>
          <p:cNvSpPr txBox="1"/>
          <p:nvPr/>
        </p:nvSpPr>
        <p:spPr>
          <a:xfrm>
            <a:off x="4519272" y="3876246"/>
            <a:ext cx="1194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5426F6B-24F4-4616-8E69-B7C2722D4FFF}"/>
              </a:ext>
            </a:extLst>
          </p:cNvPr>
          <p:cNvSpPr txBox="1"/>
          <p:nvPr/>
        </p:nvSpPr>
        <p:spPr>
          <a:xfrm>
            <a:off x="4499968" y="4606865"/>
            <a:ext cx="1194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4E7FDA7-54A9-4E39-8A9F-35BAD62EB578}"/>
              </a:ext>
            </a:extLst>
          </p:cNvPr>
          <p:cNvSpPr txBox="1"/>
          <p:nvPr/>
        </p:nvSpPr>
        <p:spPr>
          <a:xfrm>
            <a:off x="4497573" y="5302414"/>
            <a:ext cx="1194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02E583-BA5D-44F6-8C5F-7EE28B60E318}"/>
              </a:ext>
            </a:extLst>
          </p:cNvPr>
          <p:cNvSpPr txBox="1"/>
          <p:nvPr/>
        </p:nvSpPr>
        <p:spPr>
          <a:xfrm>
            <a:off x="6170350" y="3041702"/>
            <a:ext cx="533424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ج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EC20D9-B6CC-4ECF-B6FC-999DA026F4DA}"/>
              </a:ext>
            </a:extLst>
          </p:cNvPr>
          <p:cNvSpPr txBox="1"/>
          <p:nvPr/>
        </p:nvSpPr>
        <p:spPr>
          <a:xfrm>
            <a:off x="6084465" y="3860028"/>
            <a:ext cx="7878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يَجِدُّ</a:t>
            </a:r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EEA3122-86F0-4608-9DB3-2E56A52FEE8A}"/>
              </a:ext>
            </a:extLst>
          </p:cNvPr>
          <p:cNvSpPr/>
          <p:nvPr/>
        </p:nvSpPr>
        <p:spPr>
          <a:xfrm>
            <a:off x="7851096" y="2443071"/>
            <a:ext cx="792772" cy="633224"/>
          </a:xfrm>
          <a:prstGeom prst="ellipse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FAC925-4833-47FA-B5AB-3D60E8603063}"/>
              </a:ext>
            </a:extLst>
          </p:cNvPr>
          <p:cNvSpPr txBox="1"/>
          <p:nvPr/>
        </p:nvSpPr>
        <p:spPr>
          <a:xfrm>
            <a:off x="6019799" y="4606865"/>
            <a:ext cx="8677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جِذْع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D0F56F0-8CDE-405A-98ED-9F30BD3F597B}"/>
              </a:ext>
            </a:extLst>
          </p:cNvPr>
          <p:cNvSpPr/>
          <p:nvPr/>
        </p:nvSpPr>
        <p:spPr>
          <a:xfrm>
            <a:off x="4622556" y="2436482"/>
            <a:ext cx="792772" cy="633224"/>
          </a:xfrm>
          <a:prstGeom prst="ellipse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063A1FF-EE5C-4F18-B8A2-1391FCC2A150}"/>
              </a:ext>
            </a:extLst>
          </p:cNvPr>
          <p:cNvSpPr txBox="1"/>
          <p:nvPr/>
        </p:nvSpPr>
        <p:spPr>
          <a:xfrm>
            <a:off x="6170350" y="5255505"/>
            <a:ext cx="636972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بُرْج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AF736B6-C4E3-4D45-9E92-2744D435A0AF}"/>
              </a:ext>
            </a:extLst>
          </p:cNvPr>
          <p:cNvSpPr txBox="1"/>
          <p:nvPr/>
        </p:nvSpPr>
        <p:spPr>
          <a:xfrm>
            <a:off x="4769090" y="3056670"/>
            <a:ext cx="533424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خ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6486032-2231-428E-968C-31749294F89D}"/>
              </a:ext>
            </a:extLst>
          </p:cNvPr>
          <p:cNvSpPr/>
          <p:nvPr/>
        </p:nvSpPr>
        <p:spPr>
          <a:xfrm>
            <a:off x="6245083" y="1876023"/>
            <a:ext cx="792772" cy="633224"/>
          </a:xfrm>
          <a:prstGeom prst="ellipse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5A505DD-F511-4133-A74A-CD9CA46FC2E7}"/>
              </a:ext>
            </a:extLst>
          </p:cNvPr>
          <p:cNvSpPr txBox="1"/>
          <p:nvPr/>
        </p:nvSpPr>
        <p:spPr>
          <a:xfrm>
            <a:off x="4686572" y="3834264"/>
            <a:ext cx="731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كوخ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2306288-EE0E-416F-AE75-0CF5A534B64A}"/>
              </a:ext>
            </a:extLst>
          </p:cNvPr>
          <p:cNvSpPr/>
          <p:nvPr/>
        </p:nvSpPr>
        <p:spPr>
          <a:xfrm>
            <a:off x="4585595" y="1867504"/>
            <a:ext cx="792772" cy="633224"/>
          </a:xfrm>
          <a:prstGeom prst="ellipse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28902D6-61C7-4087-A4EF-3DAD85A100DC}"/>
              </a:ext>
            </a:extLst>
          </p:cNvPr>
          <p:cNvSpPr txBox="1"/>
          <p:nvPr/>
        </p:nvSpPr>
        <p:spPr>
          <a:xfrm>
            <a:off x="4668597" y="4607881"/>
            <a:ext cx="7922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خَسّ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14D0DEA-6463-45F9-BCFC-48F62F3129BC}"/>
              </a:ext>
            </a:extLst>
          </p:cNvPr>
          <p:cNvSpPr txBox="1"/>
          <p:nvPr/>
        </p:nvSpPr>
        <p:spPr>
          <a:xfrm>
            <a:off x="4538880" y="5302414"/>
            <a:ext cx="972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ضخْم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lang="en-US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B5F0386-0F29-43FC-AEDA-BD9DA2B2E593}"/>
              </a:ext>
            </a:extLst>
          </p:cNvPr>
          <p:cNvSpPr/>
          <p:nvPr/>
        </p:nvSpPr>
        <p:spPr>
          <a:xfrm>
            <a:off x="6668262" y="2506012"/>
            <a:ext cx="976887" cy="675648"/>
          </a:xfrm>
          <a:prstGeom prst="ellipse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7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5" grpId="0"/>
      <p:bldP spid="55" grpId="0"/>
      <p:bldP spid="57" grpId="0"/>
      <p:bldP spid="58" grpId="0"/>
      <p:bldP spid="59" grpId="0"/>
      <p:bldP spid="29" grpId="0"/>
      <p:bldP spid="31" grpId="0"/>
      <p:bldP spid="32" grpId="0" animBg="1"/>
      <p:bldP spid="35" grpId="0" animBg="1"/>
      <p:bldP spid="37" grpId="0"/>
      <p:bldP spid="39" grpId="0"/>
      <p:bldP spid="41" grpId="0" animBg="1"/>
      <p:bldP spid="43" grpId="0"/>
      <p:bldP spid="45" grpId="0" animBg="1"/>
      <p:bldP spid="46" grpId="0"/>
      <p:bldP spid="60" grpId="0"/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172123-B596-45D5-9047-1895A2E41285}"/>
              </a:ext>
            </a:extLst>
          </p:cNvPr>
          <p:cNvSpPr/>
          <p:nvPr/>
        </p:nvSpPr>
        <p:spPr>
          <a:xfrm>
            <a:off x="3160771" y="2456575"/>
            <a:ext cx="6153174" cy="164088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115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انْتَهى الدَّرْسُ</a:t>
            </a:r>
            <a:endParaRPr lang="en-US" sz="115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3C0000-B730-460E-BC55-706F5AE1E0E7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E2770A2-3AA7-4EA6-A7FA-E3BEAB00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042" y="6375651"/>
            <a:ext cx="8270385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الْمُحافَظَةُ عَلى الصِّحَّةِ/ 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الْحادي عَشَرَ: الرّياضَةُ غَيَّرَتْ حَياتي/ أولا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 لُغَتي، ثانيا:أُمَيِّــــــــزُ الـْحُروفَ 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2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4D19390-D6DA-4B65-9CD8-8305C2B6241C}"/>
              </a:ext>
            </a:extLst>
          </p:cNvPr>
          <p:cNvSpPr txBox="1"/>
          <p:nvPr/>
        </p:nvSpPr>
        <p:spPr>
          <a:xfrm>
            <a:off x="6618166" y="519791"/>
            <a:ext cx="3777691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835" algn="just" rtl="1">
              <a:lnSpc>
                <a:spcPct val="107000"/>
              </a:lnSpc>
              <a:spcAft>
                <a:spcPts val="800"/>
              </a:spcAft>
            </a:pPr>
            <a:r>
              <a:rPr lang="ar-BH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أَوَّلًا: أُثَرّي لُغَتي.</a:t>
            </a:r>
            <a:endParaRPr lang="en-GB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CEF3EA-4621-46E1-88E3-578B3842864C}"/>
              </a:ext>
            </a:extLst>
          </p:cNvPr>
          <p:cNvSpPr txBox="1"/>
          <p:nvPr/>
        </p:nvSpPr>
        <p:spPr>
          <a:xfrm>
            <a:off x="649357" y="1260957"/>
            <a:ext cx="1098591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Low" rtl="1">
              <a:lnSpc>
                <a:spcPct val="107000"/>
              </a:lnSpc>
              <a:spcAft>
                <a:spcPts val="800"/>
              </a:spcAft>
              <a:buSzPts val="2600"/>
              <a:buFont typeface="+mj-lt"/>
              <a:buAutoNum type="arabicPeriod"/>
              <a:tabLst>
                <a:tab pos="269240" algn="l"/>
              </a:tabLst>
            </a:pPr>
            <a:r>
              <a:rPr lang="ar-SA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أُحَدِّدُ فيما يَأْتي مُرادِفَ الْكَلِمةِ الْـمُلَوَّنةِ، </a:t>
            </a:r>
            <a:r>
              <a:rPr lang="ar-BH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وَمُضادَّها، ثُمَّ أَضَعُها في جُمْلَةٍ مِنْ إِنْشائي</a:t>
            </a:r>
            <a:r>
              <a:rPr lang="ar-SA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442A1E9-9228-46BA-A313-7272E3F01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042" y="6375651"/>
            <a:ext cx="8270385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الْمُحافَظَةُ عَلى الصِّحَّةِ/ 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الْحادي عَشَرَ: الرّياضَةُ غَيَّرَتْ حَياتي/ أولا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 لُغَتي، ثانيا:أُمَيِّــــــــزُ الـْحُروفَ 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62A39D24-846B-457C-8B07-C74BB5343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2086" y="2182916"/>
            <a:ext cx="612218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( 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فيهِ رِياضات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كَثيرَة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مُسَلِّيَة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وَ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مُفيدَة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لِلْجِسْمِ؛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r>
              <a:rPr kumimoji="0" lang="ar-SA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)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96D68A5-E668-4697-B2E8-D97486EDE453}"/>
              </a:ext>
            </a:extLst>
          </p:cNvPr>
          <p:cNvGrpSpPr/>
          <p:nvPr/>
        </p:nvGrpSpPr>
        <p:grpSpPr>
          <a:xfrm>
            <a:off x="3465790" y="3175688"/>
            <a:ext cx="5353050" cy="2618936"/>
            <a:chOff x="0" y="-1"/>
            <a:chExt cx="5353050" cy="236951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0EAF816-3B8B-42D1-84D8-34226114163C}"/>
                </a:ext>
              </a:extLst>
            </p:cNvPr>
            <p:cNvGrpSpPr/>
            <p:nvPr/>
          </p:nvGrpSpPr>
          <p:grpSpPr>
            <a:xfrm>
              <a:off x="0" y="-1"/>
              <a:ext cx="5353050" cy="2369516"/>
              <a:chOff x="76200" y="-12701"/>
              <a:chExt cx="5353050" cy="2369516"/>
            </a:xfrm>
          </p:grpSpPr>
          <p:sp>
            <p:nvSpPr>
              <p:cNvPr id="22" name="Arrow: Down 21">
                <a:extLst>
                  <a:ext uri="{FF2B5EF4-FFF2-40B4-BE49-F238E27FC236}">
                    <a16:creationId xmlns:a16="http://schemas.microsoft.com/office/drawing/2014/main" id="{7C18AB2B-97C1-484F-80E4-6CC599EC5DB2}"/>
                  </a:ext>
                </a:extLst>
              </p:cNvPr>
              <p:cNvSpPr/>
              <p:nvPr/>
            </p:nvSpPr>
            <p:spPr>
              <a:xfrm>
                <a:off x="2590800" y="946825"/>
                <a:ext cx="336550" cy="291425"/>
              </a:xfrm>
              <a:prstGeom prst="downArrow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F76BCEC1-90F6-4C96-A45E-E495D0EE67A4}"/>
                  </a:ext>
                </a:extLst>
              </p:cNvPr>
              <p:cNvGrpSpPr/>
              <p:nvPr/>
            </p:nvGrpSpPr>
            <p:grpSpPr>
              <a:xfrm>
                <a:off x="76200" y="-12701"/>
                <a:ext cx="5353050" cy="2369516"/>
                <a:chOff x="76200" y="-12701"/>
                <a:chExt cx="5353050" cy="2369516"/>
              </a:xfrm>
            </p:grpSpPr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A687F53A-3C23-4357-B329-D36547C55539}"/>
                    </a:ext>
                  </a:extLst>
                </p:cNvPr>
                <p:cNvSpPr/>
                <p:nvPr/>
              </p:nvSpPr>
              <p:spPr>
                <a:xfrm>
                  <a:off x="2025127" y="0"/>
                  <a:ext cx="1467373" cy="876300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ar-SA" sz="3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Sakkal Majalla" panose="02000000000000000000" pitchFamily="2" charset="-78"/>
                    </a:rPr>
                    <a:t>مُفيدَة</a:t>
                  </a:r>
                  <a:r>
                    <a:rPr lang="ar-BH" sz="3600" dirty="0">
                      <a:latin typeface="Calibri" panose="020F0502020204030204" pitchFamily="34" charset="0"/>
                      <a:ea typeface="Calibri" panose="020F0502020204030204" pitchFamily="34" charset="0"/>
                      <a:cs typeface="Sakkal Majalla" panose="02000000000000000000" pitchFamily="2" charset="-78"/>
                    </a:rPr>
                    <a:t>ٌ</a:t>
                  </a:r>
                  <a:endPara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C2744B7-DF0C-4917-BC94-CC016762F1BF}"/>
                    </a:ext>
                  </a:extLst>
                </p:cNvPr>
                <p:cNvSpPr/>
                <p:nvPr/>
              </p:nvSpPr>
              <p:spPr>
                <a:xfrm>
                  <a:off x="3905250" y="-12701"/>
                  <a:ext cx="1511300" cy="1009758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endParaRPr lang="ar-BH" sz="12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endParaRPr>
                </a:p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endParaRPr lang="ar-BH" sz="12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DAD49CD7-D169-43AB-97A2-67FEF80C6546}"/>
                    </a:ext>
                  </a:extLst>
                </p:cNvPr>
                <p:cNvSpPr/>
                <p:nvPr/>
              </p:nvSpPr>
              <p:spPr>
                <a:xfrm>
                  <a:off x="95250" y="19049"/>
                  <a:ext cx="1511300" cy="1009758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endParaRPr lang="ar-BH" sz="12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endParaRPr>
                </a:p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endParaRPr lang="ar-BH" sz="12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endParaRPr>
                </a:p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endPara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43A34ABA-31C0-4023-8DA0-F8DFC1A1D9DF}"/>
                    </a:ext>
                  </a:extLst>
                </p:cNvPr>
                <p:cNvSpPr/>
                <p:nvPr/>
              </p:nvSpPr>
              <p:spPr>
                <a:xfrm>
                  <a:off x="76200" y="1295400"/>
                  <a:ext cx="5353050" cy="1061415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endParaRPr lang="ar-BH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endParaRPr lang="ar-BH" sz="11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endPara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ctr" rtl="1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ar-SA" sz="1200" b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Sakkal Majalla" panose="02000000000000000000" pitchFamily="2" charset="-78"/>
                    </a:rPr>
                    <a:t> </a:t>
                  </a:r>
                  <a:endPara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Arrow: Down 27">
                  <a:extLst>
                    <a:ext uri="{FF2B5EF4-FFF2-40B4-BE49-F238E27FC236}">
                      <a16:creationId xmlns:a16="http://schemas.microsoft.com/office/drawing/2014/main" id="{5B08B38B-466D-47C3-8C00-D0EB820CF5D7}"/>
                    </a:ext>
                  </a:extLst>
                </p:cNvPr>
                <p:cNvSpPr/>
                <p:nvPr/>
              </p:nvSpPr>
              <p:spPr>
                <a:xfrm rot="16200000">
                  <a:off x="3517900" y="260350"/>
                  <a:ext cx="336550" cy="336550"/>
                </a:xfrm>
                <a:prstGeom prst="downArrow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1" name="Arrow: Down 20">
              <a:extLst>
                <a:ext uri="{FF2B5EF4-FFF2-40B4-BE49-F238E27FC236}">
                  <a16:creationId xmlns:a16="http://schemas.microsoft.com/office/drawing/2014/main" id="{179508E9-4D56-4C88-A298-B06ED97CC23C}"/>
                </a:ext>
              </a:extLst>
            </p:cNvPr>
            <p:cNvSpPr/>
            <p:nvPr/>
          </p:nvSpPr>
          <p:spPr>
            <a:xfrm rot="5400000" flipH="1">
              <a:off x="1583519" y="243669"/>
              <a:ext cx="336550" cy="346075"/>
            </a:xfrm>
            <a:prstGeom prst="downArrow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65E0480-8299-40A6-9ED5-1B07AFC95072}"/>
              </a:ext>
            </a:extLst>
          </p:cNvPr>
          <p:cNvSpPr txBox="1"/>
          <p:nvPr/>
        </p:nvSpPr>
        <p:spPr>
          <a:xfrm>
            <a:off x="7400925" y="3134063"/>
            <a:ext cx="1352550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الْـمُرادِفُ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9B7750-F285-419A-AA93-2848568798F2}"/>
              </a:ext>
            </a:extLst>
          </p:cNvPr>
          <p:cNvSpPr txBox="1"/>
          <p:nvPr/>
        </p:nvSpPr>
        <p:spPr>
          <a:xfrm>
            <a:off x="1247775" y="3172163"/>
            <a:ext cx="6096000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الْـمُضادُّ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78A8AA-F418-40DE-ACEC-192848D6FC0E}"/>
              </a:ext>
            </a:extLst>
          </p:cNvPr>
          <p:cNvSpPr txBox="1"/>
          <p:nvPr/>
        </p:nvSpPr>
        <p:spPr>
          <a:xfrm>
            <a:off x="5543827" y="4581152"/>
            <a:ext cx="1209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الْـجُمْلَةُ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D82C61D-E4A9-4D17-B762-51C4F8AEB300}"/>
              </a:ext>
            </a:extLst>
          </p:cNvPr>
          <p:cNvSpPr txBox="1"/>
          <p:nvPr/>
        </p:nvSpPr>
        <p:spPr>
          <a:xfrm>
            <a:off x="7384395" y="3571392"/>
            <a:ext cx="1347788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AF8608F-67D9-455A-B009-2791FE922AFF}"/>
              </a:ext>
            </a:extLst>
          </p:cNvPr>
          <p:cNvSpPr txBox="1"/>
          <p:nvPr/>
        </p:nvSpPr>
        <p:spPr>
          <a:xfrm>
            <a:off x="3612495" y="3580917"/>
            <a:ext cx="1347788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44B204-30A9-44A3-9668-F26D505C85A1}"/>
              </a:ext>
            </a:extLst>
          </p:cNvPr>
          <p:cNvSpPr txBox="1"/>
          <p:nvPr/>
        </p:nvSpPr>
        <p:spPr>
          <a:xfrm>
            <a:off x="3438741" y="4999648"/>
            <a:ext cx="5199742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........................................................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BFC17C-2640-4A20-8D69-55861DFA1708}"/>
              </a:ext>
            </a:extLst>
          </p:cNvPr>
          <p:cNvSpPr txBox="1"/>
          <p:nvPr/>
        </p:nvSpPr>
        <p:spPr>
          <a:xfrm>
            <a:off x="7425823" y="3616790"/>
            <a:ext cx="11352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نَافِعَةٌ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10E750C-0801-4086-A476-F6E732FBB874}"/>
              </a:ext>
            </a:extLst>
          </p:cNvPr>
          <p:cNvSpPr txBox="1"/>
          <p:nvPr/>
        </p:nvSpPr>
        <p:spPr>
          <a:xfrm>
            <a:off x="3629812" y="3587139"/>
            <a:ext cx="11352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ضَارَةٌ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4AA928-6EB8-42A2-A1C4-71639F280706}"/>
              </a:ext>
            </a:extLst>
          </p:cNvPr>
          <p:cNvSpPr txBox="1"/>
          <p:nvPr/>
        </p:nvSpPr>
        <p:spPr>
          <a:xfrm>
            <a:off x="3828513" y="5070039"/>
            <a:ext cx="43825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الْقِراءةُ مُفيدَةٌ لِعَقْلِ الإِنْسانِ.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0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4D19390-D6DA-4B65-9CD8-8305C2B6241C}"/>
              </a:ext>
            </a:extLst>
          </p:cNvPr>
          <p:cNvSpPr txBox="1"/>
          <p:nvPr/>
        </p:nvSpPr>
        <p:spPr>
          <a:xfrm>
            <a:off x="6618166" y="519791"/>
            <a:ext cx="3777691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835" algn="just" rtl="1">
              <a:lnSpc>
                <a:spcPct val="107000"/>
              </a:lnSpc>
              <a:spcAft>
                <a:spcPts val="800"/>
              </a:spcAft>
            </a:pPr>
            <a:r>
              <a:rPr lang="ar-BH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أَوَّلًا: أُثَرّي لُغَتي.</a:t>
            </a:r>
            <a:endParaRPr lang="en-GB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CEF3EA-4621-46E1-88E3-578B3842864C}"/>
              </a:ext>
            </a:extLst>
          </p:cNvPr>
          <p:cNvSpPr txBox="1"/>
          <p:nvPr/>
        </p:nvSpPr>
        <p:spPr>
          <a:xfrm>
            <a:off x="649357" y="1260957"/>
            <a:ext cx="1098591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Low" rtl="1">
              <a:lnSpc>
                <a:spcPct val="107000"/>
              </a:lnSpc>
              <a:spcAft>
                <a:spcPts val="800"/>
              </a:spcAft>
              <a:buSzPts val="2600"/>
              <a:tabLst>
                <a:tab pos="269240" algn="l"/>
              </a:tabLst>
            </a:pPr>
            <a:r>
              <a:rPr lang="ar-BH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2. أُلَوِّنُ الْكَلِماتِ الَّتي لَها عَلاقَةٌ بِكَلِمَةِ "الرّياضَةُ":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442A1E9-9228-46BA-A313-7272E3F01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042" y="6375651"/>
            <a:ext cx="8270385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الْمُحافَظَةُ عَلى الصِّحَّةِ/ 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الْحادي عَشَرَ: الرّياضَةُ غَيَّرَتْ حَياتي/ أولا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 لُغَتي، ثانيا:أُمَيِّــــــــزُ الـْحُروفَ 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F177982-FB7B-4E70-9101-23F98214C585}"/>
              </a:ext>
            </a:extLst>
          </p:cNvPr>
          <p:cNvGrpSpPr/>
          <p:nvPr/>
        </p:nvGrpSpPr>
        <p:grpSpPr>
          <a:xfrm>
            <a:off x="3666190" y="2877666"/>
            <a:ext cx="4813935" cy="2239010"/>
            <a:chOff x="306830" y="-769388"/>
            <a:chExt cx="4560791" cy="223947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9588DAE-2812-40CB-BFF3-7541A89BB9AD}"/>
                </a:ext>
              </a:extLst>
            </p:cNvPr>
            <p:cNvSpPr/>
            <p:nvPr/>
          </p:nvSpPr>
          <p:spPr>
            <a:xfrm>
              <a:off x="1598042" y="-421881"/>
              <a:ext cx="1995228" cy="1599378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36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الرِّياضَةُ</a:t>
              </a:r>
              <a:endPara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2D1C2E3-9C58-49C7-8DB0-EEEAEFABD966}"/>
                </a:ext>
              </a:extLst>
            </p:cNvPr>
            <p:cNvSpPr/>
            <p:nvPr/>
          </p:nvSpPr>
          <p:spPr>
            <a:xfrm>
              <a:off x="306830" y="102286"/>
              <a:ext cx="1265185" cy="533406"/>
            </a:xfrm>
            <a:prstGeom prst="rect">
              <a:avLst/>
            </a:pr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endPara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AF27E6D-A5EE-4A29-A3A3-9406309C91DE}"/>
                </a:ext>
              </a:extLst>
            </p:cNvPr>
            <p:cNvSpPr/>
            <p:nvPr/>
          </p:nvSpPr>
          <p:spPr>
            <a:xfrm>
              <a:off x="422929" y="936676"/>
              <a:ext cx="1492123" cy="533406"/>
            </a:xfrm>
            <a:prstGeom prst="rect">
              <a:avLst/>
            </a:pr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endPara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FE768C3-44A3-4E52-AAA7-A2C66522AEF5}"/>
                </a:ext>
              </a:extLst>
            </p:cNvPr>
            <p:cNvSpPr/>
            <p:nvPr/>
          </p:nvSpPr>
          <p:spPr>
            <a:xfrm>
              <a:off x="3324561" y="899383"/>
              <a:ext cx="1305765" cy="533406"/>
            </a:xfrm>
            <a:prstGeom prst="rect">
              <a:avLst/>
            </a:pr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endPara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87DACD5-6663-439A-823C-1931EFCD48EE}"/>
                </a:ext>
              </a:extLst>
            </p:cNvPr>
            <p:cNvSpPr/>
            <p:nvPr/>
          </p:nvSpPr>
          <p:spPr>
            <a:xfrm>
              <a:off x="3631620" y="39930"/>
              <a:ext cx="1236001" cy="533406"/>
            </a:xfrm>
            <a:prstGeom prst="rect">
              <a:avLst/>
            </a:pr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endPara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DA82F34-11DC-4EC4-99FB-A6821D5C7FBA}"/>
                </a:ext>
              </a:extLst>
            </p:cNvPr>
            <p:cNvSpPr/>
            <p:nvPr/>
          </p:nvSpPr>
          <p:spPr>
            <a:xfrm>
              <a:off x="3271330" y="-769388"/>
              <a:ext cx="1255713" cy="533406"/>
            </a:xfrm>
            <a:prstGeom prst="rect">
              <a:avLst/>
            </a:pr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endPara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56C5486-9C95-4DCC-9F5A-51316C221CD4}"/>
                </a:ext>
              </a:extLst>
            </p:cNvPr>
            <p:cNvSpPr/>
            <p:nvPr/>
          </p:nvSpPr>
          <p:spPr>
            <a:xfrm>
              <a:off x="506736" y="-713965"/>
              <a:ext cx="1348096" cy="533406"/>
            </a:xfrm>
            <a:prstGeom prst="rect">
              <a:avLst/>
            </a:pr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endPara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8123089D-4318-417D-98CC-8B1197B3AD04}"/>
              </a:ext>
            </a:extLst>
          </p:cNvPr>
          <p:cNvSpPr txBox="1"/>
          <p:nvPr/>
        </p:nvSpPr>
        <p:spPr>
          <a:xfrm>
            <a:off x="6869313" y="2820043"/>
            <a:ext cx="11772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الْـمَرَضُ</a:t>
            </a:r>
            <a:endParaRPr lang="en-US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83A6B23-7204-4280-8299-9B249BFF6167}"/>
              </a:ext>
            </a:extLst>
          </p:cNvPr>
          <p:cNvSpPr txBox="1"/>
          <p:nvPr/>
        </p:nvSpPr>
        <p:spPr>
          <a:xfrm>
            <a:off x="3968655" y="2844102"/>
            <a:ext cx="1133474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الْـجَرْيُ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C92D173-7CA7-40F6-88CF-92A8056A2F0C}"/>
              </a:ext>
            </a:extLst>
          </p:cNvPr>
          <p:cNvSpPr txBox="1"/>
          <p:nvPr/>
        </p:nvSpPr>
        <p:spPr>
          <a:xfrm>
            <a:off x="7270415" y="3616122"/>
            <a:ext cx="1114814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اللِّياقَةُ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2AF453D-6C52-49F8-BFFD-207B748E6F2A}"/>
              </a:ext>
            </a:extLst>
          </p:cNvPr>
          <p:cNvSpPr txBox="1"/>
          <p:nvPr/>
        </p:nvSpPr>
        <p:spPr>
          <a:xfrm>
            <a:off x="6852382" y="4478784"/>
            <a:ext cx="1304605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النّشاطُ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C9878C2-D374-4848-99DB-7A176F78E440}"/>
              </a:ext>
            </a:extLst>
          </p:cNvPr>
          <p:cNvSpPr txBox="1"/>
          <p:nvPr/>
        </p:nvSpPr>
        <p:spPr>
          <a:xfrm>
            <a:off x="3621159" y="3675119"/>
            <a:ext cx="1378242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السّباحَةُ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893D3DC-9941-482C-A15A-0B866886D5E9}"/>
              </a:ext>
            </a:extLst>
          </p:cNvPr>
          <p:cNvSpPr txBox="1"/>
          <p:nvPr/>
        </p:nvSpPr>
        <p:spPr>
          <a:xfrm>
            <a:off x="3696795" y="4512530"/>
            <a:ext cx="1783713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الْإلكترونيّةُ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73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4D19390-D6DA-4B65-9CD8-8305C2B6241C}"/>
              </a:ext>
            </a:extLst>
          </p:cNvPr>
          <p:cNvSpPr txBox="1"/>
          <p:nvPr/>
        </p:nvSpPr>
        <p:spPr>
          <a:xfrm>
            <a:off x="6618166" y="519791"/>
            <a:ext cx="3777691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835" algn="just" rtl="1">
              <a:lnSpc>
                <a:spcPct val="107000"/>
              </a:lnSpc>
              <a:spcAft>
                <a:spcPts val="800"/>
              </a:spcAft>
            </a:pPr>
            <a:r>
              <a:rPr lang="ar-BH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أَوَّلًا: أُثَرّي لُغَتي.</a:t>
            </a:r>
            <a:endParaRPr lang="en-GB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CEF3EA-4621-46E1-88E3-578B3842864C}"/>
              </a:ext>
            </a:extLst>
          </p:cNvPr>
          <p:cNvSpPr txBox="1"/>
          <p:nvPr/>
        </p:nvSpPr>
        <p:spPr>
          <a:xfrm>
            <a:off x="649357" y="1260957"/>
            <a:ext cx="1098591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Low" rtl="1">
              <a:lnSpc>
                <a:spcPct val="107000"/>
              </a:lnSpc>
              <a:spcAft>
                <a:spcPts val="800"/>
              </a:spcAft>
              <a:buSzPts val="2600"/>
              <a:tabLst>
                <a:tab pos="269240" algn="l"/>
              </a:tabLst>
            </a:pPr>
            <a:r>
              <a:rPr lang="ar-BH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3. أَضَعُ الْعَلامَةَ (</a:t>
            </a:r>
            <a:r>
              <a:rPr lang="ar-BH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  <a:sym typeface="Wingdings" panose="05000000000000000000" pitchFamily="2" charset="2"/>
              </a:rPr>
              <a:t>) تَحْتَ الْكَلِمَةِ الَّتي تَدُلُّ عَلى مَعْنى الْكَلِمَةِ الْمُلَوَّنَةِ في الْجُمْلَةِ: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442A1E9-9228-46BA-A313-7272E3F01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042" y="6375651"/>
            <a:ext cx="8270385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الْمُحافَظَةُ عَلى الصِّحَّةِ/ 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الْحادي عَشَرَ: الرّياضَةُ غَيَّرَتْ حَياتي/ أولا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 لُغَتي، ثانيا:أُمَيِّــــــــزُ الـْحُروفَ 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0D3A02-C76B-4699-9F09-C4F2A6C30EE3}"/>
              </a:ext>
            </a:extLst>
          </p:cNvPr>
          <p:cNvSpPr txBox="1"/>
          <p:nvPr/>
        </p:nvSpPr>
        <p:spPr>
          <a:xfrm>
            <a:off x="4299857" y="2123310"/>
            <a:ext cx="6096000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 rtl="1">
              <a:lnSpc>
                <a:spcPct val="107000"/>
              </a:lnSpc>
              <a:spcAft>
                <a:spcPts val="800"/>
              </a:spcAft>
            </a:pP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(ثُمَّ </a:t>
            </a:r>
            <a:r>
              <a:rPr lang="ar-SA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شَرَعُوا 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في اللَّعِبِ.)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4492AF6-2B1B-4627-9B58-7672646F3F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354453"/>
              </p:ext>
            </p:extLst>
          </p:nvPr>
        </p:nvGraphicFramePr>
        <p:xfrm>
          <a:off x="3460630" y="3086888"/>
          <a:ext cx="7000872" cy="1174116"/>
        </p:xfrm>
        <a:graphic>
          <a:graphicData uri="http://schemas.openxmlformats.org/drawingml/2006/table">
            <a:tbl>
              <a:tblPr rtl="1" firstRow="1" firstCol="1" bandRow="1"/>
              <a:tblGrid>
                <a:gridCol w="326870">
                  <a:extLst>
                    <a:ext uri="{9D8B030D-6E8A-4147-A177-3AD203B41FA5}">
                      <a16:colId xmlns:a16="http://schemas.microsoft.com/office/drawing/2014/main" val="743801717"/>
                    </a:ext>
                  </a:extLst>
                </a:gridCol>
                <a:gridCol w="439908">
                  <a:extLst>
                    <a:ext uri="{9D8B030D-6E8A-4147-A177-3AD203B41FA5}">
                      <a16:colId xmlns:a16="http://schemas.microsoft.com/office/drawing/2014/main" val="3572342417"/>
                    </a:ext>
                  </a:extLst>
                </a:gridCol>
                <a:gridCol w="383390">
                  <a:extLst>
                    <a:ext uri="{9D8B030D-6E8A-4147-A177-3AD203B41FA5}">
                      <a16:colId xmlns:a16="http://schemas.microsoft.com/office/drawing/2014/main" val="1254959862"/>
                    </a:ext>
                  </a:extLst>
                </a:gridCol>
                <a:gridCol w="800692">
                  <a:extLst>
                    <a:ext uri="{9D8B030D-6E8A-4147-A177-3AD203B41FA5}">
                      <a16:colId xmlns:a16="http://schemas.microsoft.com/office/drawing/2014/main" val="2780264390"/>
                    </a:ext>
                  </a:extLst>
                </a:gridCol>
                <a:gridCol w="378680">
                  <a:extLst>
                    <a:ext uri="{9D8B030D-6E8A-4147-A177-3AD203B41FA5}">
                      <a16:colId xmlns:a16="http://schemas.microsoft.com/office/drawing/2014/main" val="228853750"/>
                    </a:ext>
                  </a:extLst>
                </a:gridCol>
                <a:gridCol w="401287">
                  <a:extLst>
                    <a:ext uri="{9D8B030D-6E8A-4147-A177-3AD203B41FA5}">
                      <a16:colId xmlns:a16="http://schemas.microsoft.com/office/drawing/2014/main" val="2471100414"/>
                    </a:ext>
                  </a:extLst>
                </a:gridCol>
                <a:gridCol w="370201">
                  <a:extLst>
                    <a:ext uri="{9D8B030D-6E8A-4147-A177-3AD203B41FA5}">
                      <a16:colId xmlns:a16="http://schemas.microsoft.com/office/drawing/2014/main" val="2124861506"/>
                    </a:ext>
                  </a:extLst>
                </a:gridCol>
                <a:gridCol w="800692">
                  <a:extLst>
                    <a:ext uri="{9D8B030D-6E8A-4147-A177-3AD203B41FA5}">
                      <a16:colId xmlns:a16="http://schemas.microsoft.com/office/drawing/2014/main" val="2492655646"/>
                    </a:ext>
                  </a:extLst>
                </a:gridCol>
                <a:gridCol w="297670">
                  <a:extLst>
                    <a:ext uri="{9D8B030D-6E8A-4147-A177-3AD203B41FA5}">
                      <a16:colId xmlns:a16="http://schemas.microsoft.com/office/drawing/2014/main" val="1731163116"/>
                    </a:ext>
                  </a:extLst>
                </a:gridCol>
                <a:gridCol w="400346">
                  <a:extLst>
                    <a:ext uri="{9D8B030D-6E8A-4147-A177-3AD203B41FA5}">
                      <a16:colId xmlns:a16="http://schemas.microsoft.com/office/drawing/2014/main" val="4214107417"/>
                    </a:ext>
                  </a:extLst>
                </a:gridCol>
                <a:gridCol w="452156">
                  <a:extLst>
                    <a:ext uri="{9D8B030D-6E8A-4147-A177-3AD203B41FA5}">
                      <a16:colId xmlns:a16="http://schemas.microsoft.com/office/drawing/2014/main" val="1485199188"/>
                    </a:ext>
                  </a:extLst>
                </a:gridCol>
                <a:gridCol w="800692">
                  <a:extLst>
                    <a:ext uri="{9D8B030D-6E8A-4147-A177-3AD203B41FA5}">
                      <a16:colId xmlns:a16="http://schemas.microsoft.com/office/drawing/2014/main" val="957782346"/>
                    </a:ext>
                  </a:extLst>
                </a:gridCol>
                <a:gridCol w="349480">
                  <a:extLst>
                    <a:ext uri="{9D8B030D-6E8A-4147-A177-3AD203B41FA5}">
                      <a16:colId xmlns:a16="http://schemas.microsoft.com/office/drawing/2014/main" val="2102690876"/>
                    </a:ext>
                  </a:extLst>
                </a:gridCol>
                <a:gridCol w="415418">
                  <a:extLst>
                    <a:ext uri="{9D8B030D-6E8A-4147-A177-3AD203B41FA5}">
                      <a16:colId xmlns:a16="http://schemas.microsoft.com/office/drawing/2014/main" val="2716361925"/>
                    </a:ext>
                  </a:extLst>
                </a:gridCol>
                <a:gridCol w="383390">
                  <a:extLst>
                    <a:ext uri="{9D8B030D-6E8A-4147-A177-3AD203B41FA5}">
                      <a16:colId xmlns:a16="http://schemas.microsoft.com/office/drawing/2014/main" val="2348921817"/>
                    </a:ext>
                  </a:extLst>
                </a:gridCol>
              </a:tblGrid>
              <a:tr h="111760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36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تَنافَسوا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36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3600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بَدَؤوا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36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36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تَعاوَنوا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36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36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اشْتَرَكوا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938811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36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36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36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36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36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36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36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36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36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36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36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36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36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36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3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51587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74316B4-519C-4592-921F-498A0F507193}"/>
              </a:ext>
            </a:extLst>
          </p:cNvPr>
          <p:cNvSpPr txBox="1"/>
          <p:nvPr/>
        </p:nvSpPr>
        <p:spPr>
          <a:xfrm>
            <a:off x="7648397" y="3684117"/>
            <a:ext cx="4529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  <a:sym typeface="Wingdings" panose="05000000000000000000" pitchFamily="2" charset="2"/>
              </a:rPr>
              <a:t>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2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D4EBE446-6D4F-4EB0-847E-4D4E78B23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1183" y="444451"/>
            <a:ext cx="62346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ثانِيًا: أُمَيِّــــــــزُ الـْحُروفَ وَالْأَصْواتَ.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ar-BH" altLang="en-US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A9D0D27-835B-4D9F-9F23-354AF5F0B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" name="رسم 323" descr="أذن">
            <a:extLst>
              <a:ext uri="{FF2B5EF4-FFF2-40B4-BE49-F238E27FC236}">
                <a16:creationId xmlns:a16="http://schemas.microsoft.com/office/drawing/2014/main" id="{2183D91E-B03B-4527-8AA4-C8953CE4306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5857" y="1421091"/>
            <a:ext cx="354330" cy="35433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1F3546E-5E88-41D4-81FF-12EB8FFBC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173" y="1182327"/>
            <a:ext cx="97209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  <a:tab pos="658813" algn="r"/>
              </a:tabLst>
            </a:pP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1.أُسَمّـي الصُّوَرَ، وَأُلَوِّنُ مُرَبَّعاتِ الصُّورِ الَّتي تَبْدأُ أَسْماؤُها بِالْمَقْطَعِ نَفْسِهِ:    </a:t>
            </a:r>
            <a:endParaRPr kumimoji="0" lang="ar-BH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5FA9307C-8EEF-4CC2-A783-910FD0BA7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042" y="6375651"/>
            <a:ext cx="8270385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الْمُحافَظَةُ عَلى الصِّحَّةِ/ 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الْحادي عَشَرَ: الرّياضَةُ غَيَّرَتْ حَياتي/ أولا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 لُغَتي، ثانيا:أُمَيِّــــــــزُ الـْحُروفَ 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A709042-BDEC-4DC5-AFE7-E1596528D9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448391"/>
              </p:ext>
            </p:extLst>
          </p:nvPr>
        </p:nvGraphicFramePr>
        <p:xfrm>
          <a:off x="3382645" y="1961417"/>
          <a:ext cx="5426710" cy="4079754"/>
        </p:xfrm>
        <a:graphic>
          <a:graphicData uri="http://schemas.openxmlformats.org/drawingml/2006/table">
            <a:tbl>
              <a:tblPr rtl="1" firstRow="1" firstCol="1" bandRow="1"/>
              <a:tblGrid>
                <a:gridCol w="1652905">
                  <a:extLst>
                    <a:ext uri="{9D8B030D-6E8A-4147-A177-3AD203B41FA5}">
                      <a16:colId xmlns:a16="http://schemas.microsoft.com/office/drawing/2014/main" val="615707009"/>
                    </a:ext>
                  </a:extLst>
                </a:gridCol>
                <a:gridCol w="443865">
                  <a:extLst>
                    <a:ext uri="{9D8B030D-6E8A-4147-A177-3AD203B41FA5}">
                      <a16:colId xmlns:a16="http://schemas.microsoft.com/office/drawing/2014/main" val="1668626349"/>
                    </a:ext>
                  </a:extLst>
                </a:gridCol>
                <a:gridCol w="1170940">
                  <a:extLst>
                    <a:ext uri="{9D8B030D-6E8A-4147-A177-3AD203B41FA5}">
                      <a16:colId xmlns:a16="http://schemas.microsoft.com/office/drawing/2014/main" val="258747916"/>
                    </a:ext>
                  </a:extLst>
                </a:gridCol>
                <a:gridCol w="1715135">
                  <a:extLst>
                    <a:ext uri="{9D8B030D-6E8A-4147-A177-3AD203B41FA5}">
                      <a16:colId xmlns:a16="http://schemas.microsoft.com/office/drawing/2014/main" val="4175980194"/>
                    </a:ext>
                  </a:extLst>
                </a:gridCol>
                <a:gridCol w="443865">
                  <a:extLst>
                    <a:ext uri="{9D8B030D-6E8A-4147-A177-3AD203B41FA5}">
                      <a16:colId xmlns:a16="http://schemas.microsoft.com/office/drawing/2014/main" val="4015373158"/>
                    </a:ext>
                  </a:extLst>
                </a:gridCol>
              </a:tblGrid>
              <a:tr h="122555"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4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7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0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4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713285"/>
                  </a:ext>
                </a:extLst>
              </a:tr>
              <a:tr h="609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4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4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9544153"/>
                  </a:ext>
                </a:extLst>
              </a:tr>
              <a:tr h="3359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0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22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462511"/>
                  </a:ext>
                </a:extLst>
              </a:tr>
              <a:tr h="186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4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5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24527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4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5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645197"/>
                  </a:ext>
                </a:extLst>
              </a:tr>
              <a:tr h="5270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8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8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8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8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816902"/>
                  </a:ext>
                </a:extLst>
              </a:tr>
              <a:tr h="165100"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4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0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07786"/>
                  </a:ext>
                </a:extLst>
              </a:tr>
              <a:tr h="1638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4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0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6459144"/>
                  </a:ext>
                </a:extLst>
              </a:tr>
              <a:tr h="361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22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0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9857519"/>
                  </a:ext>
                </a:extLst>
              </a:tr>
              <a:tr h="1638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4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0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417185"/>
                  </a:ext>
                </a:extLst>
              </a:tr>
              <a:tr h="1638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4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0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5506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8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8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8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8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597207"/>
                  </a:ext>
                </a:extLst>
              </a:tr>
              <a:tr h="167640"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4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0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1869320"/>
                  </a:ext>
                </a:extLst>
              </a:tr>
              <a:tr h="63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4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0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825303"/>
                  </a:ext>
                </a:extLst>
              </a:tr>
              <a:tr h="3359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22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0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2410301"/>
                  </a:ext>
                </a:extLst>
              </a:tr>
              <a:tr h="110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4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0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641056"/>
                  </a:ext>
                </a:extLst>
              </a:tr>
              <a:tr h="1054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4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0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286485"/>
                  </a:ext>
                </a:extLst>
              </a:tr>
            </a:tbl>
          </a:graphicData>
        </a:graphic>
      </p:graphicFrame>
      <p:pic>
        <p:nvPicPr>
          <p:cNvPr id="5122" name="Picture 5274" descr="A colorful hot air balloon&#10;&#10;Description automatically generated with medium confidence">
            <a:extLst>
              <a:ext uri="{FF2B5EF4-FFF2-40B4-BE49-F238E27FC236}">
                <a16:creationId xmlns:a16="http://schemas.microsoft.com/office/drawing/2014/main" id="{EC998234-58C6-487B-8687-CB931019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6" b="17749"/>
          <a:stretch>
            <a:fillRect/>
          </a:stretch>
        </p:blipFill>
        <p:spPr bwMode="auto">
          <a:xfrm>
            <a:off x="7173357" y="4769375"/>
            <a:ext cx="1635997" cy="122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5272" descr="A picture containing shape&#10;&#10;Description automatically generated">
            <a:extLst>
              <a:ext uri="{FF2B5EF4-FFF2-40B4-BE49-F238E27FC236}">
                <a16:creationId xmlns:a16="http://schemas.microsoft.com/office/drawing/2014/main" id="{73A060BC-5B78-4065-94F8-A4420BFBC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32" y="2005397"/>
            <a:ext cx="1589868" cy="116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5271" descr="A picture containing icon&#10;&#10;Description automatically generated">
            <a:extLst>
              <a:ext uri="{FF2B5EF4-FFF2-40B4-BE49-F238E27FC236}">
                <a16:creationId xmlns:a16="http://schemas.microsoft.com/office/drawing/2014/main" id="{5C591056-9144-4CF5-969A-E00C8B1A2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8"/>
          <a:stretch>
            <a:fillRect/>
          </a:stretch>
        </p:blipFill>
        <p:spPr bwMode="auto">
          <a:xfrm>
            <a:off x="7218438" y="1987551"/>
            <a:ext cx="1530350" cy="118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F2CE2302-DFB9-4C95-A636-461A5870A313}"/>
              </a:ext>
            </a:extLst>
          </p:cNvPr>
          <p:cNvGrpSpPr/>
          <p:nvPr/>
        </p:nvGrpSpPr>
        <p:grpSpPr>
          <a:xfrm>
            <a:off x="3884700" y="3395072"/>
            <a:ext cx="1635997" cy="1161811"/>
            <a:chOff x="129540" y="0"/>
            <a:chExt cx="1969770" cy="157734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CC0AC92-F8EC-4906-AF78-9F92F06749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57" t="14552" r="20513" b="8209"/>
            <a:stretch/>
          </p:blipFill>
          <p:spPr bwMode="auto">
            <a:xfrm>
              <a:off x="247650" y="0"/>
              <a:ext cx="1851660" cy="15773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9" name="Arrow: Right 38">
              <a:extLst>
                <a:ext uri="{FF2B5EF4-FFF2-40B4-BE49-F238E27FC236}">
                  <a16:creationId xmlns:a16="http://schemas.microsoft.com/office/drawing/2014/main" id="{6CDC64FD-B154-4157-A805-7405F8B80998}"/>
                </a:ext>
              </a:extLst>
            </p:cNvPr>
            <p:cNvSpPr/>
            <p:nvPr/>
          </p:nvSpPr>
          <p:spPr>
            <a:xfrm rot="19315592">
              <a:off x="129540" y="579120"/>
              <a:ext cx="412356" cy="459918"/>
            </a:xfrm>
            <a:prstGeom prst="rightArrow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5126" name="Picture 5273" descr="Logo&#10;&#10;Description automatically generated with medium confidence">
            <a:extLst>
              <a:ext uri="{FF2B5EF4-FFF2-40B4-BE49-F238E27FC236}">
                <a16:creationId xmlns:a16="http://schemas.microsoft.com/office/drawing/2014/main" id="{19E44313-77B2-4FB3-AC71-6A3B466C8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0" t="26878" r="14937" b="16797"/>
          <a:stretch>
            <a:fillRect/>
          </a:stretch>
        </p:blipFill>
        <p:spPr bwMode="auto">
          <a:xfrm>
            <a:off x="7218438" y="3420388"/>
            <a:ext cx="1530350" cy="116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5275" descr="Text&#10;&#10;Description automatically generated with medium confidence">
            <a:extLst>
              <a:ext uri="{FF2B5EF4-FFF2-40B4-BE49-F238E27FC236}">
                <a16:creationId xmlns:a16="http://schemas.microsoft.com/office/drawing/2014/main" id="{6762D3B9-C33B-4F13-BD61-A28C95E3D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t="23862" r="20047" b="16029"/>
          <a:stretch>
            <a:fillRect/>
          </a:stretch>
        </p:blipFill>
        <p:spPr bwMode="auto">
          <a:xfrm>
            <a:off x="3850402" y="4811459"/>
            <a:ext cx="1635998" cy="122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8F92AB-A4E8-418C-BCD0-52A9B9598DD3}"/>
              </a:ext>
            </a:extLst>
          </p:cNvPr>
          <p:cNvSpPr txBox="1"/>
          <p:nvPr/>
        </p:nvSpPr>
        <p:spPr>
          <a:xfrm>
            <a:off x="9218645" y="2360645"/>
            <a:ext cx="1101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ea typeface="Microsoft JhengHei UI Light" panose="020B0304030504040204" pitchFamily="34" charset="-120"/>
                <a:cs typeface="Sakkal Majalla" panose="02000000000000000000" pitchFamily="2" charset="-78"/>
              </a:rPr>
              <a:t>مِنْظارٌ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ea typeface="Microsoft JhengHei UI Light" panose="020B0304030504040204" pitchFamily="34" charset="-120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E69E5E-BBAF-476A-9F37-9C6DE9852A46}"/>
              </a:ext>
            </a:extLst>
          </p:cNvPr>
          <p:cNvSpPr txBox="1"/>
          <p:nvPr/>
        </p:nvSpPr>
        <p:spPr>
          <a:xfrm>
            <a:off x="9218645" y="3678127"/>
            <a:ext cx="1101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ea typeface="Microsoft JhengHei UI Light" panose="020B0304030504040204" pitchFamily="34" charset="-120"/>
                <a:cs typeface="Sakkal Majalla" panose="02000000000000000000" pitchFamily="2" charset="-78"/>
              </a:rPr>
              <a:t>مِقْلاةٌ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ea typeface="Microsoft JhengHei UI Light" panose="020B0304030504040204" pitchFamily="34" charset="-120"/>
              <a:cs typeface="Sakkal Majalla" panose="020000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36E977-14B6-4BDA-87F2-4458E9ED2288}"/>
              </a:ext>
            </a:extLst>
          </p:cNvPr>
          <p:cNvSpPr txBox="1"/>
          <p:nvPr/>
        </p:nvSpPr>
        <p:spPr>
          <a:xfrm>
            <a:off x="9214888" y="5085847"/>
            <a:ext cx="1101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ea typeface="Microsoft JhengHei UI Light" panose="020B0304030504040204" pitchFamily="34" charset="-120"/>
                <a:cs typeface="Sakkal Majalla" panose="02000000000000000000" pitchFamily="2" charset="-78"/>
              </a:rPr>
              <a:t>مِنْطادٌ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ea typeface="Microsoft JhengHei UI Light" panose="020B0304030504040204" pitchFamily="34" charset="-120"/>
              <a:cs typeface="Sakkal Majalla" panose="020000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194CAF-42DC-4344-B158-72F313AED942}"/>
              </a:ext>
            </a:extLst>
          </p:cNvPr>
          <p:cNvSpPr txBox="1"/>
          <p:nvPr/>
        </p:nvSpPr>
        <p:spPr>
          <a:xfrm>
            <a:off x="1449357" y="2279772"/>
            <a:ext cx="1101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ea typeface="Microsoft JhengHei UI Light" panose="020B0304030504040204" pitchFamily="34" charset="-120"/>
                <a:cs typeface="Sakkal Majalla" panose="02000000000000000000" pitchFamily="2" charset="-78"/>
              </a:rPr>
              <a:t>مِفْتاحٌ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ea typeface="Microsoft JhengHei UI Light" panose="020B0304030504040204" pitchFamily="34" charset="-120"/>
              <a:cs typeface="Sakkal Majalla" panose="020000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5A7BCA-8479-45D1-97EC-FED5EFE7A6FB}"/>
              </a:ext>
            </a:extLst>
          </p:cNvPr>
          <p:cNvSpPr txBox="1"/>
          <p:nvPr/>
        </p:nvSpPr>
        <p:spPr>
          <a:xfrm>
            <a:off x="1416052" y="3678127"/>
            <a:ext cx="1101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ea typeface="Microsoft JhengHei UI Light" panose="020B0304030504040204" pitchFamily="34" charset="-120"/>
                <a:cs typeface="Sakkal Majalla" panose="02000000000000000000" pitchFamily="2" charset="-78"/>
              </a:rPr>
              <a:t>مِنْقارٌ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ea typeface="Microsoft JhengHei UI Light" panose="020B0304030504040204" pitchFamily="34" charset="-120"/>
              <a:cs typeface="Sakkal Majalla" panose="020000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E4309B-BD87-4B4E-A675-49D5B13ED196}"/>
              </a:ext>
            </a:extLst>
          </p:cNvPr>
          <p:cNvSpPr txBox="1"/>
          <p:nvPr/>
        </p:nvSpPr>
        <p:spPr>
          <a:xfrm>
            <a:off x="1411410" y="5066667"/>
            <a:ext cx="1101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ea typeface="Microsoft JhengHei UI Light" panose="020B0304030504040204" pitchFamily="34" charset="-120"/>
                <a:cs typeface="Sakkal Majalla" panose="02000000000000000000" pitchFamily="2" charset="-78"/>
              </a:rPr>
              <a:t>مِسْمارٌ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ea typeface="Microsoft JhengHei UI Light" panose="020B0304030504040204" pitchFamily="34" charset="-120"/>
              <a:cs typeface="Sakkal Majalla" panose="02000000000000000000" pitchFamily="2" charset="-7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04A2823-DD43-463E-A295-A4F81DF1EEF4}"/>
              </a:ext>
            </a:extLst>
          </p:cNvPr>
          <p:cNvSpPr/>
          <p:nvPr/>
        </p:nvSpPr>
        <p:spPr>
          <a:xfrm>
            <a:off x="6679729" y="2361508"/>
            <a:ext cx="467755" cy="429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B925FD-E735-499C-B6AA-4A8FBC81A5FB}"/>
              </a:ext>
            </a:extLst>
          </p:cNvPr>
          <p:cNvSpPr/>
          <p:nvPr/>
        </p:nvSpPr>
        <p:spPr>
          <a:xfrm>
            <a:off x="6675741" y="3780766"/>
            <a:ext cx="467755" cy="429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421965-A5F2-4C09-8172-FC7ED46A5B91}"/>
              </a:ext>
            </a:extLst>
          </p:cNvPr>
          <p:cNvSpPr/>
          <p:nvPr/>
        </p:nvSpPr>
        <p:spPr>
          <a:xfrm>
            <a:off x="6666409" y="5164054"/>
            <a:ext cx="467755" cy="429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D9A99A-112E-4D22-9113-1B2E71393158}"/>
              </a:ext>
            </a:extLst>
          </p:cNvPr>
          <p:cNvSpPr/>
          <p:nvPr/>
        </p:nvSpPr>
        <p:spPr>
          <a:xfrm>
            <a:off x="3338741" y="2367174"/>
            <a:ext cx="467755" cy="429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A35BD4E-424D-4686-9FDD-F96E82ABD0B3}"/>
              </a:ext>
            </a:extLst>
          </p:cNvPr>
          <p:cNvSpPr/>
          <p:nvPr/>
        </p:nvSpPr>
        <p:spPr>
          <a:xfrm>
            <a:off x="3338740" y="3761373"/>
            <a:ext cx="467755" cy="429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53EE7BF-D2CC-464A-9F45-C992C969AC59}"/>
              </a:ext>
            </a:extLst>
          </p:cNvPr>
          <p:cNvSpPr/>
          <p:nvPr/>
        </p:nvSpPr>
        <p:spPr>
          <a:xfrm>
            <a:off x="3338739" y="5201375"/>
            <a:ext cx="467755" cy="429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8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5" grpId="0"/>
      <p:bldP spid="26" grpId="0"/>
      <p:bldP spid="27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D4EBE446-6D4F-4EB0-847E-4D4E78B23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1183" y="444451"/>
            <a:ext cx="62346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ثانِيًا: أُمَيِّــــــــزُ الـْحُروفَ وَالْأَصْواتَ.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ar-BH" altLang="en-US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A9D0D27-835B-4D9F-9F23-354AF5F0B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" name="رسم 323" descr="أذن">
            <a:extLst>
              <a:ext uri="{FF2B5EF4-FFF2-40B4-BE49-F238E27FC236}">
                <a16:creationId xmlns:a16="http://schemas.microsoft.com/office/drawing/2014/main" id="{2183D91E-B03B-4527-8AA4-C8953CE4306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5857" y="1383767"/>
            <a:ext cx="354330" cy="35433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1F3546E-5E88-41D4-81FF-12EB8FFBC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32" y="1145003"/>
            <a:ext cx="96648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  <a:tab pos="658813" algn="r"/>
              </a:tabLst>
            </a:pP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2.أُسَمّـي الصُّوَرَ، وأَصِلُ كُلَّ واحِدَةٍ بالْمَقْطَعِ الْأَوَّلِ الَّذي أَسمَعُهُ في اسْمِها:    </a:t>
            </a:r>
            <a:endParaRPr kumimoji="0" lang="ar-BH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5FA9307C-8EEF-4CC2-A783-910FD0BA7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042" y="6375651"/>
            <a:ext cx="8270385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الْمُحافَظَةُ عَلى الصِّحَّةِ/ 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الْحادي عَشَرَ: الرّياضَةُ غَيَّرَتْ حَياتي/ أولا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 لُغَتي، ثانيا:أُمَيِّــــــــزُ الـْحُروفَ 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56320FB-1FD9-4D03-911E-5D5CCD4BD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996041"/>
              </p:ext>
            </p:extLst>
          </p:nvPr>
        </p:nvGraphicFramePr>
        <p:xfrm>
          <a:off x="3942637" y="1825625"/>
          <a:ext cx="4306727" cy="4351337"/>
        </p:xfrm>
        <a:graphic>
          <a:graphicData uri="http://schemas.openxmlformats.org/drawingml/2006/table">
            <a:tbl>
              <a:tblPr rtl="1" firstRow="1" firstCol="1" bandRow="1"/>
              <a:tblGrid>
                <a:gridCol w="1297002">
                  <a:extLst>
                    <a:ext uri="{9D8B030D-6E8A-4147-A177-3AD203B41FA5}">
                      <a16:colId xmlns:a16="http://schemas.microsoft.com/office/drawing/2014/main" val="2166781288"/>
                    </a:ext>
                  </a:extLst>
                </a:gridCol>
                <a:gridCol w="1809360">
                  <a:extLst>
                    <a:ext uri="{9D8B030D-6E8A-4147-A177-3AD203B41FA5}">
                      <a16:colId xmlns:a16="http://schemas.microsoft.com/office/drawing/2014/main" val="1659917736"/>
                    </a:ext>
                  </a:extLst>
                </a:gridCol>
                <a:gridCol w="1200365">
                  <a:extLst>
                    <a:ext uri="{9D8B030D-6E8A-4147-A177-3AD203B41FA5}">
                      <a16:colId xmlns:a16="http://schemas.microsoft.com/office/drawing/2014/main" val="1404589230"/>
                    </a:ext>
                  </a:extLst>
                </a:gridCol>
              </a:tblGrid>
              <a:tr h="132556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ar-S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40" marR="6564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ar-B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25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40" marR="6564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ar-S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5640" marR="6564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7245859"/>
                  </a:ext>
                </a:extLst>
              </a:tr>
              <a:tr h="18731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40" marR="65640" marT="0" marB="0">
                    <a:lnL>
                      <a:noFill/>
                    </a:lnL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ar-S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5640" marR="6564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876308"/>
                  </a:ext>
                </a:extLst>
              </a:tr>
              <a:tr h="132556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ar-S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40" marR="6564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40" marR="6564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4576593"/>
                  </a:ext>
                </a:extLst>
              </a:tr>
              <a:tr h="18731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40" marR="65640" marT="0" marB="0">
                    <a:lnL>
                      <a:noFill/>
                    </a:lnL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40" marR="6564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142458"/>
                  </a:ext>
                </a:extLst>
              </a:tr>
              <a:tr h="132556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ar-S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40" marR="6564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ar-SA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5640" marR="6564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2438977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73F09C9B-D713-43CF-98CA-92F881E3516A}"/>
              </a:ext>
            </a:extLst>
          </p:cNvPr>
          <p:cNvSpPr/>
          <p:nvPr/>
        </p:nvSpPr>
        <p:spPr>
          <a:xfrm>
            <a:off x="5772942" y="3037921"/>
            <a:ext cx="493713" cy="454025"/>
          </a:xfrm>
          <a:prstGeom prst="ellipse">
            <a:avLst/>
          </a:prstGeom>
          <a:solidFill>
            <a:srgbClr val="5B9BD5">
              <a:lumMod val="20000"/>
              <a:lumOff val="80000"/>
            </a:srgb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BD7C0BB-D12E-4C56-B7A5-C63AD876FF65}"/>
              </a:ext>
            </a:extLst>
          </p:cNvPr>
          <p:cNvSpPr/>
          <p:nvPr/>
        </p:nvSpPr>
        <p:spPr>
          <a:xfrm>
            <a:off x="5759773" y="3816262"/>
            <a:ext cx="492125" cy="454025"/>
          </a:xfrm>
          <a:prstGeom prst="ellipse">
            <a:avLst/>
          </a:prstGeom>
          <a:solidFill>
            <a:srgbClr val="5B9BD5">
              <a:lumMod val="20000"/>
              <a:lumOff val="80000"/>
            </a:srgb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6149" name="Picture 5278" descr="A group of tomatoes&#10;&#10;Description automatically generated with medium confidence">
            <a:extLst>
              <a:ext uri="{FF2B5EF4-FFF2-40B4-BE49-F238E27FC236}">
                <a16:creationId xmlns:a16="http://schemas.microsoft.com/office/drawing/2014/main" id="{864F6CE1-3290-447A-B285-EFFB7B873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4"/>
          <a:stretch>
            <a:fillRect/>
          </a:stretch>
        </p:blipFill>
        <p:spPr bwMode="auto">
          <a:xfrm>
            <a:off x="3970718" y="1875454"/>
            <a:ext cx="1140838" cy="125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5277" descr="A picture containing icon&#10;&#10;Description automatically generated">
            <a:extLst>
              <a:ext uri="{FF2B5EF4-FFF2-40B4-BE49-F238E27FC236}">
                <a16:creationId xmlns:a16="http://schemas.microsoft.com/office/drawing/2014/main" id="{0D1AF3FB-E5C1-4D07-A5C3-DB8241C9A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5" t="10191" r="15727" b="21463"/>
          <a:stretch>
            <a:fillRect/>
          </a:stretch>
        </p:blipFill>
        <p:spPr bwMode="auto">
          <a:xfrm>
            <a:off x="6992844" y="1907433"/>
            <a:ext cx="1204938" cy="117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5279" descr="A picture containing text, vector graphics, screenshot&#10;&#10;Description automatically generated">
            <a:extLst>
              <a:ext uri="{FF2B5EF4-FFF2-40B4-BE49-F238E27FC236}">
                <a16:creationId xmlns:a16="http://schemas.microsoft.com/office/drawing/2014/main" id="{D142632D-B31C-411B-B622-10B783247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0" r="21461" b="12775"/>
          <a:stretch>
            <a:fillRect/>
          </a:stretch>
        </p:blipFill>
        <p:spPr bwMode="auto">
          <a:xfrm>
            <a:off x="3980507" y="3362147"/>
            <a:ext cx="1140838" cy="120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5280" descr="A person holding a clipboard&#10;&#10;Description automatically generated with medium confidence">
            <a:extLst>
              <a:ext uri="{FF2B5EF4-FFF2-40B4-BE49-F238E27FC236}">
                <a16:creationId xmlns:a16="http://schemas.microsoft.com/office/drawing/2014/main" id="{CEC150F3-80BC-44A9-A049-AE550080B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768" y="3390756"/>
            <a:ext cx="1227811" cy="117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5281" descr="A picture containing furniture, table, seat&#10;&#10;Description automatically generated">
            <a:extLst>
              <a:ext uri="{FF2B5EF4-FFF2-40B4-BE49-F238E27FC236}">
                <a16:creationId xmlns:a16="http://schemas.microsoft.com/office/drawing/2014/main" id="{C621C91C-A311-4662-8D5C-4F176BEDC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028" y="4945944"/>
            <a:ext cx="1129258" cy="10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5282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3E7F245E-FC13-486D-946E-ABE86DC19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t="17577" r="14745" b="21626"/>
          <a:stretch>
            <a:fillRect/>
          </a:stretch>
        </p:blipFill>
        <p:spPr bwMode="auto">
          <a:xfrm>
            <a:off x="3972967" y="4920699"/>
            <a:ext cx="1129258" cy="119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681B2F6-38CF-46D5-9467-F7D1A8E82FF5}"/>
              </a:ext>
            </a:extLst>
          </p:cNvPr>
          <p:cNvSpPr txBox="1"/>
          <p:nvPr/>
        </p:nvSpPr>
        <p:spPr>
          <a:xfrm>
            <a:off x="5748044" y="2980658"/>
            <a:ext cx="5435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SA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طَ</a:t>
            </a:r>
            <a:endParaRPr lang="en-US" sz="3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F12145C-E817-4AF0-B633-19FBDC3E9CD7}"/>
              </a:ext>
            </a:extLst>
          </p:cNvPr>
          <p:cNvSpPr txBox="1"/>
          <p:nvPr/>
        </p:nvSpPr>
        <p:spPr>
          <a:xfrm>
            <a:off x="5759773" y="3731036"/>
            <a:ext cx="6368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طا</a:t>
            </a:r>
            <a:endParaRPr lang="en-US" sz="3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EE0219-9F1E-4CC3-9F06-ED7AF8F7327F}"/>
              </a:ext>
            </a:extLst>
          </p:cNvPr>
          <p:cNvSpPr txBox="1"/>
          <p:nvPr/>
        </p:nvSpPr>
        <p:spPr>
          <a:xfrm>
            <a:off x="9218645" y="2360645"/>
            <a:ext cx="1101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ea typeface="Microsoft JhengHei UI Light" panose="020B0304030504040204" pitchFamily="34" charset="-120"/>
                <a:cs typeface="Sakkal Majalla" panose="02000000000000000000" pitchFamily="2" charset="-78"/>
              </a:rPr>
              <a:t>طائِرَةٌ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ea typeface="Microsoft JhengHei UI Light" panose="020B0304030504040204" pitchFamily="34" charset="-120"/>
              <a:cs typeface="Sakkal Majalla" panose="020000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D49331-167E-4533-A492-3A35466D70EB}"/>
              </a:ext>
            </a:extLst>
          </p:cNvPr>
          <p:cNvSpPr txBox="1"/>
          <p:nvPr/>
        </p:nvSpPr>
        <p:spPr>
          <a:xfrm>
            <a:off x="9218645" y="3678127"/>
            <a:ext cx="1101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ea typeface="Microsoft JhengHei UI Light" panose="020B0304030504040204" pitchFamily="34" charset="-120"/>
                <a:cs typeface="Sakkal Majalla" panose="02000000000000000000" pitchFamily="2" charset="-78"/>
              </a:rPr>
              <a:t>طَبيبٌ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ea typeface="Microsoft JhengHei UI Light" panose="020B0304030504040204" pitchFamily="34" charset="-120"/>
              <a:cs typeface="Sakkal Majalla" panose="020000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6428A8-951F-4532-9018-2506CD5A3BEA}"/>
              </a:ext>
            </a:extLst>
          </p:cNvPr>
          <p:cNvSpPr txBox="1"/>
          <p:nvPr/>
        </p:nvSpPr>
        <p:spPr>
          <a:xfrm>
            <a:off x="9214888" y="5085847"/>
            <a:ext cx="1101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ea typeface="Microsoft JhengHei UI Light" panose="020B0304030504040204" pitchFamily="34" charset="-120"/>
                <a:cs typeface="Sakkal Majalla" panose="02000000000000000000" pitchFamily="2" charset="-78"/>
              </a:rPr>
              <a:t>طاوِلَةٌ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ea typeface="Microsoft JhengHei UI Light" panose="020B0304030504040204" pitchFamily="34" charset="-120"/>
              <a:cs typeface="Sakkal Majalla" panose="020000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874126-9E6A-4992-A27B-460C30C11F15}"/>
              </a:ext>
            </a:extLst>
          </p:cNvPr>
          <p:cNvSpPr txBox="1"/>
          <p:nvPr/>
        </p:nvSpPr>
        <p:spPr>
          <a:xfrm>
            <a:off x="1306286" y="2279772"/>
            <a:ext cx="124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ea typeface="Microsoft JhengHei UI Light" panose="020B0304030504040204" pitchFamily="34" charset="-120"/>
                <a:cs typeface="Sakkal Majalla" panose="02000000000000000000" pitchFamily="2" charset="-78"/>
              </a:rPr>
              <a:t>طَماطِمٌ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ea typeface="Microsoft JhengHei UI Light" panose="020B0304030504040204" pitchFamily="34" charset="-120"/>
              <a:cs typeface="Sakkal Majalla" panose="02000000000000000000" pitchFamily="2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006D65-9DED-42E2-9F2B-AF6C61493F97}"/>
              </a:ext>
            </a:extLst>
          </p:cNvPr>
          <p:cNvSpPr txBox="1"/>
          <p:nvPr/>
        </p:nvSpPr>
        <p:spPr>
          <a:xfrm>
            <a:off x="1306286" y="3678127"/>
            <a:ext cx="1210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ea typeface="Microsoft JhengHei UI Light" panose="020B0304030504040204" pitchFamily="34" charset="-120"/>
                <a:cs typeface="Sakkal Majalla" panose="02000000000000000000" pitchFamily="2" charset="-78"/>
              </a:rPr>
              <a:t>طاووسٌ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ea typeface="Microsoft JhengHei UI Light" panose="020B0304030504040204" pitchFamily="34" charset="-120"/>
              <a:cs typeface="Sakkal Majalla" panose="02000000000000000000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5408AF-4F81-4E46-98C9-59A6BDC879CC}"/>
              </a:ext>
            </a:extLst>
          </p:cNvPr>
          <p:cNvSpPr txBox="1"/>
          <p:nvPr/>
        </p:nvSpPr>
        <p:spPr>
          <a:xfrm>
            <a:off x="1411410" y="5066667"/>
            <a:ext cx="1101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ea typeface="Microsoft JhengHei UI Light" panose="020B0304030504040204" pitchFamily="34" charset="-120"/>
                <a:cs typeface="Sakkal Majalla" panose="02000000000000000000" pitchFamily="2" charset="-78"/>
              </a:rPr>
              <a:t>طَعامٌ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ea typeface="Microsoft JhengHei UI Light" panose="020B0304030504040204" pitchFamily="34" charset="-120"/>
              <a:cs typeface="Sakkal Majalla" panose="02000000000000000000" pitchFamily="2" charset="-78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615883-1ED4-408C-AD50-9895450D849D}"/>
              </a:ext>
            </a:extLst>
          </p:cNvPr>
          <p:cNvCxnSpPr>
            <a:cxnSpLocks/>
          </p:cNvCxnSpPr>
          <p:nvPr/>
        </p:nvCxnSpPr>
        <p:spPr>
          <a:xfrm flipV="1">
            <a:off x="6298938" y="2863621"/>
            <a:ext cx="591388" cy="107235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A415CED-76B3-43C5-B647-8B8027E84515}"/>
              </a:ext>
            </a:extLst>
          </p:cNvPr>
          <p:cNvCxnSpPr>
            <a:cxnSpLocks/>
          </p:cNvCxnSpPr>
          <p:nvPr/>
        </p:nvCxnSpPr>
        <p:spPr>
          <a:xfrm flipH="1" flipV="1">
            <a:off x="5199157" y="2392456"/>
            <a:ext cx="669798" cy="6380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DD42799-B1F7-4EAF-85E9-0D42DFB14F6D}"/>
              </a:ext>
            </a:extLst>
          </p:cNvPr>
          <p:cNvCxnSpPr>
            <a:cxnSpLocks/>
          </p:cNvCxnSpPr>
          <p:nvPr/>
        </p:nvCxnSpPr>
        <p:spPr>
          <a:xfrm flipH="1" flipV="1">
            <a:off x="6251898" y="3486340"/>
            <a:ext cx="645814" cy="352890"/>
          </a:xfrm>
          <a:prstGeom prst="line">
            <a:avLst/>
          </a:prstGeom>
          <a:ln w="38100">
            <a:solidFill>
              <a:srgbClr val="07E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1DE6EE2-327D-4688-A20A-6EE22F3E3527}"/>
              </a:ext>
            </a:extLst>
          </p:cNvPr>
          <p:cNvCxnSpPr>
            <a:cxnSpLocks/>
          </p:cNvCxnSpPr>
          <p:nvPr/>
        </p:nvCxnSpPr>
        <p:spPr>
          <a:xfrm>
            <a:off x="5199157" y="3799117"/>
            <a:ext cx="533369" cy="13686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F732B8E-CC04-423A-BA76-ABA335F43CD9}"/>
              </a:ext>
            </a:extLst>
          </p:cNvPr>
          <p:cNvCxnSpPr>
            <a:cxnSpLocks/>
          </p:cNvCxnSpPr>
          <p:nvPr/>
        </p:nvCxnSpPr>
        <p:spPr>
          <a:xfrm flipH="1" flipV="1">
            <a:off x="6078180" y="4384399"/>
            <a:ext cx="742498" cy="682268"/>
          </a:xfrm>
          <a:prstGeom prst="line">
            <a:avLst/>
          </a:prstGeom>
          <a:ln w="38100">
            <a:solidFill>
              <a:srgbClr val="CC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9EEA310-6753-4F1E-A614-ABCDC1CF9F9C}"/>
              </a:ext>
            </a:extLst>
          </p:cNvPr>
          <p:cNvCxnSpPr>
            <a:cxnSpLocks/>
          </p:cNvCxnSpPr>
          <p:nvPr/>
        </p:nvCxnSpPr>
        <p:spPr>
          <a:xfrm flipV="1">
            <a:off x="5212281" y="3486340"/>
            <a:ext cx="651549" cy="2011518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25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0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D4EBE446-6D4F-4EB0-847E-4D4E78B23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1183" y="444451"/>
            <a:ext cx="62346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ثانِيًا: أُمَيِّــــــــزُ الـْحُروفَ وَالْأَصْواتَ.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ar-BH" altLang="en-US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A9D0D27-835B-4D9F-9F23-354AF5F0B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1F3546E-5E88-41D4-81FF-12EB8FFBC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7903" y="1145003"/>
            <a:ext cx="67441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  <a:tab pos="658813" algn="r"/>
              </a:tabLst>
            </a:pP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3.أَقْرَأُ الْكَلِماتِ، وأَصِلُ كُلَّ حَرْفٍ بِما يُناسِبُهُ مِنْها:    </a:t>
            </a:r>
            <a:endParaRPr kumimoji="0" lang="ar-BH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5FA9307C-8EEF-4CC2-A783-910FD0BA7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042" y="6375651"/>
            <a:ext cx="8270385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الْمُحافَظَةُ عَلى الصِّحَّةِ/ 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الْحادي عَشَرَ: الرّياضَةُ غَيَّرَتْ حَياتي/ أولا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 لُغَتي، ثانيا:أُمَيِّــــــــزُ الـْحُروفَ 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418AD27-CAD7-4530-B813-8DDFEAB6A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853705"/>
              </p:ext>
            </p:extLst>
          </p:nvPr>
        </p:nvGraphicFramePr>
        <p:xfrm>
          <a:off x="4000580" y="1959949"/>
          <a:ext cx="5688930" cy="4109406"/>
        </p:xfrm>
        <a:graphic>
          <a:graphicData uri="http://schemas.openxmlformats.org/drawingml/2006/table">
            <a:tbl>
              <a:tblPr rtl="1" firstRow="1" firstCol="1" bandRow="1"/>
              <a:tblGrid>
                <a:gridCol w="1261263">
                  <a:extLst>
                    <a:ext uri="{9D8B030D-6E8A-4147-A177-3AD203B41FA5}">
                      <a16:colId xmlns:a16="http://schemas.microsoft.com/office/drawing/2014/main" val="4132870613"/>
                    </a:ext>
                  </a:extLst>
                </a:gridCol>
                <a:gridCol w="3070063">
                  <a:extLst>
                    <a:ext uri="{9D8B030D-6E8A-4147-A177-3AD203B41FA5}">
                      <a16:colId xmlns:a16="http://schemas.microsoft.com/office/drawing/2014/main" val="3849685162"/>
                    </a:ext>
                  </a:extLst>
                </a:gridCol>
                <a:gridCol w="1357604">
                  <a:extLst>
                    <a:ext uri="{9D8B030D-6E8A-4147-A177-3AD203B41FA5}">
                      <a16:colId xmlns:a16="http://schemas.microsoft.com/office/drawing/2014/main" val="35954108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موسـى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تجْري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121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335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نَلْتَقـي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حَلْوى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4457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7149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كُبْرى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أَمْشـي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32499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685599"/>
                  </a:ext>
                </a:extLst>
              </a:tr>
              <a:tr h="46101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يَرْتَدي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مُسْتَشْفًى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6908416"/>
                  </a:ext>
                </a:extLst>
              </a:tr>
            </a:tbl>
          </a:graphicData>
        </a:graphic>
      </p:graphicFrame>
      <p:sp>
        <p:nvSpPr>
          <p:cNvPr id="25" name="Oval 24">
            <a:extLst>
              <a:ext uri="{FF2B5EF4-FFF2-40B4-BE49-F238E27FC236}">
                <a16:creationId xmlns:a16="http://schemas.microsoft.com/office/drawing/2014/main" id="{F66E1686-0E1D-420E-BF8A-05D3A2935B4F}"/>
              </a:ext>
            </a:extLst>
          </p:cNvPr>
          <p:cNvSpPr/>
          <p:nvPr/>
        </p:nvSpPr>
        <p:spPr>
          <a:xfrm>
            <a:off x="6078926" y="4304666"/>
            <a:ext cx="492125" cy="454025"/>
          </a:xfrm>
          <a:prstGeom prst="ellipse">
            <a:avLst/>
          </a:prstGeom>
          <a:solidFill>
            <a:srgbClr val="5B9BD5">
              <a:lumMod val="20000"/>
              <a:lumOff val="80000"/>
            </a:srgb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39F3C97-55FE-4116-A8F4-EE7AF7A9B2CA}"/>
              </a:ext>
            </a:extLst>
          </p:cNvPr>
          <p:cNvSpPr/>
          <p:nvPr/>
        </p:nvSpPr>
        <p:spPr>
          <a:xfrm>
            <a:off x="6077338" y="3223448"/>
            <a:ext cx="493713" cy="454025"/>
          </a:xfrm>
          <a:prstGeom prst="ellipse">
            <a:avLst/>
          </a:prstGeom>
          <a:solidFill>
            <a:srgbClr val="5B9BD5">
              <a:lumMod val="20000"/>
              <a:lumOff val="80000"/>
            </a:srgb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DD2A3E9-C95E-4564-BF10-F4C6D260C71D}"/>
              </a:ext>
            </a:extLst>
          </p:cNvPr>
          <p:cNvSpPr/>
          <p:nvPr/>
        </p:nvSpPr>
        <p:spPr>
          <a:xfrm>
            <a:off x="7058043" y="4304666"/>
            <a:ext cx="493713" cy="454025"/>
          </a:xfrm>
          <a:prstGeom prst="ellipse">
            <a:avLst/>
          </a:prstGeom>
          <a:solidFill>
            <a:srgbClr val="5B9BD5">
              <a:lumMod val="20000"/>
              <a:lumOff val="80000"/>
            </a:srgb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EE13204-0522-4149-9552-C760850685C3}"/>
              </a:ext>
            </a:extLst>
          </p:cNvPr>
          <p:cNvSpPr/>
          <p:nvPr/>
        </p:nvSpPr>
        <p:spPr>
          <a:xfrm>
            <a:off x="7106008" y="3247428"/>
            <a:ext cx="492125" cy="454025"/>
          </a:xfrm>
          <a:prstGeom prst="ellipse">
            <a:avLst/>
          </a:prstGeom>
          <a:solidFill>
            <a:srgbClr val="5B9BD5">
              <a:lumMod val="20000"/>
              <a:lumOff val="80000"/>
            </a:srgb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603A831-0F8C-487A-B409-FE8EDA169ADB}"/>
              </a:ext>
            </a:extLst>
          </p:cNvPr>
          <p:cNvSpPr txBox="1"/>
          <p:nvPr/>
        </p:nvSpPr>
        <p:spPr>
          <a:xfrm>
            <a:off x="3275417" y="2279270"/>
            <a:ext cx="6097554" cy="2516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ي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ى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</a:t>
            </a:r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</a:t>
            </a:r>
            <a:r>
              <a:rPr kumimoji="0" lang="ar-SA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</a:t>
            </a:r>
            <a:r>
              <a:rPr kumimoji="0" lang="ar-SA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ـــــي</a:t>
            </a:r>
            <a:r>
              <a:rPr kumimoji="0" lang="ar-BH" sz="36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kumimoji="0" lang="ar-BH" sz="36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ــــى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3BE1FDF-2EFC-49C6-A856-CF706DD30FB4}"/>
              </a:ext>
            </a:extLst>
          </p:cNvPr>
          <p:cNvSpPr/>
          <p:nvPr/>
        </p:nvSpPr>
        <p:spPr>
          <a:xfrm>
            <a:off x="5393094" y="2239347"/>
            <a:ext cx="1698171" cy="1184988"/>
          </a:xfrm>
          <a:custGeom>
            <a:avLst/>
            <a:gdLst>
              <a:gd name="connsiteX0" fmla="*/ 0 w 1698171"/>
              <a:gd name="connsiteY0" fmla="*/ 27992 h 1184988"/>
              <a:gd name="connsiteX1" fmla="*/ 569167 w 1698171"/>
              <a:gd name="connsiteY1" fmla="*/ 9331 h 1184988"/>
              <a:gd name="connsiteX2" fmla="*/ 653143 w 1698171"/>
              <a:gd name="connsiteY2" fmla="*/ 0 h 1184988"/>
              <a:gd name="connsiteX3" fmla="*/ 811763 w 1698171"/>
              <a:gd name="connsiteY3" fmla="*/ 18661 h 1184988"/>
              <a:gd name="connsiteX4" fmla="*/ 849086 w 1698171"/>
              <a:gd name="connsiteY4" fmla="*/ 37322 h 1184988"/>
              <a:gd name="connsiteX5" fmla="*/ 923730 w 1698171"/>
              <a:gd name="connsiteY5" fmla="*/ 65314 h 1184988"/>
              <a:gd name="connsiteX6" fmla="*/ 1017037 w 1698171"/>
              <a:gd name="connsiteY6" fmla="*/ 130629 h 1184988"/>
              <a:gd name="connsiteX7" fmla="*/ 1082351 w 1698171"/>
              <a:gd name="connsiteY7" fmla="*/ 167951 h 1184988"/>
              <a:gd name="connsiteX8" fmla="*/ 1147665 w 1698171"/>
              <a:gd name="connsiteY8" fmla="*/ 205273 h 1184988"/>
              <a:gd name="connsiteX9" fmla="*/ 1175657 w 1698171"/>
              <a:gd name="connsiteY9" fmla="*/ 233265 h 1184988"/>
              <a:gd name="connsiteX10" fmla="*/ 1250302 w 1698171"/>
              <a:gd name="connsiteY10" fmla="*/ 326571 h 1184988"/>
              <a:gd name="connsiteX11" fmla="*/ 1259633 w 1698171"/>
              <a:gd name="connsiteY11" fmla="*/ 363894 h 1184988"/>
              <a:gd name="connsiteX12" fmla="*/ 1278294 w 1698171"/>
              <a:gd name="connsiteY12" fmla="*/ 391886 h 1184988"/>
              <a:gd name="connsiteX13" fmla="*/ 1296955 w 1698171"/>
              <a:gd name="connsiteY13" fmla="*/ 475861 h 1184988"/>
              <a:gd name="connsiteX14" fmla="*/ 1334277 w 1698171"/>
              <a:gd name="connsiteY14" fmla="*/ 569167 h 1184988"/>
              <a:gd name="connsiteX15" fmla="*/ 1362269 w 1698171"/>
              <a:gd name="connsiteY15" fmla="*/ 643812 h 1184988"/>
              <a:gd name="connsiteX16" fmla="*/ 1371600 w 1698171"/>
              <a:gd name="connsiteY16" fmla="*/ 709126 h 1184988"/>
              <a:gd name="connsiteX17" fmla="*/ 1380930 w 1698171"/>
              <a:gd name="connsiteY17" fmla="*/ 737118 h 1184988"/>
              <a:gd name="connsiteX18" fmla="*/ 1390261 w 1698171"/>
              <a:gd name="connsiteY18" fmla="*/ 783771 h 1184988"/>
              <a:gd name="connsiteX19" fmla="*/ 1399592 w 1698171"/>
              <a:gd name="connsiteY19" fmla="*/ 858416 h 1184988"/>
              <a:gd name="connsiteX20" fmla="*/ 1418253 w 1698171"/>
              <a:gd name="connsiteY20" fmla="*/ 914400 h 1184988"/>
              <a:gd name="connsiteX21" fmla="*/ 1436914 w 1698171"/>
              <a:gd name="connsiteY21" fmla="*/ 979714 h 1184988"/>
              <a:gd name="connsiteX22" fmla="*/ 1455575 w 1698171"/>
              <a:gd name="connsiteY22" fmla="*/ 1017037 h 1184988"/>
              <a:gd name="connsiteX23" fmla="*/ 1483567 w 1698171"/>
              <a:gd name="connsiteY23" fmla="*/ 1082351 h 1184988"/>
              <a:gd name="connsiteX24" fmla="*/ 1492898 w 1698171"/>
              <a:gd name="connsiteY24" fmla="*/ 1110343 h 1184988"/>
              <a:gd name="connsiteX25" fmla="*/ 1548882 w 1698171"/>
              <a:gd name="connsiteY25" fmla="*/ 1138335 h 1184988"/>
              <a:gd name="connsiteX26" fmla="*/ 1670179 w 1698171"/>
              <a:gd name="connsiteY26" fmla="*/ 1166326 h 1184988"/>
              <a:gd name="connsiteX27" fmla="*/ 1698171 w 1698171"/>
              <a:gd name="connsiteY27" fmla="*/ 1184988 h 118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698171" h="1184988">
                <a:moveTo>
                  <a:pt x="0" y="27992"/>
                </a:moveTo>
                <a:cubicBezTo>
                  <a:pt x="230423" y="-10413"/>
                  <a:pt x="-14282" y="27564"/>
                  <a:pt x="569167" y="9331"/>
                </a:cubicBezTo>
                <a:cubicBezTo>
                  <a:pt x="597318" y="8451"/>
                  <a:pt x="625151" y="3110"/>
                  <a:pt x="653143" y="0"/>
                </a:cubicBezTo>
                <a:cubicBezTo>
                  <a:pt x="665462" y="1232"/>
                  <a:pt x="787885" y="12149"/>
                  <a:pt x="811763" y="18661"/>
                </a:cubicBezTo>
                <a:cubicBezTo>
                  <a:pt x="825182" y="22321"/>
                  <a:pt x="836247" y="31972"/>
                  <a:pt x="849086" y="37322"/>
                </a:cubicBezTo>
                <a:cubicBezTo>
                  <a:pt x="873615" y="47543"/>
                  <a:pt x="900501" y="52409"/>
                  <a:pt x="923730" y="65314"/>
                </a:cubicBezTo>
                <a:cubicBezTo>
                  <a:pt x="956918" y="83752"/>
                  <a:pt x="984074" y="111793"/>
                  <a:pt x="1017037" y="130629"/>
                </a:cubicBezTo>
                <a:cubicBezTo>
                  <a:pt x="1038808" y="143070"/>
                  <a:pt x="1060338" y="155944"/>
                  <a:pt x="1082351" y="167951"/>
                </a:cubicBezTo>
                <a:cubicBezTo>
                  <a:pt x="1108767" y="182360"/>
                  <a:pt x="1124979" y="186368"/>
                  <a:pt x="1147665" y="205273"/>
                </a:cubicBezTo>
                <a:cubicBezTo>
                  <a:pt x="1157802" y="213721"/>
                  <a:pt x="1166830" y="223457"/>
                  <a:pt x="1175657" y="233265"/>
                </a:cubicBezTo>
                <a:cubicBezTo>
                  <a:pt x="1229897" y="293532"/>
                  <a:pt x="1219271" y="280025"/>
                  <a:pt x="1250302" y="326571"/>
                </a:cubicBezTo>
                <a:cubicBezTo>
                  <a:pt x="1253412" y="339012"/>
                  <a:pt x="1254581" y="352107"/>
                  <a:pt x="1259633" y="363894"/>
                </a:cubicBezTo>
                <a:cubicBezTo>
                  <a:pt x="1264050" y="374201"/>
                  <a:pt x="1274748" y="381247"/>
                  <a:pt x="1278294" y="391886"/>
                </a:cubicBezTo>
                <a:cubicBezTo>
                  <a:pt x="1287362" y="419089"/>
                  <a:pt x="1289567" y="448155"/>
                  <a:pt x="1296955" y="475861"/>
                </a:cubicBezTo>
                <a:cubicBezTo>
                  <a:pt x="1327946" y="592080"/>
                  <a:pt x="1301210" y="480990"/>
                  <a:pt x="1334277" y="569167"/>
                </a:cubicBezTo>
                <a:cubicBezTo>
                  <a:pt x="1372389" y="670799"/>
                  <a:pt x="1310315" y="539904"/>
                  <a:pt x="1362269" y="643812"/>
                </a:cubicBezTo>
                <a:cubicBezTo>
                  <a:pt x="1365379" y="665583"/>
                  <a:pt x="1367287" y="687561"/>
                  <a:pt x="1371600" y="709126"/>
                </a:cubicBezTo>
                <a:cubicBezTo>
                  <a:pt x="1373529" y="718770"/>
                  <a:pt x="1378545" y="727576"/>
                  <a:pt x="1380930" y="737118"/>
                </a:cubicBezTo>
                <a:cubicBezTo>
                  <a:pt x="1384776" y="752503"/>
                  <a:pt x="1387849" y="768096"/>
                  <a:pt x="1390261" y="783771"/>
                </a:cubicBezTo>
                <a:cubicBezTo>
                  <a:pt x="1394074" y="808555"/>
                  <a:pt x="1394338" y="833897"/>
                  <a:pt x="1399592" y="858416"/>
                </a:cubicBezTo>
                <a:cubicBezTo>
                  <a:pt x="1403714" y="877650"/>
                  <a:pt x="1412468" y="895599"/>
                  <a:pt x="1418253" y="914400"/>
                </a:cubicBezTo>
                <a:cubicBezTo>
                  <a:pt x="1424912" y="936041"/>
                  <a:pt x="1429176" y="958435"/>
                  <a:pt x="1436914" y="979714"/>
                </a:cubicBezTo>
                <a:cubicBezTo>
                  <a:pt x="1441667" y="992786"/>
                  <a:pt x="1450691" y="1004013"/>
                  <a:pt x="1455575" y="1017037"/>
                </a:cubicBezTo>
                <a:cubicBezTo>
                  <a:pt x="1513829" y="1172380"/>
                  <a:pt x="1417389" y="949995"/>
                  <a:pt x="1483567" y="1082351"/>
                </a:cubicBezTo>
                <a:cubicBezTo>
                  <a:pt x="1487966" y="1091148"/>
                  <a:pt x="1486754" y="1102663"/>
                  <a:pt x="1492898" y="1110343"/>
                </a:cubicBezTo>
                <a:cubicBezTo>
                  <a:pt x="1505314" y="1125863"/>
                  <a:pt x="1531090" y="1132997"/>
                  <a:pt x="1548882" y="1138335"/>
                </a:cubicBezTo>
                <a:cubicBezTo>
                  <a:pt x="1623438" y="1160702"/>
                  <a:pt x="1599339" y="1154520"/>
                  <a:pt x="1670179" y="1166326"/>
                </a:cubicBezTo>
                <a:lnTo>
                  <a:pt x="1698171" y="1184988"/>
                </a:lnTo>
              </a:path>
            </a:pathLst>
          </a:custGeom>
          <a:noFill/>
          <a:ln w="38100">
            <a:solidFill>
              <a:srgbClr val="07ED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F91ABF-9945-415E-A838-B9C90AF557E2}"/>
              </a:ext>
            </a:extLst>
          </p:cNvPr>
          <p:cNvSpPr/>
          <p:nvPr/>
        </p:nvSpPr>
        <p:spPr>
          <a:xfrm>
            <a:off x="7464490" y="3470988"/>
            <a:ext cx="923730" cy="923730"/>
          </a:xfrm>
          <a:custGeom>
            <a:avLst/>
            <a:gdLst>
              <a:gd name="connsiteX0" fmla="*/ 923730 w 923730"/>
              <a:gd name="connsiteY0" fmla="*/ 0 h 923730"/>
              <a:gd name="connsiteX1" fmla="*/ 643812 w 923730"/>
              <a:gd name="connsiteY1" fmla="*/ 149290 h 923730"/>
              <a:gd name="connsiteX2" fmla="*/ 522514 w 923730"/>
              <a:gd name="connsiteY2" fmla="*/ 223934 h 923730"/>
              <a:gd name="connsiteX3" fmla="*/ 429208 w 923730"/>
              <a:gd name="connsiteY3" fmla="*/ 279918 h 923730"/>
              <a:gd name="connsiteX4" fmla="*/ 391886 w 923730"/>
              <a:gd name="connsiteY4" fmla="*/ 317241 h 923730"/>
              <a:gd name="connsiteX5" fmla="*/ 345232 w 923730"/>
              <a:gd name="connsiteY5" fmla="*/ 354563 h 923730"/>
              <a:gd name="connsiteX6" fmla="*/ 326571 w 923730"/>
              <a:gd name="connsiteY6" fmla="*/ 382555 h 923730"/>
              <a:gd name="connsiteX7" fmla="*/ 251926 w 923730"/>
              <a:gd name="connsiteY7" fmla="*/ 494522 h 923730"/>
              <a:gd name="connsiteX8" fmla="*/ 214604 w 923730"/>
              <a:gd name="connsiteY8" fmla="*/ 550506 h 923730"/>
              <a:gd name="connsiteX9" fmla="*/ 205273 w 923730"/>
              <a:gd name="connsiteY9" fmla="*/ 606490 h 923730"/>
              <a:gd name="connsiteX10" fmla="*/ 149290 w 923730"/>
              <a:gd name="connsiteY10" fmla="*/ 699796 h 923730"/>
              <a:gd name="connsiteX11" fmla="*/ 93306 w 923730"/>
              <a:gd name="connsiteY11" fmla="*/ 802432 h 923730"/>
              <a:gd name="connsiteX12" fmla="*/ 74645 w 923730"/>
              <a:gd name="connsiteY12" fmla="*/ 858416 h 923730"/>
              <a:gd name="connsiteX13" fmla="*/ 46653 w 923730"/>
              <a:gd name="connsiteY13" fmla="*/ 886408 h 923730"/>
              <a:gd name="connsiteX14" fmla="*/ 0 w 923730"/>
              <a:gd name="connsiteY14" fmla="*/ 923730 h 92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23730" h="923730">
                <a:moveTo>
                  <a:pt x="923730" y="0"/>
                </a:moveTo>
                <a:cubicBezTo>
                  <a:pt x="782434" y="52987"/>
                  <a:pt x="848738" y="23183"/>
                  <a:pt x="643812" y="149290"/>
                </a:cubicBezTo>
                <a:cubicBezTo>
                  <a:pt x="603379" y="174171"/>
                  <a:pt x="564977" y="202702"/>
                  <a:pt x="522514" y="223934"/>
                </a:cubicBezTo>
                <a:cubicBezTo>
                  <a:pt x="483756" y="243314"/>
                  <a:pt x="466734" y="249897"/>
                  <a:pt x="429208" y="279918"/>
                </a:cubicBezTo>
                <a:cubicBezTo>
                  <a:pt x="415469" y="290909"/>
                  <a:pt x="405036" y="305552"/>
                  <a:pt x="391886" y="317241"/>
                </a:cubicBezTo>
                <a:cubicBezTo>
                  <a:pt x="377001" y="330472"/>
                  <a:pt x="359314" y="340481"/>
                  <a:pt x="345232" y="354563"/>
                </a:cubicBezTo>
                <a:cubicBezTo>
                  <a:pt x="337302" y="362492"/>
                  <a:pt x="333299" y="373584"/>
                  <a:pt x="326571" y="382555"/>
                </a:cubicBezTo>
                <a:cubicBezTo>
                  <a:pt x="242380" y="494811"/>
                  <a:pt x="338420" y="353969"/>
                  <a:pt x="251926" y="494522"/>
                </a:cubicBezTo>
                <a:cubicBezTo>
                  <a:pt x="240172" y="513623"/>
                  <a:pt x="214604" y="550506"/>
                  <a:pt x="214604" y="550506"/>
                </a:cubicBezTo>
                <a:cubicBezTo>
                  <a:pt x="211494" y="569167"/>
                  <a:pt x="212856" y="589157"/>
                  <a:pt x="205273" y="606490"/>
                </a:cubicBezTo>
                <a:cubicBezTo>
                  <a:pt x="190735" y="639720"/>
                  <a:pt x="149290" y="699796"/>
                  <a:pt x="149290" y="699796"/>
                </a:cubicBezTo>
                <a:cubicBezTo>
                  <a:pt x="129389" y="799294"/>
                  <a:pt x="159004" y="689807"/>
                  <a:pt x="93306" y="802432"/>
                </a:cubicBezTo>
                <a:cubicBezTo>
                  <a:pt x="83394" y="819423"/>
                  <a:pt x="88554" y="844507"/>
                  <a:pt x="74645" y="858416"/>
                </a:cubicBezTo>
                <a:cubicBezTo>
                  <a:pt x="65314" y="867747"/>
                  <a:pt x="56584" y="877719"/>
                  <a:pt x="46653" y="886408"/>
                </a:cubicBezTo>
                <a:cubicBezTo>
                  <a:pt x="31665" y="899522"/>
                  <a:pt x="0" y="923730"/>
                  <a:pt x="0" y="92373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E59D4B3-D484-421F-AEC5-4071E06E9F7E}"/>
              </a:ext>
            </a:extLst>
          </p:cNvPr>
          <p:cNvSpPr/>
          <p:nvPr/>
        </p:nvSpPr>
        <p:spPr>
          <a:xfrm>
            <a:off x="5355771" y="3415004"/>
            <a:ext cx="737119" cy="27992"/>
          </a:xfrm>
          <a:custGeom>
            <a:avLst/>
            <a:gdLst>
              <a:gd name="connsiteX0" fmla="*/ 0 w 737119"/>
              <a:gd name="connsiteY0" fmla="*/ 27992 h 27992"/>
              <a:gd name="connsiteX1" fmla="*/ 382556 w 737119"/>
              <a:gd name="connsiteY1" fmla="*/ 18661 h 27992"/>
              <a:gd name="connsiteX2" fmla="*/ 550507 w 737119"/>
              <a:gd name="connsiteY2" fmla="*/ 0 h 27992"/>
              <a:gd name="connsiteX3" fmla="*/ 718458 w 737119"/>
              <a:gd name="connsiteY3" fmla="*/ 18661 h 27992"/>
              <a:gd name="connsiteX4" fmla="*/ 737119 w 737119"/>
              <a:gd name="connsiteY4" fmla="*/ 27992 h 2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119" h="27992">
                <a:moveTo>
                  <a:pt x="0" y="27992"/>
                </a:moveTo>
                <a:lnTo>
                  <a:pt x="382556" y="18661"/>
                </a:lnTo>
                <a:cubicBezTo>
                  <a:pt x="486112" y="14826"/>
                  <a:pt x="477211" y="14659"/>
                  <a:pt x="550507" y="0"/>
                </a:cubicBezTo>
                <a:cubicBezTo>
                  <a:pt x="596888" y="3568"/>
                  <a:pt x="667522" y="4108"/>
                  <a:pt x="718458" y="18661"/>
                </a:cubicBezTo>
                <a:cubicBezTo>
                  <a:pt x="725145" y="20572"/>
                  <a:pt x="730899" y="24882"/>
                  <a:pt x="737119" y="27992"/>
                </a:cubicBezTo>
              </a:path>
            </a:pathLst>
          </a:custGeom>
          <a:noFill/>
          <a:ln w="38100"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E3B43D-AF38-48DD-B9E5-8CD73B4A6C63}"/>
              </a:ext>
            </a:extLst>
          </p:cNvPr>
          <p:cNvSpPr/>
          <p:nvPr/>
        </p:nvSpPr>
        <p:spPr>
          <a:xfrm>
            <a:off x="6531418" y="3694922"/>
            <a:ext cx="1856802" cy="886409"/>
          </a:xfrm>
          <a:custGeom>
            <a:avLst/>
            <a:gdLst>
              <a:gd name="connsiteX0" fmla="*/ 1856802 w 1856802"/>
              <a:gd name="connsiteY0" fmla="*/ 886409 h 886409"/>
              <a:gd name="connsiteX1" fmla="*/ 1651529 w 1856802"/>
              <a:gd name="connsiteY1" fmla="*/ 830425 h 886409"/>
              <a:gd name="connsiteX2" fmla="*/ 1464917 w 1856802"/>
              <a:gd name="connsiteY2" fmla="*/ 746449 h 886409"/>
              <a:gd name="connsiteX3" fmla="*/ 1324958 w 1856802"/>
              <a:gd name="connsiteY3" fmla="*/ 690466 h 886409"/>
              <a:gd name="connsiteX4" fmla="*/ 1147676 w 1856802"/>
              <a:gd name="connsiteY4" fmla="*/ 606490 h 886409"/>
              <a:gd name="connsiteX5" fmla="*/ 690476 w 1856802"/>
              <a:gd name="connsiteY5" fmla="*/ 410547 h 886409"/>
              <a:gd name="connsiteX6" fmla="*/ 541186 w 1856802"/>
              <a:gd name="connsiteY6" fmla="*/ 335902 h 886409"/>
              <a:gd name="connsiteX7" fmla="*/ 373235 w 1856802"/>
              <a:gd name="connsiteY7" fmla="*/ 279919 h 886409"/>
              <a:gd name="connsiteX8" fmla="*/ 345243 w 1856802"/>
              <a:gd name="connsiteY8" fmla="*/ 261258 h 886409"/>
              <a:gd name="connsiteX9" fmla="*/ 317251 w 1856802"/>
              <a:gd name="connsiteY9" fmla="*/ 251927 h 886409"/>
              <a:gd name="connsiteX10" fmla="*/ 223945 w 1856802"/>
              <a:gd name="connsiteY10" fmla="*/ 205274 h 886409"/>
              <a:gd name="connsiteX11" fmla="*/ 186623 w 1856802"/>
              <a:gd name="connsiteY11" fmla="*/ 186613 h 886409"/>
              <a:gd name="connsiteX12" fmla="*/ 111978 w 1856802"/>
              <a:gd name="connsiteY12" fmla="*/ 130629 h 886409"/>
              <a:gd name="connsiteX13" fmla="*/ 46664 w 1856802"/>
              <a:gd name="connsiteY13" fmla="*/ 93307 h 886409"/>
              <a:gd name="connsiteX14" fmla="*/ 37333 w 1856802"/>
              <a:gd name="connsiteY14" fmla="*/ 65315 h 886409"/>
              <a:gd name="connsiteX15" fmla="*/ 11 w 1856802"/>
              <a:gd name="connsiteY15" fmla="*/ 0 h 886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56802" h="886409">
                <a:moveTo>
                  <a:pt x="1856802" y="886409"/>
                </a:moveTo>
                <a:cubicBezTo>
                  <a:pt x="1788378" y="867748"/>
                  <a:pt x="1718321" y="854279"/>
                  <a:pt x="1651529" y="830425"/>
                </a:cubicBezTo>
                <a:cubicBezTo>
                  <a:pt x="1587291" y="807483"/>
                  <a:pt x="1527614" y="773319"/>
                  <a:pt x="1464917" y="746449"/>
                </a:cubicBezTo>
                <a:cubicBezTo>
                  <a:pt x="1418733" y="726656"/>
                  <a:pt x="1370930" y="710748"/>
                  <a:pt x="1324958" y="690466"/>
                </a:cubicBezTo>
                <a:cubicBezTo>
                  <a:pt x="1265133" y="664073"/>
                  <a:pt x="1207993" y="631739"/>
                  <a:pt x="1147676" y="606490"/>
                </a:cubicBezTo>
                <a:cubicBezTo>
                  <a:pt x="682793" y="411888"/>
                  <a:pt x="1168919" y="643935"/>
                  <a:pt x="690476" y="410547"/>
                </a:cubicBezTo>
                <a:cubicBezTo>
                  <a:pt x="640471" y="386154"/>
                  <a:pt x="595162" y="349395"/>
                  <a:pt x="541186" y="335902"/>
                </a:cubicBezTo>
                <a:cubicBezTo>
                  <a:pt x="472371" y="318699"/>
                  <a:pt x="467759" y="318840"/>
                  <a:pt x="373235" y="279919"/>
                </a:cubicBezTo>
                <a:cubicBezTo>
                  <a:pt x="362866" y="275649"/>
                  <a:pt x="355273" y="266273"/>
                  <a:pt x="345243" y="261258"/>
                </a:cubicBezTo>
                <a:cubicBezTo>
                  <a:pt x="336446" y="256859"/>
                  <a:pt x="326383" y="255580"/>
                  <a:pt x="317251" y="251927"/>
                </a:cubicBezTo>
                <a:cubicBezTo>
                  <a:pt x="198259" y="204330"/>
                  <a:pt x="292178" y="244264"/>
                  <a:pt x="223945" y="205274"/>
                </a:cubicBezTo>
                <a:cubicBezTo>
                  <a:pt x="211869" y="198373"/>
                  <a:pt x="198196" y="194328"/>
                  <a:pt x="186623" y="186613"/>
                </a:cubicBezTo>
                <a:cubicBezTo>
                  <a:pt x="132777" y="150715"/>
                  <a:pt x="155660" y="155590"/>
                  <a:pt x="111978" y="130629"/>
                </a:cubicBezTo>
                <a:cubicBezTo>
                  <a:pt x="29120" y="83282"/>
                  <a:pt x="114853" y="138767"/>
                  <a:pt x="46664" y="93307"/>
                </a:cubicBezTo>
                <a:cubicBezTo>
                  <a:pt x="43554" y="83976"/>
                  <a:pt x="42109" y="73913"/>
                  <a:pt x="37333" y="65315"/>
                </a:cubicBezTo>
                <a:cubicBezTo>
                  <a:pt x="-1714" y="-4971"/>
                  <a:pt x="11" y="33383"/>
                  <a:pt x="11" y="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B1189A4-4BAA-454D-A98B-72E99B42BA5A}"/>
              </a:ext>
            </a:extLst>
          </p:cNvPr>
          <p:cNvSpPr/>
          <p:nvPr/>
        </p:nvSpPr>
        <p:spPr>
          <a:xfrm>
            <a:off x="5365102" y="4124131"/>
            <a:ext cx="1716833" cy="419877"/>
          </a:xfrm>
          <a:custGeom>
            <a:avLst/>
            <a:gdLst>
              <a:gd name="connsiteX0" fmla="*/ 0 w 1716833"/>
              <a:gd name="connsiteY0" fmla="*/ 419877 h 419877"/>
              <a:gd name="connsiteX1" fmla="*/ 149290 w 1716833"/>
              <a:gd name="connsiteY1" fmla="*/ 354563 h 419877"/>
              <a:gd name="connsiteX2" fmla="*/ 233265 w 1716833"/>
              <a:gd name="connsiteY2" fmla="*/ 298579 h 419877"/>
              <a:gd name="connsiteX3" fmla="*/ 345233 w 1716833"/>
              <a:gd name="connsiteY3" fmla="*/ 233265 h 419877"/>
              <a:gd name="connsiteX4" fmla="*/ 438539 w 1716833"/>
              <a:gd name="connsiteY4" fmla="*/ 167951 h 419877"/>
              <a:gd name="connsiteX5" fmla="*/ 643812 w 1716833"/>
              <a:gd name="connsiteY5" fmla="*/ 93306 h 419877"/>
              <a:gd name="connsiteX6" fmla="*/ 690465 w 1716833"/>
              <a:gd name="connsiteY6" fmla="*/ 74645 h 419877"/>
              <a:gd name="connsiteX7" fmla="*/ 783771 w 1716833"/>
              <a:gd name="connsiteY7" fmla="*/ 55983 h 419877"/>
              <a:gd name="connsiteX8" fmla="*/ 877078 w 1716833"/>
              <a:gd name="connsiteY8" fmla="*/ 37322 h 419877"/>
              <a:gd name="connsiteX9" fmla="*/ 961053 w 1716833"/>
              <a:gd name="connsiteY9" fmla="*/ 18661 h 419877"/>
              <a:gd name="connsiteX10" fmla="*/ 1017037 w 1716833"/>
              <a:gd name="connsiteY10" fmla="*/ 0 h 419877"/>
              <a:gd name="connsiteX11" fmla="*/ 1306286 w 1716833"/>
              <a:gd name="connsiteY11" fmla="*/ 9330 h 419877"/>
              <a:gd name="connsiteX12" fmla="*/ 1474237 w 1716833"/>
              <a:gd name="connsiteY12" fmla="*/ 37322 h 419877"/>
              <a:gd name="connsiteX13" fmla="*/ 1511559 w 1716833"/>
              <a:gd name="connsiteY13" fmla="*/ 55983 h 419877"/>
              <a:gd name="connsiteX14" fmla="*/ 1539551 w 1716833"/>
              <a:gd name="connsiteY14" fmla="*/ 65314 h 419877"/>
              <a:gd name="connsiteX15" fmla="*/ 1576874 w 1716833"/>
              <a:gd name="connsiteY15" fmla="*/ 102636 h 419877"/>
              <a:gd name="connsiteX16" fmla="*/ 1623527 w 1716833"/>
              <a:gd name="connsiteY16" fmla="*/ 139959 h 419877"/>
              <a:gd name="connsiteX17" fmla="*/ 1642188 w 1716833"/>
              <a:gd name="connsiteY17" fmla="*/ 167951 h 419877"/>
              <a:gd name="connsiteX18" fmla="*/ 1688841 w 1716833"/>
              <a:gd name="connsiteY18" fmla="*/ 233265 h 419877"/>
              <a:gd name="connsiteX19" fmla="*/ 1716833 w 1716833"/>
              <a:gd name="connsiteY19" fmla="*/ 261257 h 41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16833" h="419877">
                <a:moveTo>
                  <a:pt x="0" y="419877"/>
                </a:moveTo>
                <a:cubicBezTo>
                  <a:pt x="57665" y="396811"/>
                  <a:pt x="84989" y="386713"/>
                  <a:pt x="149290" y="354563"/>
                </a:cubicBezTo>
                <a:cubicBezTo>
                  <a:pt x="221737" y="318339"/>
                  <a:pt x="170751" y="337650"/>
                  <a:pt x="233265" y="298579"/>
                </a:cubicBezTo>
                <a:cubicBezTo>
                  <a:pt x="269906" y="275679"/>
                  <a:pt x="309835" y="258043"/>
                  <a:pt x="345233" y="233265"/>
                </a:cubicBezTo>
                <a:cubicBezTo>
                  <a:pt x="376335" y="211494"/>
                  <a:pt x="402860" y="180925"/>
                  <a:pt x="438539" y="167951"/>
                </a:cubicBezTo>
                <a:cubicBezTo>
                  <a:pt x="506963" y="143069"/>
                  <a:pt x="576211" y="120346"/>
                  <a:pt x="643812" y="93306"/>
                </a:cubicBezTo>
                <a:cubicBezTo>
                  <a:pt x="659363" y="87086"/>
                  <a:pt x="674282" y="78961"/>
                  <a:pt x="690465" y="74645"/>
                </a:cubicBezTo>
                <a:cubicBezTo>
                  <a:pt x="721112" y="66472"/>
                  <a:pt x="752757" y="62629"/>
                  <a:pt x="783771" y="55983"/>
                </a:cubicBezTo>
                <a:cubicBezTo>
                  <a:pt x="881186" y="35108"/>
                  <a:pt x="746869" y="59024"/>
                  <a:pt x="877078" y="37322"/>
                </a:cubicBezTo>
                <a:cubicBezTo>
                  <a:pt x="957152" y="10629"/>
                  <a:pt x="829706" y="51497"/>
                  <a:pt x="961053" y="18661"/>
                </a:cubicBezTo>
                <a:cubicBezTo>
                  <a:pt x="980136" y="13890"/>
                  <a:pt x="998376" y="6220"/>
                  <a:pt x="1017037" y="0"/>
                </a:cubicBezTo>
                <a:cubicBezTo>
                  <a:pt x="1113453" y="3110"/>
                  <a:pt x="1209953" y="4260"/>
                  <a:pt x="1306286" y="9330"/>
                </a:cubicBezTo>
                <a:cubicBezTo>
                  <a:pt x="1336359" y="10913"/>
                  <a:pt x="1460113" y="34754"/>
                  <a:pt x="1474237" y="37322"/>
                </a:cubicBezTo>
                <a:cubicBezTo>
                  <a:pt x="1486678" y="43542"/>
                  <a:pt x="1498775" y="50504"/>
                  <a:pt x="1511559" y="55983"/>
                </a:cubicBezTo>
                <a:cubicBezTo>
                  <a:pt x="1520599" y="59857"/>
                  <a:pt x="1531548" y="59597"/>
                  <a:pt x="1539551" y="65314"/>
                </a:cubicBezTo>
                <a:cubicBezTo>
                  <a:pt x="1553868" y="75540"/>
                  <a:pt x="1563724" y="90947"/>
                  <a:pt x="1576874" y="102636"/>
                </a:cubicBezTo>
                <a:cubicBezTo>
                  <a:pt x="1591759" y="115867"/>
                  <a:pt x="1609445" y="125877"/>
                  <a:pt x="1623527" y="139959"/>
                </a:cubicBezTo>
                <a:cubicBezTo>
                  <a:pt x="1631456" y="147889"/>
                  <a:pt x="1635670" y="158826"/>
                  <a:pt x="1642188" y="167951"/>
                </a:cubicBezTo>
                <a:cubicBezTo>
                  <a:pt x="1700055" y="248965"/>
                  <a:pt x="1644863" y="167296"/>
                  <a:pt x="1688841" y="233265"/>
                </a:cubicBezTo>
                <a:cubicBezTo>
                  <a:pt x="1700138" y="267158"/>
                  <a:pt x="1688336" y="261257"/>
                  <a:pt x="1716833" y="261257"/>
                </a:cubicBezTo>
              </a:path>
            </a:pathLst>
          </a:cu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72B4365-371F-44FF-8260-FCE3DA7D10FB}"/>
              </a:ext>
            </a:extLst>
          </p:cNvPr>
          <p:cNvSpPr/>
          <p:nvPr/>
        </p:nvSpPr>
        <p:spPr>
          <a:xfrm>
            <a:off x="7492470" y="3732245"/>
            <a:ext cx="923742" cy="1987420"/>
          </a:xfrm>
          <a:custGeom>
            <a:avLst/>
            <a:gdLst>
              <a:gd name="connsiteX0" fmla="*/ 923742 w 923742"/>
              <a:gd name="connsiteY0" fmla="*/ 1987420 h 1987420"/>
              <a:gd name="connsiteX1" fmla="*/ 886420 w 923742"/>
              <a:gd name="connsiteY1" fmla="*/ 1940767 h 1987420"/>
              <a:gd name="connsiteX2" fmla="*/ 830436 w 923742"/>
              <a:gd name="connsiteY2" fmla="*/ 1782147 h 1987420"/>
              <a:gd name="connsiteX3" fmla="*/ 783783 w 923742"/>
              <a:gd name="connsiteY3" fmla="*/ 1660849 h 1987420"/>
              <a:gd name="connsiteX4" fmla="*/ 755791 w 923742"/>
              <a:gd name="connsiteY4" fmla="*/ 1614196 h 1987420"/>
              <a:gd name="connsiteX5" fmla="*/ 737130 w 923742"/>
              <a:gd name="connsiteY5" fmla="*/ 1558212 h 1987420"/>
              <a:gd name="connsiteX6" fmla="*/ 690477 w 923742"/>
              <a:gd name="connsiteY6" fmla="*/ 1464906 h 1987420"/>
              <a:gd name="connsiteX7" fmla="*/ 662485 w 923742"/>
              <a:gd name="connsiteY7" fmla="*/ 1418253 h 1987420"/>
              <a:gd name="connsiteX8" fmla="*/ 625163 w 923742"/>
              <a:gd name="connsiteY8" fmla="*/ 1324947 h 1987420"/>
              <a:gd name="connsiteX9" fmla="*/ 597171 w 923742"/>
              <a:gd name="connsiteY9" fmla="*/ 1240971 h 1987420"/>
              <a:gd name="connsiteX10" fmla="*/ 559848 w 923742"/>
              <a:gd name="connsiteY10" fmla="*/ 1138335 h 1987420"/>
              <a:gd name="connsiteX11" fmla="*/ 475873 w 923742"/>
              <a:gd name="connsiteY11" fmla="*/ 811763 h 1987420"/>
              <a:gd name="connsiteX12" fmla="*/ 466542 w 923742"/>
              <a:gd name="connsiteY12" fmla="*/ 783771 h 1987420"/>
              <a:gd name="connsiteX13" fmla="*/ 438550 w 923742"/>
              <a:gd name="connsiteY13" fmla="*/ 718457 h 1987420"/>
              <a:gd name="connsiteX14" fmla="*/ 429220 w 923742"/>
              <a:gd name="connsiteY14" fmla="*/ 690465 h 1987420"/>
              <a:gd name="connsiteX15" fmla="*/ 410559 w 923742"/>
              <a:gd name="connsiteY15" fmla="*/ 662473 h 1987420"/>
              <a:gd name="connsiteX16" fmla="*/ 317252 w 923742"/>
              <a:gd name="connsiteY16" fmla="*/ 503853 h 1987420"/>
              <a:gd name="connsiteX17" fmla="*/ 223946 w 923742"/>
              <a:gd name="connsiteY17" fmla="*/ 401216 h 1987420"/>
              <a:gd name="connsiteX18" fmla="*/ 205285 w 923742"/>
              <a:gd name="connsiteY18" fmla="*/ 326571 h 1987420"/>
              <a:gd name="connsiteX19" fmla="*/ 158632 w 923742"/>
              <a:gd name="connsiteY19" fmla="*/ 261257 h 1987420"/>
              <a:gd name="connsiteX20" fmla="*/ 130640 w 923742"/>
              <a:gd name="connsiteY20" fmla="*/ 223935 h 1987420"/>
              <a:gd name="connsiteX21" fmla="*/ 111979 w 923742"/>
              <a:gd name="connsiteY21" fmla="*/ 195943 h 1987420"/>
              <a:gd name="connsiteX22" fmla="*/ 83987 w 923742"/>
              <a:gd name="connsiteY22" fmla="*/ 167951 h 1987420"/>
              <a:gd name="connsiteX23" fmla="*/ 55995 w 923742"/>
              <a:gd name="connsiteY23" fmla="*/ 93306 h 1987420"/>
              <a:gd name="connsiteX24" fmla="*/ 28003 w 923742"/>
              <a:gd name="connsiteY24" fmla="*/ 74645 h 1987420"/>
              <a:gd name="connsiteX25" fmla="*/ 9342 w 923742"/>
              <a:gd name="connsiteY25" fmla="*/ 46653 h 1987420"/>
              <a:gd name="connsiteX26" fmla="*/ 12 w 923742"/>
              <a:gd name="connsiteY26" fmla="*/ 0 h 198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23742" h="1987420">
                <a:moveTo>
                  <a:pt x="923742" y="1987420"/>
                </a:moveTo>
                <a:cubicBezTo>
                  <a:pt x="911301" y="1971869"/>
                  <a:pt x="895326" y="1958579"/>
                  <a:pt x="886420" y="1940767"/>
                </a:cubicBezTo>
                <a:cubicBezTo>
                  <a:pt x="778257" y="1724440"/>
                  <a:pt x="867120" y="1886083"/>
                  <a:pt x="830436" y="1782147"/>
                </a:cubicBezTo>
                <a:cubicBezTo>
                  <a:pt x="816018" y="1741297"/>
                  <a:pt x="801377" y="1700435"/>
                  <a:pt x="783783" y="1660849"/>
                </a:cubicBezTo>
                <a:cubicBezTo>
                  <a:pt x="776417" y="1644277"/>
                  <a:pt x="763295" y="1630706"/>
                  <a:pt x="755791" y="1614196"/>
                </a:cubicBezTo>
                <a:cubicBezTo>
                  <a:pt x="747651" y="1596288"/>
                  <a:pt x="745014" y="1576234"/>
                  <a:pt x="737130" y="1558212"/>
                </a:cubicBezTo>
                <a:cubicBezTo>
                  <a:pt x="723192" y="1526354"/>
                  <a:pt x="706841" y="1495588"/>
                  <a:pt x="690477" y="1464906"/>
                </a:cubicBezTo>
                <a:cubicBezTo>
                  <a:pt x="681943" y="1448904"/>
                  <a:pt x="670154" y="1434687"/>
                  <a:pt x="662485" y="1418253"/>
                </a:cubicBezTo>
                <a:cubicBezTo>
                  <a:pt x="648319" y="1387898"/>
                  <a:pt x="636743" y="1356379"/>
                  <a:pt x="625163" y="1324947"/>
                </a:cubicBezTo>
                <a:cubicBezTo>
                  <a:pt x="614963" y="1297260"/>
                  <a:pt x="605068" y="1269401"/>
                  <a:pt x="597171" y="1240971"/>
                </a:cubicBezTo>
                <a:cubicBezTo>
                  <a:pt x="569481" y="1141289"/>
                  <a:pt x="600971" y="1179456"/>
                  <a:pt x="559848" y="1138335"/>
                </a:cubicBezTo>
                <a:cubicBezTo>
                  <a:pt x="531856" y="1029478"/>
                  <a:pt x="511418" y="918393"/>
                  <a:pt x="475873" y="811763"/>
                </a:cubicBezTo>
                <a:cubicBezTo>
                  <a:pt x="472763" y="802432"/>
                  <a:pt x="470195" y="792903"/>
                  <a:pt x="466542" y="783771"/>
                </a:cubicBezTo>
                <a:cubicBezTo>
                  <a:pt x="457745" y="761779"/>
                  <a:pt x="447347" y="740449"/>
                  <a:pt x="438550" y="718457"/>
                </a:cubicBezTo>
                <a:cubicBezTo>
                  <a:pt x="434897" y="709325"/>
                  <a:pt x="433618" y="699262"/>
                  <a:pt x="429220" y="690465"/>
                </a:cubicBezTo>
                <a:cubicBezTo>
                  <a:pt x="424205" y="680435"/>
                  <a:pt x="416329" y="672089"/>
                  <a:pt x="410559" y="662473"/>
                </a:cubicBezTo>
                <a:cubicBezTo>
                  <a:pt x="378998" y="609872"/>
                  <a:pt x="350822" y="555195"/>
                  <a:pt x="317252" y="503853"/>
                </a:cubicBezTo>
                <a:cubicBezTo>
                  <a:pt x="265445" y="424620"/>
                  <a:pt x="274996" y="435249"/>
                  <a:pt x="223946" y="401216"/>
                </a:cubicBezTo>
                <a:cubicBezTo>
                  <a:pt x="217726" y="376334"/>
                  <a:pt x="213395" y="350902"/>
                  <a:pt x="205285" y="326571"/>
                </a:cubicBezTo>
                <a:cubicBezTo>
                  <a:pt x="190496" y="282204"/>
                  <a:pt x="187187" y="294571"/>
                  <a:pt x="158632" y="261257"/>
                </a:cubicBezTo>
                <a:cubicBezTo>
                  <a:pt x="148512" y="249450"/>
                  <a:pt x="139679" y="236589"/>
                  <a:pt x="130640" y="223935"/>
                </a:cubicBezTo>
                <a:cubicBezTo>
                  <a:pt x="124122" y="214810"/>
                  <a:pt x="119158" y="204558"/>
                  <a:pt x="111979" y="195943"/>
                </a:cubicBezTo>
                <a:cubicBezTo>
                  <a:pt x="103531" y="185806"/>
                  <a:pt x="93318" y="177282"/>
                  <a:pt x="83987" y="167951"/>
                </a:cubicBezTo>
                <a:cubicBezTo>
                  <a:pt x="78368" y="151092"/>
                  <a:pt x="62972" y="103073"/>
                  <a:pt x="55995" y="93306"/>
                </a:cubicBezTo>
                <a:cubicBezTo>
                  <a:pt x="49477" y="84181"/>
                  <a:pt x="37334" y="80865"/>
                  <a:pt x="28003" y="74645"/>
                </a:cubicBezTo>
                <a:cubicBezTo>
                  <a:pt x="21783" y="65314"/>
                  <a:pt x="13759" y="56960"/>
                  <a:pt x="9342" y="46653"/>
                </a:cubicBezTo>
                <a:cubicBezTo>
                  <a:pt x="-742" y="23122"/>
                  <a:pt x="12" y="18078"/>
                  <a:pt x="12" y="0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4A98245-58F1-4F92-95DA-EE9B483D693A}"/>
              </a:ext>
            </a:extLst>
          </p:cNvPr>
          <p:cNvSpPr/>
          <p:nvPr/>
        </p:nvSpPr>
        <p:spPr>
          <a:xfrm>
            <a:off x="5374433" y="4739951"/>
            <a:ext cx="802432" cy="1017037"/>
          </a:xfrm>
          <a:custGeom>
            <a:avLst/>
            <a:gdLst>
              <a:gd name="connsiteX0" fmla="*/ 0 w 802432"/>
              <a:gd name="connsiteY0" fmla="*/ 1017037 h 1017037"/>
              <a:gd name="connsiteX1" fmla="*/ 149289 w 802432"/>
              <a:gd name="connsiteY1" fmla="*/ 886408 h 1017037"/>
              <a:gd name="connsiteX2" fmla="*/ 223934 w 802432"/>
              <a:gd name="connsiteY2" fmla="*/ 802433 h 1017037"/>
              <a:gd name="connsiteX3" fmla="*/ 298579 w 802432"/>
              <a:gd name="connsiteY3" fmla="*/ 737118 h 1017037"/>
              <a:gd name="connsiteX4" fmla="*/ 363894 w 802432"/>
              <a:gd name="connsiteY4" fmla="*/ 662473 h 1017037"/>
              <a:gd name="connsiteX5" fmla="*/ 382555 w 802432"/>
              <a:gd name="connsiteY5" fmla="*/ 634482 h 1017037"/>
              <a:gd name="connsiteX6" fmla="*/ 410547 w 802432"/>
              <a:gd name="connsiteY6" fmla="*/ 606490 h 1017037"/>
              <a:gd name="connsiteX7" fmla="*/ 494522 w 802432"/>
              <a:gd name="connsiteY7" fmla="*/ 503853 h 1017037"/>
              <a:gd name="connsiteX8" fmla="*/ 522514 w 802432"/>
              <a:gd name="connsiteY8" fmla="*/ 475861 h 1017037"/>
              <a:gd name="connsiteX9" fmla="*/ 541175 w 802432"/>
              <a:gd name="connsiteY9" fmla="*/ 438539 h 1017037"/>
              <a:gd name="connsiteX10" fmla="*/ 569167 w 802432"/>
              <a:gd name="connsiteY10" fmla="*/ 401216 h 1017037"/>
              <a:gd name="connsiteX11" fmla="*/ 597159 w 802432"/>
              <a:gd name="connsiteY11" fmla="*/ 354563 h 1017037"/>
              <a:gd name="connsiteX12" fmla="*/ 671804 w 802432"/>
              <a:gd name="connsiteY12" fmla="*/ 261257 h 1017037"/>
              <a:gd name="connsiteX13" fmla="*/ 709126 w 802432"/>
              <a:gd name="connsiteY13" fmla="*/ 177282 h 1017037"/>
              <a:gd name="connsiteX14" fmla="*/ 727787 w 802432"/>
              <a:gd name="connsiteY14" fmla="*/ 158620 h 1017037"/>
              <a:gd name="connsiteX15" fmla="*/ 774440 w 802432"/>
              <a:gd name="connsiteY15" fmla="*/ 65314 h 1017037"/>
              <a:gd name="connsiteX16" fmla="*/ 783771 w 802432"/>
              <a:gd name="connsiteY16" fmla="*/ 37322 h 1017037"/>
              <a:gd name="connsiteX17" fmla="*/ 802432 w 802432"/>
              <a:gd name="connsiteY17" fmla="*/ 0 h 101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2432" h="1017037">
                <a:moveTo>
                  <a:pt x="0" y="1017037"/>
                </a:moveTo>
                <a:cubicBezTo>
                  <a:pt x="128252" y="888785"/>
                  <a:pt x="67052" y="913822"/>
                  <a:pt x="149289" y="886408"/>
                </a:cubicBezTo>
                <a:cubicBezTo>
                  <a:pt x="169734" y="861875"/>
                  <a:pt x="197593" y="825012"/>
                  <a:pt x="223934" y="802433"/>
                </a:cubicBezTo>
                <a:cubicBezTo>
                  <a:pt x="282289" y="752414"/>
                  <a:pt x="242390" y="798415"/>
                  <a:pt x="298579" y="737118"/>
                </a:cubicBezTo>
                <a:cubicBezTo>
                  <a:pt x="320920" y="712746"/>
                  <a:pt x="342958" y="688062"/>
                  <a:pt x="363894" y="662473"/>
                </a:cubicBezTo>
                <a:cubicBezTo>
                  <a:pt x="370995" y="653794"/>
                  <a:pt x="375376" y="643097"/>
                  <a:pt x="382555" y="634482"/>
                </a:cubicBezTo>
                <a:cubicBezTo>
                  <a:pt x="391003" y="624345"/>
                  <a:pt x="401959" y="616509"/>
                  <a:pt x="410547" y="606490"/>
                </a:cubicBezTo>
                <a:cubicBezTo>
                  <a:pt x="439315" y="572928"/>
                  <a:pt x="463265" y="535110"/>
                  <a:pt x="494522" y="503853"/>
                </a:cubicBezTo>
                <a:cubicBezTo>
                  <a:pt x="503853" y="494522"/>
                  <a:pt x="514844" y="486599"/>
                  <a:pt x="522514" y="475861"/>
                </a:cubicBezTo>
                <a:cubicBezTo>
                  <a:pt x="530599" y="464543"/>
                  <a:pt x="533803" y="450334"/>
                  <a:pt x="541175" y="438539"/>
                </a:cubicBezTo>
                <a:cubicBezTo>
                  <a:pt x="549417" y="425352"/>
                  <a:pt x="560541" y="414155"/>
                  <a:pt x="569167" y="401216"/>
                </a:cubicBezTo>
                <a:cubicBezTo>
                  <a:pt x="579227" y="386126"/>
                  <a:pt x="586434" y="369188"/>
                  <a:pt x="597159" y="354563"/>
                </a:cubicBezTo>
                <a:cubicBezTo>
                  <a:pt x="620713" y="322444"/>
                  <a:pt x="671804" y="261257"/>
                  <a:pt x="671804" y="261257"/>
                </a:cubicBezTo>
                <a:cubicBezTo>
                  <a:pt x="683370" y="226557"/>
                  <a:pt x="685988" y="214304"/>
                  <a:pt x="709126" y="177282"/>
                </a:cubicBezTo>
                <a:cubicBezTo>
                  <a:pt x="713788" y="169822"/>
                  <a:pt x="721567" y="164841"/>
                  <a:pt x="727787" y="158620"/>
                </a:cubicBezTo>
                <a:cubicBezTo>
                  <a:pt x="749187" y="94425"/>
                  <a:pt x="721686" y="170822"/>
                  <a:pt x="774440" y="65314"/>
                </a:cubicBezTo>
                <a:cubicBezTo>
                  <a:pt x="778838" y="56517"/>
                  <a:pt x="779897" y="46362"/>
                  <a:pt x="783771" y="37322"/>
                </a:cubicBezTo>
                <a:cubicBezTo>
                  <a:pt x="789250" y="24538"/>
                  <a:pt x="802432" y="0"/>
                  <a:pt x="802432" y="0"/>
                </a:cubicBez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B312BA8-271A-4C51-A5D9-B3C92DC1E4EE}"/>
              </a:ext>
            </a:extLst>
          </p:cNvPr>
          <p:cNvSpPr/>
          <p:nvPr/>
        </p:nvSpPr>
        <p:spPr>
          <a:xfrm>
            <a:off x="6494106" y="2351314"/>
            <a:ext cx="1884784" cy="1987572"/>
          </a:xfrm>
          <a:custGeom>
            <a:avLst/>
            <a:gdLst>
              <a:gd name="connsiteX0" fmla="*/ 1884784 w 1884784"/>
              <a:gd name="connsiteY0" fmla="*/ 0 h 1987572"/>
              <a:gd name="connsiteX1" fmla="*/ 1782147 w 1884784"/>
              <a:gd name="connsiteY1" fmla="*/ 9331 h 1987572"/>
              <a:gd name="connsiteX2" fmla="*/ 1754155 w 1884784"/>
              <a:gd name="connsiteY2" fmla="*/ 18662 h 1987572"/>
              <a:gd name="connsiteX3" fmla="*/ 1688841 w 1884784"/>
              <a:gd name="connsiteY3" fmla="*/ 46653 h 1987572"/>
              <a:gd name="connsiteX4" fmla="*/ 1642188 w 1884784"/>
              <a:gd name="connsiteY4" fmla="*/ 55984 h 1987572"/>
              <a:gd name="connsiteX5" fmla="*/ 1586204 w 1884784"/>
              <a:gd name="connsiteY5" fmla="*/ 83976 h 1987572"/>
              <a:gd name="connsiteX6" fmla="*/ 1558212 w 1884784"/>
              <a:gd name="connsiteY6" fmla="*/ 102637 h 1987572"/>
              <a:gd name="connsiteX7" fmla="*/ 1464906 w 1884784"/>
              <a:gd name="connsiteY7" fmla="*/ 139959 h 1987572"/>
              <a:gd name="connsiteX8" fmla="*/ 1399592 w 1884784"/>
              <a:gd name="connsiteY8" fmla="*/ 195943 h 1987572"/>
              <a:gd name="connsiteX9" fmla="*/ 1334278 w 1884784"/>
              <a:gd name="connsiteY9" fmla="*/ 214604 h 1987572"/>
              <a:gd name="connsiteX10" fmla="*/ 1184988 w 1884784"/>
              <a:gd name="connsiteY10" fmla="*/ 335902 h 1987572"/>
              <a:gd name="connsiteX11" fmla="*/ 1035698 w 1884784"/>
              <a:gd name="connsiteY11" fmla="*/ 447870 h 1987572"/>
              <a:gd name="connsiteX12" fmla="*/ 942392 w 1884784"/>
              <a:gd name="connsiteY12" fmla="*/ 503853 h 1987572"/>
              <a:gd name="connsiteX13" fmla="*/ 895739 w 1884784"/>
              <a:gd name="connsiteY13" fmla="*/ 541176 h 1987572"/>
              <a:gd name="connsiteX14" fmla="*/ 811763 w 1884784"/>
              <a:gd name="connsiteY14" fmla="*/ 634482 h 1987572"/>
              <a:gd name="connsiteX15" fmla="*/ 737118 w 1884784"/>
              <a:gd name="connsiteY15" fmla="*/ 690466 h 1987572"/>
              <a:gd name="connsiteX16" fmla="*/ 653143 w 1884784"/>
              <a:gd name="connsiteY16" fmla="*/ 802433 h 1987572"/>
              <a:gd name="connsiteX17" fmla="*/ 606490 w 1884784"/>
              <a:gd name="connsiteY17" fmla="*/ 858417 h 1987572"/>
              <a:gd name="connsiteX18" fmla="*/ 587829 w 1884784"/>
              <a:gd name="connsiteY18" fmla="*/ 886408 h 1987572"/>
              <a:gd name="connsiteX19" fmla="*/ 522514 w 1884784"/>
              <a:gd name="connsiteY19" fmla="*/ 979715 h 1987572"/>
              <a:gd name="connsiteX20" fmla="*/ 494523 w 1884784"/>
              <a:gd name="connsiteY20" fmla="*/ 1035698 h 1987572"/>
              <a:gd name="connsiteX21" fmla="*/ 401216 w 1884784"/>
              <a:gd name="connsiteY21" fmla="*/ 1156996 h 1987572"/>
              <a:gd name="connsiteX22" fmla="*/ 373225 w 1884784"/>
              <a:gd name="connsiteY22" fmla="*/ 1194319 h 1987572"/>
              <a:gd name="connsiteX23" fmla="*/ 335902 w 1884784"/>
              <a:gd name="connsiteY23" fmla="*/ 1268964 h 1987572"/>
              <a:gd name="connsiteX24" fmla="*/ 298580 w 1884784"/>
              <a:gd name="connsiteY24" fmla="*/ 1343608 h 1987572"/>
              <a:gd name="connsiteX25" fmla="*/ 279918 w 1884784"/>
              <a:gd name="connsiteY25" fmla="*/ 1371600 h 1987572"/>
              <a:gd name="connsiteX26" fmla="*/ 251927 w 1884784"/>
              <a:gd name="connsiteY26" fmla="*/ 1436915 h 1987572"/>
              <a:gd name="connsiteX27" fmla="*/ 177282 w 1884784"/>
              <a:gd name="connsiteY27" fmla="*/ 1576874 h 1987572"/>
              <a:gd name="connsiteX28" fmla="*/ 130629 w 1884784"/>
              <a:gd name="connsiteY28" fmla="*/ 1660849 h 1987572"/>
              <a:gd name="connsiteX29" fmla="*/ 93306 w 1884784"/>
              <a:gd name="connsiteY29" fmla="*/ 1791478 h 1987572"/>
              <a:gd name="connsiteX30" fmla="*/ 55984 w 1884784"/>
              <a:gd name="connsiteY30" fmla="*/ 1903445 h 1987572"/>
              <a:gd name="connsiteX31" fmla="*/ 37323 w 1884784"/>
              <a:gd name="connsiteY31" fmla="*/ 1931437 h 1987572"/>
              <a:gd name="connsiteX32" fmla="*/ 0 w 1884784"/>
              <a:gd name="connsiteY32" fmla="*/ 1987421 h 198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884784" h="1987572">
                <a:moveTo>
                  <a:pt x="1884784" y="0"/>
                </a:moveTo>
                <a:cubicBezTo>
                  <a:pt x="1850572" y="3110"/>
                  <a:pt x="1816155" y="4473"/>
                  <a:pt x="1782147" y="9331"/>
                </a:cubicBezTo>
                <a:cubicBezTo>
                  <a:pt x="1772410" y="10722"/>
                  <a:pt x="1763287" y="15009"/>
                  <a:pt x="1754155" y="18662"/>
                </a:cubicBezTo>
                <a:cubicBezTo>
                  <a:pt x="1732163" y="27459"/>
                  <a:pt x="1711312" y="39163"/>
                  <a:pt x="1688841" y="46653"/>
                </a:cubicBezTo>
                <a:cubicBezTo>
                  <a:pt x="1673796" y="51668"/>
                  <a:pt x="1657739" y="52874"/>
                  <a:pt x="1642188" y="55984"/>
                </a:cubicBezTo>
                <a:cubicBezTo>
                  <a:pt x="1623527" y="65315"/>
                  <a:pt x="1604442" y="73844"/>
                  <a:pt x="1586204" y="83976"/>
                </a:cubicBezTo>
                <a:cubicBezTo>
                  <a:pt x="1576401" y="89422"/>
                  <a:pt x="1568394" y="97938"/>
                  <a:pt x="1558212" y="102637"/>
                </a:cubicBezTo>
                <a:cubicBezTo>
                  <a:pt x="1527797" y="116674"/>
                  <a:pt x="1464906" y="139959"/>
                  <a:pt x="1464906" y="139959"/>
                </a:cubicBezTo>
                <a:cubicBezTo>
                  <a:pt x="1446347" y="158519"/>
                  <a:pt x="1421005" y="185237"/>
                  <a:pt x="1399592" y="195943"/>
                </a:cubicBezTo>
                <a:cubicBezTo>
                  <a:pt x="1379340" y="206069"/>
                  <a:pt x="1356049" y="208384"/>
                  <a:pt x="1334278" y="214604"/>
                </a:cubicBezTo>
                <a:cubicBezTo>
                  <a:pt x="1266939" y="281943"/>
                  <a:pt x="1329413" y="221883"/>
                  <a:pt x="1184988" y="335902"/>
                </a:cubicBezTo>
                <a:cubicBezTo>
                  <a:pt x="1125427" y="382924"/>
                  <a:pt x="1108912" y="406034"/>
                  <a:pt x="1035698" y="447870"/>
                </a:cubicBezTo>
                <a:cubicBezTo>
                  <a:pt x="1011635" y="461620"/>
                  <a:pt x="968445" y="484313"/>
                  <a:pt x="942392" y="503853"/>
                </a:cubicBezTo>
                <a:cubicBezTo>
                  <a:pt x="926460" y="515802"/>
                  <a:pt x="909821" y="527094"/>
                  <a:pt x="895739" y="541176"/>
                </a:cubicBezTo>
                <a:cubicBezTo>
                  <a:pt x="843570" y="593345"/>
                  <a:pt x="862100" y="592535"/>
                  <a:pt x="811763" y="634482"/>
                </a:cubicBezTo>
                <a:cubicBezTo>
                  <a:pt x="787870" y="654393"/>
                  <a:pt x="759972" y="669370"/>
                  <a:pt x="737118" y="690466"/>
                </a:cubicBezTo>
                <a:cubicBezTo>
                  <a:pt x="694935" y="729404"/>
                  <a:pt x="686555" y="757883"/>
                  <a:pt x="653143" y="802433"/>
                </a:cubicBezTo>
                <a:cubicBezTo>
                  <a:pt x="638568" y="821866"/>
                  <a:pt x="621404" y="839242"/>
                  <a:pt x="606490" y="858417"/>
                </a:cubicBezTo>
                <a:cubicBezTo>
                  <a:pt x="599605" y="867269"/>
                  <a:pt x="594347" y="877283"/>
                  <a:pt x="587829" y="886408"/>
                </a:cubicBezTo>
                <a:cubicBezTo>
                  <a:pt x="559314" y="926328"/>
                  <a:pt x="549809" y="932923"/>
                  <a:pt x="522514" y="979715"/>
                </a:cubicBezTo>
                <a:cubicBezTo>
                  <a:pt x="512001" y="997737"/>
                  <a:pt x="505457" y="1017929"/>
                  <a:pt x="494523" y="1035698"/>
                </a:cubicBezTo>
                <a:cubicBezTo>
                  <a:pt x="460840" y="1090434"/>
                  <a:pt x="440404" y="1108011"/>
                  <a:pt x="401216" y="1156996"/>
                </a:cubicBezTo>
                <a:cubicBezTo>
                  <a:pt x="391501" y="1169139"/>
                  <a:pt x="381061" y="1180886"/>
                  <a:pt x="373225" y="1194319"/>
                </a:cubicBezTo>
                <a:cubicBezTo>
                  <a:pt x="359208" y="1218348"/>
                  <a:pt x="348343" y="1244082"/>
                  <a:pt x="335902" y="1268964"/>
                </a:cubicBezTo>
                <a:cubicBezTo>
                  <a:pt x="323461" y="1293845"/>
                  <a:pt x="314011" y="1320462"/>
                  <a:pt x="298580" y="1343608"/>
                </a:cubicBezTo>
                <a:cubicBezTo>
                  <a:pt x="292359" y="1352939"/>
                  <a:pt x="284933" y="1361570"/>
                  <a:pt x="279918" y="1371600"/>
                </a:cubicBezTo>
                <a:cubicBezTo>
                  <a:pt x="269325" y="1392786"/>
                  <a:pt x="262520" y="1415729"/>
                  <a:pt x="251927" y="1436915"/>
                </a:cubicBezTo>
                <a:cubicBezTo>
                  <a:pt x="204014" y="1532742"/>
                  <a:pt x="235938" y="1430232"/>
                  <a:pt x="177282" y="1576874"/>
                </a:cubicBezTo>
                <a:cubicBezTo>
                  <a:pt x="152846" y="1637966"/>
                  <a:pt x="168670" y="1610128"/>
                  <a:pt x="130629" y="1660849"/>
                </a:cubicBezTo>
                <a:cubicBezTo>
                  <a:pt x="115434" y="1752013"/>
                  <a:pt x="130040" y="1686523"/>
                  <a:pt x="93306" y="1791478"/>
                </a:cubicBezTo>
                <a:cubicBezTo>
                  <a:pt x="80310" y="1828610"/>
                  <a:pt x="77806" y="1870711"/>
                  <a:pt x="55984" y="1903445"/>
                </a:cubicBezTo>
                <a:cubicBezTo>
                  <a:pt x="49764" y="1912776"/>
                  <a:pt x="41877" y="1921190"/>
                  <a:pt x="37323" y="1931437"/>
                </a:cubicBezTo>
                <a:cubicBezTo>
                  <a:pt x="9818" y="1993322"/>
                  <a:pt x="40506" y="1987421"/>
                  <a:pt x="0" y="1987421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6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D4EBE446-6D4F-4EB0-847E-4D4E78B23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1183" y="724368"/>
            <a:ext cx="62346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ثانِيًا: أُمَيِّــــــــزُ الـْحُروفَ وَالْأَصْواتَ.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ar-BH" altLang="en-US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1F3546E-5E88-41D4-81FF-12EB8FFBC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626" y="1424920"/>
            <a:ext cx="93474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  <a:tab pos="658813" algn="r"/>
              </a:tabLst>
            </a:pP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4.أَبْحَثُ في الشَّبَكَةِ عَنِ الْكَلِمات، ثُمَّ أُصَنِّفُها في الْجَدْوَلِ كَما في الْمِثال:    </a:t>
            </a:r>
            <a:endParaRPr kumimoji="0" lang="ar-BH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5FA9307C-8EEF-4CC2-A783-910FD0BA7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042" y="6375651"/>
            <a:ext cx="8270385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الْمُحافَظَةُ عَلى الصِّحَّةِ/ 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الْحادي عَشَرَ: الرّياضَةُ غَيَّرَتْ حَياتي/ أولا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 لُغَتي، ثانيا:أُمَيِّــــــــزُ الـْحُروفَ 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8DB6EEB-12AC-467E-832B-C6C89DE263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715803"/>
              </p:ext>
            </p:extLst>
          </p:nvPr>
        </p:nvGraphicFramePr>
        <p:xfrm>
          <a:off x="10329550" y="1372793"/>
          <a:ext cx="1157082" cy="4798063"/>
        </p:xfrm>
        <a:graphic>
          <a:graphicData uri="http://schemas.openxmlformats.org/drawingml/2006/table">
            <a:tbl>
              <a:tblPr rtl="1" firstRow="1" firstCol="1" bandRow="1"/>
              <a:tblGrid>
                <a:gridCol w="1157082">
                  <a:extLst>
                    <a:ext uri="{9D8B030D-6E8A-4147-A177-3AD203B41FA5}">
                      <a16:colId xmlns:a16="http://schemas.microsoft.com/office/drawing/2014/main" val="2583076780"/>
                    </a:ext>
                  </a:extLst>
                </a:gridCol>
              </a:tblGrid>
              <a:tr h="498663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أُنادي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85" marR="649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207407"/>
                  </a:ext>
                </a:extLst>
              </a:tr>
              <a:tr h="498663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يَسْقي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85" marR="649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8105778"/>
                  </a:ext>
                </a:extLst>
              </a:tr>
              <a:tr h="498663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صُغْرى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85" marR="649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701004"/>
                  </a:ext>
                </a:extLst>
              </a:tr>
              <a:tr h="498663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مَشـى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85" marR="649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099143"/>
                  </a:ext>
                </a:extLst>
              </a:tr>
              <a:tr h="876822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يسْتَوي</a:t>
                      </a:r>
                      <a:endParaRPr lang="ar-BH" sz="36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عَوى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85" marR="649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438191"/>
                  </a:ext>
                </a:extLst>
              </a:tr>
              <a:tr h="498663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يُلاقــي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85" marR="649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022672"/>
                  </a:ext>
                </a:extLst>
              </a:tr>
              <a:tr h="498663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سَعــى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85" marR="649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82822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6D0BE51-39B7-4E41-900E-84448D6DC9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273918"/>
              </p:ext>
            </p:extLst>
          </p:nvPr>
        </p:nvGraphicFramePr>
        <p:xfrm>
          <a:off x="6369890" y="2268264"/>
          <a:ext cx="3337560" cy="3305175"/>
        </p:xfrm>
        <a:graphic>
          <a:graphicData uri="http://schemas.openxmlformats.org/drawingml/2006/table">
            <a:tbl>
              <a:tblPr rtl="1" firstRow="1" firstCol="1" bandRow="1"/>
              <a:tblGrid>
                <a:gridCol w="834390">
                  <a:extLst>
                    <a:ext uri="{9D8B030D-6E8A-4147-A177-3AD203B41FA5}">
                      <a16:colId xmlns:a16="http://schemas.microsoft.com/office/drawing/2014/main" val="4182781282"/>
                    </a:ext>
                  </a:extLst>
                </a:gridCol>
                <a:gridCol w="834390">
                  <a:extLst>
                    <a:ext uri="{9D8B030D-6E8A-4147-A177-3AD203B41FA5}">
                      <a16:colId xmlns:a16="http://schemas.microsoft.com/office/drawing/2014/main" val="1092369537"/>
                    </a:ext>
                  </a:extLst>
                </a:gridCol>
                <a:gridCol w="834390">
                  <a:extLst>
                    <a:ext uri="{9D8B030D-6E8A-4147-A177-3AD203B41FA5}">
                      <a16:colId xmlns:a16="http://schemas.microsoft.com/office/drawing/2014/main" val="1716165832"/>
                    </a:ext>
                  </a:extLst>
                </a:gridCol>
                <a:gridCol w="834390">
                  <a:extLst>
                    <a:ext uri="{9D8B030D-6E8A-4147-A177-3AD203B41FA5}">
                      <a16:colId xmlns:a16="http://schemas.microsoft.com/office/drawing/2014/main" val="1364693719"/>
                    </a:ext>
                  </a:extLst>
                </a:gridCol>
              </a:tblGrid>
              <a:tr h="66103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أُ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نا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دي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يَسْـ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39121"/>
                  </a:ext>
                </a:extLst>
              </a:tr>
              <a:tr h="66103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يسـْ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صُغْـ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ــرى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ـقــي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30898"/>
                  </a:ext>
                </a:extLst>
              </a:tr>
              <a:tr h="66103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يُـ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ـتَـ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مَـ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ـشى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4235462"/>
                  </a:ext>
                </a:extLst>
              </a:tr>
              <a:tr h="66103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ـلا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سَـ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ـوي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عَـ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041776"/>
                  </a:ext>
                </a:extLst>
              </a:tr>
              <a:tr h="66103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قــي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ــــعى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ـــ</a:t>
                      </a:r>
                      <a:r>
                        <a:rPr lang="ar-SA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وى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79875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85079AA-9C84-4830-8314-805D23834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973555"/>
              </p:ext>
            </p:extLst>
          </p:nvPr>
        </p:nvGraphicFramePr>
        <p:xfrm>
          <a:off x="509330" y="3009964"/>
          <a:ext cx="5434965" cy="2261831"/>
        </p:xfrm>
        <a:graphic>
          <a:graphicData uri="http://schemas.openxmlformats.org/drawingml/2006/table">
            <a:tbl>
              <a:tblPr rtl="1" firstRow="1" firstCol="1" bandRow="1"/>
              <a:tblGrid>
                <a:gridCol w="1564640">
                  <a:extLst>
                    <a:ext uri="{9D8B030D-6E8A-4147-A177-3AD203B41FA5}">
                      <a16:colId xmlns:a16="http://schemas.microsoft.com/office/drawing/2014/main" val="44849358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3945969774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1192351604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3943680077"/>
                    </a:ext>
                  </a:extLst>
                </a:gridCol>
              </a:tblGrid>
              <a:tr h="76486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ي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ى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ــــى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ـــي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5151365"/>
                  </a:ext>
                </a:extLst>
              </a:tr>
              <a:tr h="1496966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br>
                        <a:rPr lang="ar-SA" sz="18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</a:b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88656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D1BF2DE1-04DA-48AD-8916-79234EB7C40F}"/>
              </a:ext>
            </a:extLst>
          </p:cNvPr>
          <p:cNvSpPr txBox="1"/>
          <p:nvPr/>
        </p:nvSpPr>
        <p:spPr>
          <a:xfrm>
            <a:off x="4740006" y="3800919"/>
            <a:ext cx="944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أُنادي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6386F7-364A-4AE1-97F6-9FA51E5A76C3}"/>
              </a:ext>
            </a:extLst>
          </p:cNvPr>
          <p:cNvSpPr txBox="1"/>
          <p:nvPr/>
        </p:nvSpPr>
        <p:spPr>
          <a:xfrm>
            <a:off x="4558234" y="4422322"/>
            <a:ext cx="1274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D98A25-9304-49DD-A747-526D6698DB11}"/>
              </a:ext>
            </a:extLst>
          </p:cNvPr>
          <p:cNvSpPr txBox="1"/>
          <p:nvPr/>
        </p:nvSpPr>
        <p:spPr>
          <a:xfrm>
            <a:off x="3206395" y="3775991"/>
            <a:ext cx="1274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B78CBC-D743-4AFB-A68D-9F600663A10B}"/>
              </a:ext>
            </a:extLst>
          </p:cNvPr>
          <p:cNvSpPr txBox="1"/>
          <p:nvPr/>
        </p:nvSpPr>
        <p:spPr>
          <a:xfrm>
            <a:off x="3186042" y="4424725"/>
            <a:ext cx="1274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</a:t>
            </a:r>
            <a:endParaRPr lang="en-US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C4D782-D0AE-4FFF-AFE1-58A78497BFEE}"/>
              </a:ext>
            </a:extLst>
          </p:cNvPr>
          <p:cNvSpPr txBox="1"/>
          <p:nvPr/>
        </p:nvSpPr>
        <p:spPr>
          <a:xfrm>
            <a:off x="1952072" y="3767195"/>
            <a:ext cx="1274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</a:t>
            </a:r>
            <a:endParaRPr lang="en-US" sz="2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077623-E948-4074-A792-80144C89C65B}"/>
              </a:ext>
            </a:extLst>
          </p:cNvPr>
          <p:cNvSpPr txBox="1"/>
          <p:nvPr/>
        </p:nvSpPr>
        <p:spPr>
          <a:xfrm>
            <a:off x="1950408" y="4422322"/>
            <a:ext cx="1274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</a:t>
            </a:r>
            <a:endParaRPr lang="en-US" sz="2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0F9E710-16A1-4D84-BA11-5A25C4F6410D}"/>
              </a:ext>
            </a:extLst>
          </p:cNvPr>
          <p:cNvSpPr txBox="1"/>
          <p:nvPr/>
        </p:nvSpPr>
        <p:spPr>
          <a:xfrm>
            <a:off x="600233" y="3754086"/>
            <a:ext cx="1274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</a:t>
            </a:r>
            <a:endParaRPr lang="en-US" sz="2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B753DE-229F-4488-89FB-D58686CD6ECA}"/>
              </a:ext>
            </a:extLst>
          </p:cNvPr>
          <p:cNvSpPr txBox="1"/>
          <p:nvPr/>
        </p:nvSpPr>
        <p:spPr>
          <a:xfrm>
            <a:off x="583862" y="4400417"/>
            <a:ext cx="1274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</a:t>
            </a:r>
            <a:endParaRPr lang="en-US" sz="2800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76B01C8-B3AE-4849-91D9-DC4EFBB1AE3D}"/>
              </a:ext>
            </a:extLst>
          </p:cNvPr>
          <p:cNvSpPr/>
          <p:nvPr/>
        </p:nvSpPr>
        <p:spPr>
          <a:xfrm>
            <a:off x="7193902" y="2273204"/>
            <a:ext cx="2498611" cy="636905"/>
          </a:xfrm>
          <a:prstGeom prst="roundRect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651FC66-CD56-4C29-9692-428525179AD6}"/>
              </a:ext>
            </a:extLst>
          </p:cNvPr>
          <p:cNvSpPr/>
          <p:nvPr/>
        </p:nvSpPr>
        <p:spPr>
          <a:xfrm rot="16200000">
            <a:off x="6122770" y="2515387"/>
            <a:ext cx="1305360" cy="811113"/>
          </a:xfrm>
          <a:prstGeom prst="roundRect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33832B-A4F0-4BCB-9736-7344F8BB36D4}"/>
              </a:ext>
            </a:extLst>
          </p:cNvPr>
          <p:cNvSpPr txBox="1"/>
          <p:nvPr/>
        </p:nvSpPr>
        <p:spPr>
          <a:xfrm>
            <a:off x="701354" y="3788808"/>
            <a:ext cx="972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يَسْقي</a:t>
            </a:r>
            <a:endParaRPr lang="en-US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72944A1-21BC-4C20-A22F-10A800A37447}"/>
              </a:ext>
            </a:extLst>
          </p:cNvPr>
          <p:cNvSpPr/>
          <p:nvPr/>
        </p:nvSpPr>
        <p:spPr>
          <a:xfrm>
            <a:off x="7188787" y="2920943"/>
            <a:ext cx="1679714" cy="680673"/>
          </a:xfrm>
          <a:prstGeom prst="roundRect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C39F98-8B4C-4458-A5E4-43A8FAA2F080}"/>
              </a:ext>
            </a:extLst>
          </p:cNvPr>
          <p:cNvSpPr txBox="1"/>
          <p:nvPr/>
        </p:nvSpPr>
        <p:spPr>
          <a:xfrm>
            <a:off x="3284760" y="3810713"/>
            <a:ext cx="10660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صُغْرى</a:t>
            </a:r>
            <a:endParaRPr lang="en-US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F786F76-FD77-4860-B4DB-84D456A8B7E7}"/>
              </a:ext>
            </a:extLst>
          </p:cNvPr>
          <p:cNvSpPr/>
          <p:nvPr/>
        </p:nvSpPr>
        <p:spPr>
          <a:xfrm>
            <a:off x="6354289" y="3580514"/>
            <a:ext cx="1679714" cy="680673"/>
          </a:xfrm>
          <a:prstGeom prst="roundRect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D68B2A5-F107-490E-8037-7AFE1FB36508}"/>
              </a:ext>
            </a:extLst>
          </p:cNvPr>
          <p:cNvSpPr txBox="1"/>
          <p:nvPr/>
        </p:nvSpPr>
        <p:spPr>
          <a:xfrm>
            <a:off x="1907143" y="3759151"/>
            <a:ext cx="1030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مَشـى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D1B731-DDB0-4459-B5B6-DECF1C715B21}"/>
              </a:ext>
            </a:extLst>
          </p:cNvPr>
          <p:cNvSpPr txBox="1"/>
          <p:nvPr/>
        </p:nvSpPr>
        <p:spPr>
          <a:xfrm>
            <a:off x="4554540" y="4436374"/>
            <a:ext cx="1141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يسْتَوي</a:t>
            </a:r>
            <a:endParaRPr lang="en-US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90D33CA-7C23-44CD-B85C-F103F39B127E}"/>
              </a:ext>
            </a:extLst>
          </p:cNvPr>
          <p:cNvSpPr/>
          <p:nvPr/>
        </p:nvSpPr>
        <p:spPr>
          <a:xfrm rot="19310474">
            <a:off x="6989653" y="3663718"/>
            <a:ext cx="2768545" cy="604097"/>
          </a:xfrm>
          <a:prstGeom prst="roundRect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CDACC3D-801F-4CBA-B111-8BABC6C42956}"/>
              </a:ext>
            </a:extLst>
          </p:cNvPr>
          <p:cNvSpPr/>
          <p:nvPr/>
        </p:nvSpPr>
        <p:spPr>
          <a:xfrm rot="16200000">
            <a:off x="6140526" y="4480317"/>
            <a:ext cx="1305360" cy="811113"/>
          </a:xfrm>
          <a:prstGeom prst="roundRect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D504755-396D-418E-8CAC-35C45A495941}"/>
              </a:ext>
            </a:extLst>
          </p:cNvPr>
          <p:cNvSpPr txBox="1"/>
          <p:nvPr/>
        </p:nvSpPr>
        <p:spPr>
          <a:xfrm>
            <a:off x="3406920" y="4412200"/>
            <a:ext cx="8206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عَوى</a:t>
            </a:r>
            <a:endParaRPr lang="en-US" dirty="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562FA43-702C-4E32-AFB2-3DBEB6E08F76}"/>
              </a:ext>
            </a:extLst>
          </p:cNvPr>
          <p:cNvSpPr/>
          <p:nvPr/>
        </p:nvSpPr>
        <p:spPr>
          <a:xfrm rot="5400000">
            <a:off x="8300782" y="4141345"/>
            <a:ext cx="1989988" cy="854550"/>
          </a:xfrm>
          <a:prstGeom prst="roundRect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66CD9B5-5F71-41DF-A984-0A01ADF76E2D}"/>
              </a:ext>
            </a:extLst>
          </p:cNvPr>
          <p:cNvSpPr txBox="1"/>
          <p:nvPr/>
        </p:nvSpPr>
        <p:spPr>
          <a:xfrm>
            <a:off x="614048" y="4400416"/>
            <a:ext cx="10178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يُلاقــي</a:t>
            </a:r>
            <a:endParaRPr lang="en-US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3AA31AD-9E82-4BC5-BF7B-A366B7E6A593}"/>
              </a:ext>
            </a:extLst>
          </p:cNvPr>
          <p:cNvSpPr/>
          <p:nvPr/>
        </p:nvSpPr>
        <p:spPr>
          <a:xfrm rot="19092867">
            <a:off x="7101433" y="4612861"/>
            <a:ext cx="1961519" cy="559427"/>
          </a:xfrm>
          <a:prstGeom prst="roundRect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85ED26-BA85-4B4D-A8BC-1CAE9BC0C67B}"/>
              </a:ext>
            </a:extLst>
          </p:cNvPr>
          <p:cNvSpPr txBox="1"/>
          <p:nvPr/>
        </p:nvSpPr>
        <p:spPr>
          <a:xfrm>
            <a:off x="2100491" y="4412200"/>
            <a:ext cx="879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سَعــى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02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9" grpId="0"/>
      <p:bldP spid="31" grpId="0"/>
      <p:bldP spid="32" grpId="0"/>
      <p:bldP spid="33" grpId="0"/>
      <p:bldP spid="34" grpId="0"/>
      <p:bldP spid="25" grpId="0" animBg="1"/>
      <p:bldP spid="26" grpId="0"/>
      <p:bldP spid="27" grpId="0" animBg="1"/>
      <p:bldP spid="28" grpId="0"/>
      <p:bldP spid="30" grpId="0" animBg="1"/>
      <p:bldP spid="37" grpId="0"/>
      <p:bldP spid="39" grpId="0" animBg="1"/>
      <p:bldP spid="40" grpId="0" animBg="1"/>
      <p:bldP spid="41" grpId="0"/>
      <p:bldP spid="43" grpId="0" animBg="1"/>
      <p:bldP spid="44" grpId="0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D4EBE446-6D4F-4EB0-847E-4D4E78B23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1183" y="444451"/>
            <a:ext cx="62346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ثانِيًا: أُمَيِّــــــــزُ الـْحُروفَ وَالْأَصْواتَ.</a:t>
            </a:r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ar-BH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A9D0D27-835B-4D9F-9F23-354AF5F0B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1F3546E-5E88-41D4-81FF-12EB8FFBC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919" y="1145003"/>
            <a:ext cx="74831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  <a:tab pos="658813" algn="r"/>
              </a:tabLst>
              <a:defRPr/>
            </a:pPr>
            <a:r>
              <a:rPr kumimoji="0" lang="ar-BH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5.أَكْتُب الْحَرفَ الْمُشْتَرَكَ بَينَ كُلِّ مَجْموعَةٍ مِنَ الْكَلِماتِ:    </a:t>
            </a:r>
            <a:endParaRPr kumimoji="0" lang="ar-BH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5FA9307C-8EEF-4CC2-A783-910FD0BA7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042" y="6375651"/>
            <a:ext cx="8270385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الْمُحافَظَةُ عَلى الصِّحَّةِ/ الدَّرْسُ الْحادي عَشَرَ: الرّياضَةُ غَيَّرَتْ حَياتي/ أولا:أُثَرّي لُغَتي، ثانيا:أُمَيِّــــــــزُ الـْحُروفَ وَالْأَصْواتَ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70CF4C-69EB-4470-9C0E-7C00CB0EA1B1}"/>
              </a:ext>
            </a:extLst>
          </p:cNvPr>
          <p:cNvSpPr/>
          <p:nvPr/>
        </p:nvSpPr>
        <p:spPr>
          <a:xfrm>
            <a:off x="7649618" y="2756787"/>
            <a:ext cx="2451093" cy="1556385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200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0C2AAD9-974C-4FA8-87A6-588FCB974E61}"/>
              </a:ext>
            </a:extLst>
          </p:cNvPr>
          <p:cNvGrpSpPr/>
          <p:nvPr/>
        </p:nvGrpSpPr>
        <p:grpSpPr>
          <a:xfrm>
            <a:off x="4984152" y="2764407"/>
            <a:ext cx="4281743" cy="1556385"/>
            <a:chOff x="0" y="0"/>
            <a:chExt cx="3007212" cy="15563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643F4E4-1092-4F48-8099-08177BAB3A7D}"/>
                </a:ext>
              </a:extLst>
            </p:cNvPr>
            <p:cNvSpPr/>
            <p:nvPr/>
          </p:nvSpPr>
          <p:spPr>
            <a:xfrm>
              <a:off x="0" y="0"/>
              <a:ext cx="1721485" cy="1556385"/>
            </a:xfrm>
            <a:prstGeom prst="rect">
              <a:avLst/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ar-BH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endParaRPr>
            </a:p>
            <a:p>
              <a:pPr marL="0" marR="0" lvl="0" indent="0" algn="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lang="ar-BH" sz="26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endParaRPr>
            </a:p>
            <a:p>
              <a:pPr marL="0" marR="0" lvl="0" indent="0" algn="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7BF0584-A13A-4330-B7DA-B669D2348ABA}"/>
                </a:ext>
              </a:extLst>
            </p:cNvPr>
            <p:cNvSpPr/>
            <p:nvPr/>
          </p:nvSpPr>
          <p:spPr>
            <a:xfrm>
              <a:off x="2395387" y="536635"/>
              <a:ext cx="611825" cy="483114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B9F4E62-EBC9-4125-9EA6-161E2425773D}"/>
              </a:ext>
            </a:extLst>
          </p:cNvPr>
          <p:cNvSpPr/>
          <p:nvPr/>
        </p:nvSpPr>
        <p:spPr>
          <a:xfrm>
            <a:off x="2156784" y="2779434"/>
            <a:ext cx="2451093" cy="1556385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ar-BH" sz="2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ar-BH" sz="2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62AC53-9082-4FF9-9A14-D6B9FB8A9955}"/>
              </a:ext>
            </a:extLst>
          </p:cNvPr>
          <p:cNvSpPr txBox="1"/>
          <p:nvPr/>
        </p:nvSpPr>
        <p:spPr>
          <a:xfrm>
            <a:off x="8718235" y="2716294"/>
            <a:ext cx="12339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مِسْطَرَةُ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6D7901-C90F-4145-B35F-1D80D5CBB428}"/>
              </a:ext>
            </a:extLst>
          </p:cNvPr>
          <p:cNvSpPr txBox="1"/>
          <p:nvPr/>
        </p:nvSpPr>
        <p:spPr>
          <a:xfrm>
            <a:off x="7759578" y="2696674"/>
            <a:ext cx="9220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سوق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4F0E20-420E-4D26-B503-82853FADD516}"/>
              </a:ext>
            </a:extLst>
          </p:cNvPr>
          <p:cNvSpPr txBox="1"/>
          <p:nvPr/>
        </p:nvSpPr>
        <p:spPr>
          <a:xfrm>
            <a:off x="8937516" y="3674461"/>
            <a:ext cx="11116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شَمْس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lang="en-US" sz="2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3C70A0-3FFB-432D-8033-F1213D3F27B5}"/>
              </a:ext>
            </a:extLst>
          </p:cNvPr>
          <p:cNvSpPr txBox="1"/>
          <p:nvPr/>
        </p:nvSpPr>
        <p:spPr>
          <a:xfrm>
            <a:off x="7759577" y="3638741"/>
            <a:ext cx="9220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رَسَمَ</a:t>
            </a:r>
            <a:endParaRPr lang="en-US" sz="2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94EAE5-0585-453F-ACE9-0FD51639171E}"/>
              </a:ext>
            </a:extLst>
          </p:cNvPr>
          <p:cNvSpPr txBox="1"/>
          <p:nvPr/>
        </p:nvSpPr>
        <p:spPr>
          <a:xfrm>
            <a:off x="6191924" y="2705303"/>
            <a:ext cx="10851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SA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مِقَصّ</a:t>
            </a:r>
            <a:r>
              <a:rPr kumimoji="0" lang="ar-BH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lang="en-US" sz="2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687E4BC-49AB-4997-BDA8-A4AA59BCEE46}"/>
              </a:ext>
            </a:extLst>
          </p:cNvPr>
          <p:cNvSpPr txBox="1"/>
          <p:nvPr/>
        </p:nvSpPr>
        <p:spPr>
          <a:xfrm>
            <a:off x="5208138" y="2770098"/>
            <a:ext cx="947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SA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قُنْفُذ</a:t>
            </a:r>
            <a:r>
              <a:rPr kumimoji="0" lang="ar-BH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lang="en-US" sz="2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B1BA5C1-7D9B-434D-B217-8CE07A3561CF}"/>
              </a:ext>
            </a:extLst>
          </p:cNvPr>
          <p:cNvSpPr txBox="1"/>
          <p:nvPr/>
        </p:nvSpPr>
        <p:spPr>
          <a:xfrm>
            <a:off x="6449263" y="3666841"/>
            <a:ext cx="7635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قَفَزَ</a:t>
            </a:r>
            <a:endParaRPr lang="en-US" sz="28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2D0B0B6-9731-4932-B558-7DF072C465DF}"/>
              </a:ext>
            </a:extLst>
          </p:cNvPr>
          <p:cNvSpPr txBox="1"/>
          <p:nvPr/>
        </p:nvSpPr>
        <p:spPr>
          <a:xfrm>
            <a:off x="5056454" y="3628048"/>
            <a:ext cx="1053694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طَريق</a:t>
            </a:r>
            <a:r>
              <a:rPr lang="ar-BH" sz="36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DE7C87E-7BE4-4BEC-8377-523317CCA2F4}"/>
              </a:ext>
            </a:extLst>
          </p:cNvPr>
          <p:cNvSpPr/>
          <p:nvPr/>
        </p:nvSpPr>
        <p:spPr>
          <a:xfrm>
            <a:off x="5778790" y="3304592"/>
            <a:ext cx="871132" cy="48311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2BEFAF-2383-4449-8B1D-05FCA16F211E}"/>
              </a:ext>
            </a:extLst>
          </p:cNvPr>
          <p:cNvSpPr txBox="1"/>
          <p:nvPr/>
        </p:nvSpPr>
        <p:spPr>
          <a:xfrm>
            <a:off x="3642838" y="2756787"/>
            <a:ext cx="708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قِرْد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CBDDAD6-424F-4D28-8720-17075CA3802D}"/>
              </a:ext>
            </a:extLst>
          </p:cNvPr>
          <p:cNvSpPr txBox="1"/>
          <p:nvPr/>
        </p:nvSpPr>
        <p:spPr>
          <a:xfrm>
            <a:off x="2161424" y="2756787"/>
            <a:ext cx="13078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زَرافَة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lang="en-US" sz="28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AA611B2-F6D4-4F34-9AB0-F41D162B6D61}"/>
              </a:ext>
            </a:extLst>
          </p:cNvPr>
          <p:cNvSpPr txBox="1"/>
          <p:nvPr/>
        </p:nvSpPr>
        <p:spPr>
          <a:xfrm>
            <a:off x="3469263" y="3694099"/>
            <a:ext cx="8508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أَزْرَقُ</a:t>
            </a:r>
            <a:endParaRPr lang="en-US" sz="28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C551401-791E-4806-AAF8-276B238EB7C6}"/>
              </a:ext>
            </a:extLst>
          </p:cNvPr>
          <p:cNvSpPr txBox="1"/>
          <p:nvPr/>
        </p:nvSpPr>
        <p:spPr>
          <a:xfrm>
            <a:off x="2490484" y="3627808"/>
            <a:ext cx="850820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زَهْرَة</a:t>
            </a:r>
            <a:r>
              <a:rPr lang="ar-BH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5A164BE-5833-4A5D-8F61-C832451933F8}"/>
              </a:ext>
            </a:extLst>
          </p:cNvPr>
          <p:cNvSpPr/>
          <p:nvPr/>
        </p:nvSpPr>
        <p:spPr>
          <a:xfrm>
            <a:off x="3019747" y="3280682"/>
            <a:ext cx="871132" cy="48311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71B99D-695B-4C4E-B817-E9528A04A9CF}"/>
              </a:ext>
            </a:extLst>
          </p:cNvPr>
          <p:cNvSpPr txBox="1"/>
          <p:nvPr/>
        </p:nvSpPr>
        <p:spPr>
          <a:xfrm>
            <a:off x="8576719" y="3140481"/>
            <a:ext cx="5478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س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5A62F1B-3F34-491E-9914-D051DA4BDB9C}"/>
              </a:ext>
            </a:extLst>
          </p:cNvPr>
          <p:cNvSpPr txBox="1"/>
          <p:nvPr/>
        </p:nvSpPr>
        <p:spPr>
          <a:xfrm>
            <a:off x="5888935" y="3162707"/>
            <a:ext cx="5478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Calibri" panose="020F0502020204030204" pitchFamily="34" charset="0"/>
                <a:cs typeface="Sakkal Majalla" panose="02000000000000000000" pitchFamily="2" charset="-78"/>
              </a:rPr>
              <a:t>ق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B14DB88-4D1B-4849-B37E-CD009EBEB875}"/>
              </a:ext>
            </a:extLst>
          </p:cNvPr>
          <p:cNvSpPr txBox="1"/>
          <p:nvPr/>
        </p:nvSpPr>
        <p:spPr>
          <a:xfrm>
            <a:off x="3064951" y="3136457"/>
            <a:ext cx="5478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05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8" grpId="0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10916</TotalTime>
  <Words>947</Words>
  <Application>Microsoft Office PowerPoint</Application>
  <PresentationFormat>Widescreen</PresentationFormat>
  <Paragraphs>320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Tufik Ben Saleh Aldaaji</dc:creator>
  <cp:lastModifiedBy>Sahar Abdulmonem Al Majthoob</cp:lastModifiedBy>
  <cp:revision>1033</cp:revision>
  <dcterms:created xsi:type="dcterms:W3CDTF">2020-09-08T04:24:33Z</dcterms:created>
  <dcterms:modified xsi:type="dcterms:W3CDTF">2021-12-27T22:46:16Z</dcterms:modified>
</cp:coreProperties>
</file>