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72" r:id="rId1"/>
  </p:sldMasterIdLst>
  <p:notesMasterIdLst>
    <p:notesMasterId r:id="rId19"/>
  </p:notesMasterIdLst>
  <p:sldIdLst>
    <p:sldId id="326" r:id="rId2"/>
    <p:sldId id="361" r:id="rId3"/>
    <p:sldId id="366" r:id="rId4"/>
    <p:sldId id="362" r:id="rId5"/>
    <p:sldId id="359" r:id="rId6"/>
    <p:sldId id="367" r:id="rId7"/>
    <p:sldId id="329" r:id="rId8"/>
    <p:sldId id="368" r:id="rId9"/>
    <p:sldId id="365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11" r:id="rId18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حمد عليّ النفيعيّ" initials="حمد" lastIdx="2" clrIdx="0">
    <p:extLst>
      <p:ext uri="{19B8F6BF-5375-455C-9EA6-DF929625EA0E}">
        <p15:presenceInfo xmlns:p15="http://schemas.microsoft.com/office/powerpoint/2012/main" userId="0b58add3780b77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7ED43"/>
    <a:srgbClr val="CC66FF"/>
    <a:srgbClr val="FF3399"/>
    <a:srgbClr val="FFFFCC"/>
    <a:srgbClr val="FF0066"/>
    <a:srgbClr val="CC3300"/>
    <a:srgbClr val="FFFF99"/>
    <a:srgbClr val="43B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0DDB038-7EBD-46C1-BF37-17CE9684544A}" type="datetimeFigureOut">
              <a:rPr lang="ar-SA" smtClean="0"/>
              <a:t>24/05/1443</a:t>
            </a:fld>
            <a:endParaRPr lang="ar-S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E0F35522-70BB-4E93-8A41-84CB8C736E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3144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5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0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8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3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6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7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43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1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5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9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9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399" y="93501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E2E828-D966-4866-8D0C-7C48B5D31A83}"/>
              </a:ext>
            </a:extLst>
          </p:cNvPr>
          <p:cNvSpPr/>
          <p:nvPr/>
        </p:nvSpPr>
        <p:spPr>
          <a:xfrm>
            <a:off x="423042" y="1245924"/>
            <a:ext cx="11481051" cy="74463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الحَلْقَةُ الأ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ولى/ اللُّغَةُ العَرَبيّةُ                          الصَّفُّ الثّاني الابْتِدائِــــــيُّ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الدِّراسِيُّ الأوَّل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E7755E-1789-4C6F-AA3E-15902EE9C568}"/>
              </a:ext>
            </a:extLst>
          </p:cNvPr>
          <p:cNvSpPr/>
          <p:nvPr/>
        </p:nvSpPr>
        <p:spPr>
          <a:xfrm>
            <a:off x="-124155" y="2026988"/>
            <a:ext cx="11893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وَحْدَةُ: (المُحافَظَةُ على الصِّحَّةِ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)                           الدَّرْسُ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الْعاشِرُ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: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نَظافَتي</a:t>
            </a:r>
          </a:p>
        </p:txBody>
      </p:sp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8D06CE6-D98F-488A-8E15-0DA05D1C07E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052" y="2530137"/>
            <a:ext cx="4137585" cy="297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مستطيل: زوايا مستديرة 201">
            <a:extLst>
              <a:ext uri="{FF2B5EF4-FFF2-40B4-BE49-F238E27FC236}">
                <a16:creationId xmlns:a16="http://schemas.microsoft.com/office/drawing/2014/main" id="{F0B39D30-D1F4-42AF-88A6-CC7390931DC8}"/>
              </a:ext>
            </a:extLst>
          </p:cNvPr>
          <p:cNvSpPr/>
          <p:nvPr/>
        </p:nvSpPr>
        <p:spPr>
          <a:xfrm>
            <a:off x="3067665" y="5416626"/>
            <a:ext cx="5943600" cy="800884"/>
          </a:xfrm>
          <a:prstGeom prst="roundRect">
            <a:avLst/>
          </a:prstGeom>
          <a:solidFill>
            <a:srgbClr val="70AD47"/>
          </a:solidFill>
          <a:ln w="190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التَّ</a:t>
            </a:r>
            <a:r>
              <a:rPr lang="ar-BH" sz="4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دريباتُ (أُحلِّلُ وأُركِّبُ وأَتَدَرَّبُ)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053812F-75B4-4220-81DD-DB582FD46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6153" y="6431180"/>
            <a:ext cx="960119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</a:t>
            </a: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العَرَبِيَّةُ / الصَّفُّ الثّاني الابْتِدائِيُّ/ وَحْدَةُ: المُحافَظَةُ على الصِّحَّةِ/ الدَّرْسُ </a:t>
            </a:r>
            <a:r>
              <a:rPr lang="ar-BH" sz="18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الْعاشِرُ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 نَظافَتي/</a:t>
            </a:r>
            <a:r>
              <a:rPr kumimoji="0" lang="ar-BH" sz="1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(أُحلِّلُ وأُركِّبُ وأَتَدَرَّبُ 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253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E6D6A74-D4C5-4AC7-B2EC-F44450310044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FFD6CFE0-C480-4308-BD18-830F7ABD2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480731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الثّاني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العاشر/ ثانِيًا: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</a:t>
            </a:r>
            <a:r>
              <a:rPr lang="ar-BH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دريبات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8086E77-4B97-4C38-B285-20592B30E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0922" y="1149320"/>
            <a:ext cx="861803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4752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752975" algn="l"/>
              </a:tabLst>
            </a:pPr>
            <a:r>
              <a:rPr kumimoji="0" lang="ar-BH" altLang="ar-BH" sz="3600" b="1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رابِعًا-أَتَدَرَّبُ</a:t>
            </a:r>
          </a:p>
          <a:p>
            <a:pPr lvl="0"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أَصِلُ بِخَطٍّ لِأَحْصُلَ عَلى جُمْلَةٍ مُسْتَعينًا بِالصّورَةِ 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كَما في الْـمِثالِ</a:t>
            </a:r>
            <a:endParaRPr kumimoji="0" lang="en-US" altLang="ar-BH" sz="3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4752975" algn="l"/>
              </a:tabLst>
            </a:pPr>
            <a:endParaRPr kumimoji="0" lang="en-US" altLang="ar-B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 descr="A picture containing diagram&#10;&#10;Description automatically generated">
            <a:extLst>
              <a:ext uri="{FF2B5EF4-FFF2-40B4-BE49-F238E27FC236}">
                <a16:creationId xmlns:a16="http://schemas.microsoft.com/office/drawing/2014/main" id="{41463FBF-A3DF-4ED8-9199-2F5C4A449B9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" t="3204" r="5851" b="1779"/>
          <a:stretch/>
        </p:blipFill>
        <p:spPr bwMode="auto">
          <a:xfrm>
            <a:off x="523783" y="1705333"/>
            <a:ext cx="1837745" cy="14291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A picture containing text&#10;&#10;Description automatically generated">
            <a:extLst>
              <a:ext uri="{FF2B5EF4-FFF2-40B4-BE49-F238E27FC236}">
                <a16:creationId xmlns:a16="http://schemas.microsoft.com/office/drawing/2014/main" id="{3B4D8E8B-0CE2-44B7-BB29-609AF40454A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9" t="5963" r="5338" b="4587"/>
          <a:stretch/>
        </p:blipFill>
        <p:spPr bwMode="auto">
          <a:xfrm>
            <a:off x="530496" y="3194838"/>
            <a:ext cx="1837745" cy="1389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1E5E736C-FE4A-4DFF-91B4-0D57504769A6}"/>
              </a:ext>
            </a:extLst>
          </p:cNvPr>
          <p:cNvSpPr/>
          <p:nvPr/>
        </p:nvSpPr>
        <p:spPr>
          <a:xfrm>
            <a:off x="2866838" y="2467267"/>
            <a:ext cx="2811629" cy="8684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b="1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فَتاةٌ بَحْرَيْنِيَّةٌ. </a:t>
            </a:r>
            <a:endParaRPr lang="en-US" sz="3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942AE0C-EC93-4682-AC6C-9528BF56ECBF}"/>
              </a:ext>
            </a:extLst>
          </p:cNvPr>
          <p:cNvSpPr/>
          <p:nvPr/>
        </p:nvSpPr>
        <p:spPr>
          <a:xfrm>
            <a:off x="2873222" y="3695999"/>
            <a:ext cx="2865618" cy="10153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3600" b="1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صَديقانِ مُتَعاوِنانِ.</a:t>
            </a:r>
            <a:endParaRPr lang="en-US" sz="3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lowchart: Alternate Process 34">
            <a:extLst>
              <a:ext uri="{FF2B5EF4-FFF2-40B4-BE49-F238E27FC236}">
                <a16:creationId xmlns:a16="http://schemas.microsoft.com/office/drawing/2014/main" id="{D3BF94D5-9226-4CD7-A0A0-0843A5B773E8}"/>
              </a:ext>
            </a:extLst>
          </p:cNvPr>
          <p:cNvSpPr/>
          <p:nvPr/>
        </p:nvSpPr>
        <p:spPr>
          <a:xfrm>
            <a:off x="8349483" y="2640399"/>
            <a:ext cx="1032668" cy="62865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أَنْتَ</a:t>
            </a:r>
            <a:endParaRPr lang="en-US" sz="3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lowchart: Alternate Process 35">
            <a:extLst>
              <a:ext uri="{FF2B5EF4-FFF2-40B4-BE49-F238E27FC236}">
                <a16:creationId xmlns:a16="http://schemas.microsoft.com/office/drawing/2014/main" id="{8D8CE649-D24A-480F-ACC3-F1CE084D7339}"/>
              </a:ext>
            </a:extLst>
          </p:cNvPr>
          <p:cNvSpPr/>
          <p:nvPr/>
        </p:nvSpPr>
        <p:spPr>
          <a:xfrm>
            <a:off x="8349483" y="3955288"/>
            <a:ext cx="1032668" cy="62865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أَنْتِ</a:t>
            </a:r>
            <a:endParaRPr lang="en-US" sz="3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999B7B4-F185-48E3-B01B-4D4059613728}"/>
              </a:ext>
            </a:extLst>
          </p:cNvPr>
          <p:cNvCxnSpPr>
            <a:cxnSpLocks/>
            <a:stCxn id="36" idx="1"/>
          </p:cNvCxnSpPr>
          <p:nvPr/>
        </p:nvCxnSpPr>
        <p:spPr>
          <a:xfrm flipH="1" flipV="1">
            <a:off x="5633441" y="3039881"/>
            <a:ext cx="2716042" cy="12297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1" name="Picture 40" descr="Diagram&#10;&#10;Description automatically generated">
            <a:extLst>
              <a:ext uri="{FF2B5EF4-FFF2-40B4-BE49-F238E27FC236}">
                <a16:creationId xmlns:a16="http://schemas.microsoft.com/office/drawing/2014/main" id="{A538BDFB-2705-433E-9CE9-47D8CFA403F0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r="9033"/>
          <a:stretch/>
        </p:blipFill>
        <p:spPr bwMode="auto">
          <a:xfrm>
            <a:off x="530496" y="4660461"/>
            <a:ext cx="1831032" cy="14291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8041A8CC-FABF-446C-B3D9-1F6531EEBEA1}"/>
              </a:ext>
            </a:extLst>
          </p:cNvPr>
          <p:cNvSpPr/>
          <p:nvPr/>
        </p:nvSpPr>
        <p:spPr>
          <a:xfrm>
            <a:off x="2873222" y="5124608"/>
            <a:ext cx="2854246" cy="8684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b="1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بائِعُ الخُضَرِ. </a:t>
            </a:r>
            <a:endParaRPr lang="en-US" sz="3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1775F9E7-648F-46D1-9C44-25EB4E97E691}"/>
              </a:ext>
            </a:extLst>
          </p:cNvPr>
          <p:cNvSpPr/>
          <p:nvPr/>
        </p:nvSpPr>
        <p:spPr>
          <a:xfrm>
            <a:off x="8349483" y="5283928"/>
            <a:ext cx="1032669" cy="62865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أَنْتما</a:t>
            </a:r>
            <a:endParaRPr lang="en-US" sz="3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FD3309D-B22B-4AC9-87CE-118E7FD00F38}"/>
              </a:ext>
            </a:extLst>
          </p:cNvPr>
          <p:cNvCxnSpPr>
            <a:cxnSpLocks/>
            <a:stCxn id="35" idx="1"/>
            <a:endCxn id="42" idx="3"/>
          </p:cNvCxnSpPr>
          <p:nvPr/>
        </p:nvCxnSpPr>
        <p:spPr>
          <a:xfrm flipH="1">
            <a:off x="5727468" y="2954724"/>
            <a:ext cx="2622015" cy="26041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FA57AD2-4FA6-4918-A057-1244984B591E}"/>
              </a:ext>
            </a:extLst>
          </p:cNvPr>
          <p:cNvCxnSpPr>
            <a:stCxn id="44" idx="1"/>
            <a:endCxn id="34" idx="3"/>
          </p:cNvCxnSpPr>
          <p:nvPr/>
        </p:nvCxnSpPr>
        <p:spPr>
          <a:xfrm flipH="1" flipV="1">
            <a:off x="5738840" y="4203688"/>
            <a:ext cx="2610643" cy="1394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90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E6D6A74-D4C5-4AC7-B2EC-F44450310044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FFD6CFE0-C480-4308-BD18-830F7ABD2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480731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الثّاني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العاشر ثانِيًا: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</a:t>
            </a:r>
            <a:r>
              <a:rPr lang="ar-BH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دريبات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E4E40E-6884-4C63-AC79-63321164D098}"/>
              </a:ext>
            </a:extLst>
          </p:cNvPr>
          <p:cNvSpPr/>
          <p:nvPr/>
        </p:nvSpPr>
        <p:spPr>
          <a:xfrm>
            <a:off x="2456189" y="628841"/>
            <a:ext cx="7279621" cy="8267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tabLst>
                <a:tab pos="269240" algn="l"/>
                <a:tab pos="4752975" algn="l"/>
              </a:tabLst>
            </a:pPr>
            <a:r>
              <a:rPr lang="ar-BH" sz="36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2-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أُلَوِّن الْكَلِمَةَ الْـمُناسِبَةَ، وَأُكْمِلُ الْجُمْلَةَ 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كَما في الْـمِثالِ: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0"/>
              </a:spcAft>
              <a:tabLst>
                <a:tab pos="269240" algn="l"/>
                <a:tab pos="4752975" algn="l"/>
              </a:tabLst>
            </a:pP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D3561A9F-1FF0-493E-82D5-380EF2474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3042" y="20594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131E42F-011D-4D7D-9380-A8D84A86AC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22" t="19729" r="22935" b="5480"/>
          <a:stretch/>
        </p:blipFill>
        <p:spPr>
          <a:xfrm>
            <a:off x="2290438" y="1497647"/>
            <a:ext cx="7768781" cy="4591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8C535EC2-325B-4817-91F3-C6F14CE40A9C}"/>
              </a:ext>
            </a:extLst>
          </p:cNvPr>
          <p:cNvSpPr/>
          <p:nvPr/>
        </p:nvSpPr>
        <p:spPr>
          <a:xfrm>
            <a:off x="7590859" y="3290920"/>
            <a:ext cx="1262794" cy="6328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BH" sz="3600" b="1" dirty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أَنْتُما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A5E39C2-0651-4A63-BFB6-D4B5E031FA67}"/>
              </a:ext>
            </a:extLst>
          </p:cNvPr>
          <p:cNvSpPr/>
          <p:nvPr/>
        </p:nvSpPr>
        <p:spPr>
          <a:xfrm>
            <a:off x="7718086" y="4690280"/>
            <a:ext cx="1262794" cy="6328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3600" b="1" dirty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أَنْتَ</a:t>
            </a:r>
          </a:p>
        </p:txBody>
      </p:sp>
    </p:spTree>
    <p:extLst>
      <p:ext uri="{BB962C8B-B14F-4D97-AF65-F5344CB8AC3E}">
        <p14:creationId xmlns:p14="http://schemas.microsoft.com/office/powerpoint/2010/main" val="274797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E6D6A74-D4C5-4AC7-B2EC-F44450310044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FFD6CFE0-C480-4308-BD18-830F7ABD2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480731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الثّاني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العاشر ثانِيًا: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</a:t>
            </a:r>
            <a:r>
              <a:rPr lang="ar-BH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دريبات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E4E40E-6884-4C63-AC79-63321164D098}"/>
              </a:ext>
            </a:extLst>
          </p:cNvPr>
          <p:cNvSpPr/>
          <p:nvPr/>
        </p:nvSpPr>
        <p:spPr>
          <a:xfrm>
            <a:off x="2456189" y="628841"/>
            <a:ext cx="7279621" cy="8267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tabLst>
                <a:tab pos="269240" algn="l"/>
                <a:tab pos="4752975" algn="l"/>
              </a:tabLst>
            </a:pPr>
            <a:r>
              <a:rPr lang="ar-BH" sz="36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2-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أُلَوِّن الْكَلِمَةَ الْـمُناسِبَةَ، وَأُكْمِلُ الْجُمْلَةَ 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كَما في الْـمِثالِ: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0"/>
              </a:spcAft>
              <a:tabLst>
                <a:tab pos="269240" algn="l"/>
                <a:tab pos="4752975" algn="l"/>
              </a:tabLst>
            </a:pP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D3561A9F-1FF0-493E-82D5-380EF2474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3042" y="20594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0DA4FB-E540-46D0-96EB-846A043314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587" t="39237" r="22718" b="35905"/>
          <a:stretch/>
        </p:blipFill>
        <p:spPr>
          <a:xfrm>
            <a:off x="1669002" y="1843175"/>
            <a:ext cx="7845983" cy="301909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727244A-0ECE-4F0C-83CB-8C4167B82660}"/>
              </a:ext>
            </a:extLst>
          </p:cNvPr>
          <p:cNvSpPr/>
          <p:nvPr/>
        </p:nvSpPr>
        <p:spPr>
          <a:xfrm>
            <a:off x="7294016" y="2590553"/>
            <a:ext cx="1262794" cy="6328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3600" b="1" dirty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أَنْتُما</a:t>
            </a:r>
          </a:p>
        </p:txBody>
      </p:sp>
    </p:spTree>
    <p:extLst>
      <p:ext uri="{BB962C8B-B14F-4D97-AF65-F5344CB8AC3E}">
        <p14:creationId xmlns:p14="http://schemas.microsoft.com/office/powerpoint/2010/main" val="239202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E6D6A74-D4C5-4AC7-B2EC-F44450310044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FFD6CFE0-C480-4308-BD18-830F7ABD2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480731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الثّاني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lang="ar-SA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itchFamily="2" charset="-78"/>
              </a:rPr>
              <a:t>ا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التّاسع/ ثانِيًا: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</a:t>
            </a:r>
            <a:r>
              <a:rPr lang="ar-BH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دريبات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Wave 14">
            <a:extLst>
              <a:ext uri="{FF2B5EF4-FFF2-40B4-BE49-F238E27FC236}">
                <a16:creationId xmlns:a16="http://schemas.microsoft.com/office/drawing/2014/main" id="{FBFC2A6C-F8A2-4753-ADE9-701532F496DC}"/>
              </a:ext>
            </a:extLst>
          </p:cNvPr>
          <p:cNvSpPr/>
          <p:nvPr/>
        </p:nvSpPr>
        <p:spPr>
          <a:xfrm>
            <a:off x="6852139" y="2179067"/>
            <a:ext cx="1646183" cy="1001604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سائِقٌ</a:t>
            </a:r>
            <a:endParaRPr lang="en-US" sz="4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Wave 16">
            <a:extLst>
              <a:ext uri="{FF2B5EF4-FFF2-40B4-BE49-F238E27FC236}">
                <a16:creationId xmlns:a16="http://schemas.microsoft.com/office/drawing/2014/main" id="{B892BBBD-C027-4425-9E96-D929CBE31A43}"/>
              </a:ext>
            </a:extLst>
          </p:cNvPr>
          <p:cNvSpPr/>
          <p:nvPr/>
        </p:nvSpPr>
        <p:spPr>
          <a:xfrm>
            <a:off x="5064409" y="2344742"/>
            <a:ext cx="1262793" cy="840740"/>
          </a:xfrm>
          <a:prstGeom prst="wav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أَنْتَ</a:t>
            </a:r>
            <a:endParaRPr lang="en-US" sz="4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Wave 17">
            <a:extLst>
              <a:ext uri="{FF2B5EF4-FFF2-40B4-BE49-F238E27FC236}">
                <a16:creationId xmlns:a16="http://schemas.microsoft.com/office/drawing/2014/main" id="{239C90D6-3CD1-475A-806C-516BB173EA44}"/>
              </a:ext>
            </a:extLst>
          </p:cNvPr>
          <p:cNvSpPr/>
          <p:nvPr/>
        </p:nvSpPr>
        <p:spPr>
          <a:xfrm>
            <a:off x="2745240" y="2259499"/>
            <a:ext cx="1401462" cy="840740"/>
          </a:xfrm>
          <a:prstGeom prst="wav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ماهِرٌ</a:t>
            </a:r>
            <a:endParaRPr lang="en-US" sz="4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DD7E965-81BC-4DE6-8C5F-D69B80BDE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168" y="3888955"/>
            <a:ext cx="361665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4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أَنْتَ</a:t>
            </a:r>
            <a:r>
              <a:rPr lang="ar-BH" sz="4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سائِــقٌ ماهِــرٌ.</a:t>
            </a:r>
            <a:endParaRPr lang="en-US" sz="48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2483834-CDFC-44E0-9432-9DDC2721A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2241" y="3045774"/>
            <a:ext cx="15220115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BH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</a:t>
            </a:r>
            <a:endParaRPr kumimoji="0" lang="en-US" altLang="ar-BH" sz="26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BH" sz="26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r>
              <a:rPr kumimoji="0" lang="en-US" altLang="ar-BH" sz="2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      </a:t>
            </a:r>
            <a:r>
              <a:rPr kumimoji="0" lang="en-US" altLang="ar-BH" sz="26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                   </a:t>
            </a:r>
            <a:endParaRPr kumimoji="0" lang="en-US" altLang="ar-B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B35B8E-C3DF-473D-BD9F-036863D8C551}"/>
              </a:ext>
            </a:extLst>
          </p:cNvPr>
          <p:cNvSpPr/>
          <p:nvPr/>
        </p:nvSpPr>
        <p:spPr>
          <a:xfrm>
            <a:off x="2057820" y="997225"/>
            <a:ext cx="8624477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spcAft>
                <a:spcPts val="0"/>
              </a:spcAft>
              <a:tabLst>
                <a:tab pos="269240" algn="l"/>
                <a:tab pos="4752975" algn="l"/>
              </a:tabLst>
            </a:pPr>
            <a:r>
              <a:rPr lang="ar-BH" sz="36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3- </a:t>
            </a:r>
            <a:r>
              <a:rPr lang="ar-SA" sz="36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أُرَتِّبُ الْكَلِماتِ؛ لِأُكَوِّنَ جُمْلَةً مُسْتَعينًا بِالصّورَةِ كَما في الْـمِثالِ: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430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E6D6A74-D4C5-4AC7-B2EC-F44450310044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FFD6CFE0-C480-4308-BD18-830F7ABD2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480731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الثّاني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العاشر/ ثانِيًا: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</a:t>
            </a:r>
            <a:r>
              <a:rPr lang="ar-BH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دريبات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DD7E965-81BC-4DE6-8C5F-D69B80BDE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885" y="3015605"/>
            <a:ext cx="152201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pic>
        <p:nvPicPr>
          <p:cNvPr id="4097" name="Picture 60" descr="Table&#10;&#10;Description automatically generated">
            <a:extLst>
              <a:ext uri="{FF2B5EF4-FFF2-40B4-BE49-F238E27FC236}">
                <a16:creationId xmlns:a16="http://schemas.microsoft.com/office/drawing/2014/main" id="{83CBB665-B48E-4978-8A60-DF39E8AEB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1568" r="13089" b="80064"/>
          <a:stretch>
            <a:fillRect/>
          </a:stretch>
        </p:blipFill>
        <p:spPr bwMode="auto">
          <a:xfrm>
            <a:off x="3538780" y="3420436"/>
            <a:ext cx="5567026" cy="113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72483834-CDFC-44E0-9432-9DDC2721A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2241" y="3045774"/>
            <a:ext cx="15220115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BH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</a:t>
            </a:r>
            <a:endParaRPr kumimoji="0" lang="en-US" altLang="ar-BH" sz="26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BH" sz="26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r>
              <a:rPr kumimoji="0" lang="en-US" altLang="ar-BH" sz="2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      </a:t>
            </a:r>
            <a:r>
              <a:rPr kumimoji="0" lang="en-US" altLang="ar-BH" sz="26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                   </a:t>
            </a:r>
            <a:endParaRPr kumimoji="0" lang="en-US" altLang="ar-B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FFB863D-C518-44D0-B3EF-65ECC17F9D48}"/>
              </a:ext>
            </a:extLst>
          </p:cNvPr>
          <p:cNvSpPr/>
          <p:nvPr/>
        </p:nvSpPr>
        <p:spPr>
          <a:xfrm>
            <a:off x="4564224" y="3603575"/>
            <a:ext cx="1515162" cy="6328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3600" b="1" dirty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هادِئَةٌ.</a:t>
            </a:r>
            <a:endParaRPr lang="ar-BH" sz="2800" b="1" dirty="0">
              <a:solidFill>
                <a:srgbClr val="0070C0"/>
              </a:solidFill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80F61E-E342-477D-88E8-82D986296656}"/>
              </a:ext>
            </a:extLst>
          </p:cNvPr>
          <p:cNvSpPr/>
          <p:nvPr/>
        </p:nvSpPr>
        <p:spPr>
          <a:xfrm>
            <a:off x="5690896" y="3615151"/>
            <a:ext cx="1262794" cy="6328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BH" sz="3600" b="1" dirty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فَتاةٌ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875163-A093-4133-8199-3B6A091783A3}"/>
              </a:ext>
            </a:extLst>
          </p:cNvPr>
          <p:cNvSpPr/>
          <p:nvPr/>
        </p:nvSpPr>
        <p:spPr>
          <a:xfrm>
            <a:off x="7206058" y="3615151"/>
            <a:ext cx="1262794" cy="6328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3600" b="1" dirty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أَنْتِ</a:t>
            </a:r>
          </a:p>
        </p:txBody>
      </p:sp>
      <p:sp>
        <p:nvSpPr>
          <p:cNvPr id="29" name="Wave 28">
            <a:extLst>
              <a:ext uri="{FF2B5EF4-FFF2-40B4-BE49-F238E27FC236}">
                <a16:creationId xmlns:a16="http://schemas.microsoft.com/office/drawing/2014/main" id="{98C230DF-6137-460D-8E68-931D770DB7C2}"/>
              </a:ext>
            </a:extLst>
          </p:cNvPr>
          <p:cNvSpPr/>
          <p:nvPr/>
        </p:nvSpPr>
        <p:spPr>
          <a:xfrm>
            <a:off x="8228764" y="1752484"/>
            <a:ext cx="1706806" cy="840740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هادِئَةٌ</a:t>
            </a:r>
            <a:endParaRPr lang="en-US" sz="4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Wave 29">
            <a:extLst>
              <a:ext uri="{FF2B5EF4-FFF2-40B4-BE49-F238E27FC236}">
                <a16:creationId xmlns:a16="http://schemas.microsoft.com/office/drawing/2014/main" id="{D6B625F7-EF7C-4CEC-9985-E0B0186D280F}"/>
              </a:ext>
            </a:extLst>
          </p:cNvPr>
          <p:cNvSpPr/>
          <p:nvPr/>
        </p:nvSpPr>
        <p:spPr>
          <a:xfrm>
            <a:off x="5246884" y="1785943"/>
            <a:ext cx="1706806" cy="840740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فَتاةٌ</a:t>
            </a:r>
            <a:endParaRPr lang="en-US" sz="4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Wave 30">
            <a:extLst>
              <a:ext uri="{FF2B5EF4-FFF2-40B4-BE49-F238E27FC236}">
                <a16:creationId xmlns:a16="http://schemas.microsoft.com/office/drawing/2014/main" id="{E50FC318-96A9-4FAC-AB39-7AC03939B110}"/>
              </a:ext>
            </a:extLst>
          </p:cNvPr>
          <p:cNvSpPr/>
          <p:nvPr/>
        </p:nvSpPr>
        <p:spPr>
          <a:xfrm>
            <a:off x="2205711" y="1801677"/>
            <a:ext cx="1602424" cy="840740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4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أنْتِ</a:t>
            </a:r>
            <a:endParaRPr lang="en-US" sz="4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6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E6D6A74-D4C5-4AC7-B2EC-F44450310044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FFD6CFE0-C480-4308-BD18-830F7ABD2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480731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الثّاني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العاشر/ ثانِيًا: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</a:t>
            </a:r>
            <a:r>
              <a:rPr lang="ar-BH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دريبات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DD7E965-81BC-4DE6-8C5F-D69B80BDE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885" y="3015605"/>
            <a:ext cx="152201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pic>
        <p:nvPicPr>
          <p:cNvPr id="4097" name="Picture 60" descr="Table&#10;&#10;Description automatically generated">
            <a:extLst>
              <a:ext uri="{FF2B5EF4-FFF2-40B4-BE49-F238E27FC236}">
                <a16:creationId xmlns:a16="http://schemas.microsoft.com/office/drawing/2014/main" id="{83CBB665-B48E-4978-8A60-DF39E8AEB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1568" r="13089" b="80064"/>
          <a:stretch>
            <a:fillRect/>
          </a:stretch>
        </p:blipFill>
        <p:spPr bwMode="auto">
          <a:xfrm>
            <a:off x="2030189" y="3383159"/>
            <a:ext cx="7181992" cy="113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72483834-CDFC-44E0-9432-9DDC2721A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2241" y="3045774"/>
            <a:ext cx="15220115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BH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</a:t>
            </a:r>
            <a:endParaRPr kumimoji="0" lang="en-US" altLang="ar-BH" sz="26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BH" sz="26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r>
              <a:rPr kumimoji="0" lang="en-US" altLang="ar-BH" sz="2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      </a:t>
            </a:r>
            <a:r>
              <a:rPr kumimoji="0" lang="en-US" altLang="ar-BH" sz="26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                   </a:t>
            </a:r>
            <a:endParaRPr kumimoji="0" lang="en-US" altLang="ar-B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FFB863D-C518-44D0-B3EF-65ECC17F9D48}"/>
              </a:ext>
            </a:extLst>
          </p:cNvPr>
          <p:cNvSpPr/>
          <p:nvPr/>
        </p:nvSpPr>
        <p:spPr>
          <a:xfrm>
            <a:off x="3509881" y="3570990"/>
            <a:ext cx="1515162" cy="6328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3600" b="1" dirty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بارِعانِ.</a:t>
            </a:r>
            <a:endParaRPr lang="ar-BH" sz="2800" b="1" dirty="0">
              <a:solidFill>
                <a:srgbClr val="0070C0"/>
              </a:solidFill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80F61E-E342-477D-88E8-82D986296656}"/>
              </a:ext>
            </a:extLst>
          </p:cNvPr>
          <p:cNvSpPr/>
          <p:nvPr/>
        </p:nvSpPr>
        <p:spPr>
          <a:xfrm>
            <a:off x="5357472" y="3592017"/>
            <a:ext cx="1262794" cy="6328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BH" sz="3600" b="1" dirty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نَجارانِ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875163-A093-4133-8199-3B6A091783A3}"/>
              </a:ext>
            </a:extLst>
          </p:cNvPr>
          <p:cNvSpPr/>
          <p:nvPr/>
        </p:nvSpPr>
        <p:spPr>
          <a:xfrm>
            <a:off x="7118620" y="3617778"/>
            <a:ext cx="1262794" cy="6328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3600" b="1" dirty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أَنْتُما</a:t>
            </a:r>
          </a:p>
        </p:txBody>
      </p:sp>
      <p:sp>
        <p:nvSpPr>
          <p:cNvPr id="21" name="Scroll: Horizontal 20">
            <a:extLst>
              <a:ext uri="{FF2B5EF4-FFF2-40B4-BE49-F238E27FC236}">
                <a16:creationId xmlns:a16="http://schemas.microsoft.com/office/drawing/2014/main" id="{F0C7D405-3BF6-468C-92B0-2FBA6370B423}"/>
              </a:ext>
            </a:extLst>
          </p:cNvPr>
          <p:cNvSpPr/>
          <p:nvPr/>
        </p:nvSpPr>
        <p:spPr>
          <a:xfrm>
            <a:off x="7082399" y="1939461"/>
            <a:ext cx="1646183" cy="1111193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بارِعانِ</a:t>
            </a:r>
            <a:endParaRPr lang="en-US" sz="4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croll: Horizontal 24">
            <a:extLst>
              <a:ext uri="{FF2B5EF4-FFF2-40B4-BE49-F238E27FC236}">
                <a16:creationId xmlns:a16="http://schemas.microsoft.com/office/drawing/2014/main" id="{3A68512D-1A44-41DD-A1A7-27D41258A539}"/>
              </a:ext>
            </a:extLst>
          </p:cNvPr>
          <p:cNvSpPr/>
          <p:nvPr/>
        </p:nvSpPr>
        <p:spPr>
          <a:xfrm>
            <a:off x="4878388" y="1960329"/>
            <a:ext cx="1545404" cy="1111192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أَنْتُما </a:t>
            </a:r>
            <a:endParaRPr lang="en-US" sz="4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croll: Horizontal 26">
            <a:extLst>
              <a:ext uri="{FF2B5EF4-FFF2-40B4-BE49-F238E27FC236}">
                <a16:creationId xmlns:a16="http://schemas.microsoft.com/office/drawing/2014/main" id="{A22FA5B8-F1BE-469C-93A8-A9FE75699FCC}"/>
              </a:ext>
            </a:extLst>
          </p:cNvPr>
          <p:cNvSpPr/>
          <p:nvPr/>
        </p:nvSpPr>
        <p:spPr>
          <a:xfrm>
            <a:off x="2560366" y="1939461"/>
            <a:ext cx="1646183" cy="1108539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نَجْارانِ</a:t>
            </a:r>
            <a:endParaRPr lang="en-US" sz="4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07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E6D6A74-D4C5-4AC7-B2EC-F44450310044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FFD6CFE0-C480-4308-BD18-830F7ABD2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399" y="6480731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الثّاني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lang="ar-SA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itchFamily="2" charset="-78"/>
              </a:rPr>
              <a:t>ا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لعاشر/ ثانِيًا: </a:t>
            </a:r>
            <a:r>
              <a:rPr lang="ar-SA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</a:t>
            </a:r>
            <a:r>
              <a:rPr lang="ar-BH" sz="1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دريبات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A06408-03D0-4EB7-A866-32E8A95930D1}"/>
              </a:ext>
            </a:extLst>
          </p:cNvPr>
          <p:cNvSpPr/>
          <p:nvPr/>
        </p:nvSpPr>
        <p:spPr>
          <a:xfrm>
            <a:off x="2448337" y="1187700"/>
            <a:ext cx="7142923" cy="4367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800"/>
              </a:spcAft>
            </a:pPr>
            <a:r>
              <a:rPr lang="ar-BH" sz="36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4- أَمْلأُ</a:t>
            </a:r>
            <a:r>
              <a:rPr lang="ar-SA" sz="36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الْفَراغَ بِــ (أَنْتَ) أَوْ (أَنْتِ) أَوْ (أَنْتُما):</a:t>
            </a:r>
            <a:endParaRPr lang="ar-BH" sz="36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just" rtl="1">
              <a:lnSpc>
                <a:spcPct val="115000"/>
              </a:lnSpc>
              <a:spcAft>
                <a:spcPts val="800"/>
              </a:spcAf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</a:t>
            </a:r>
            <a:r>
              <a:rPr lang="ar-BH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</a:t>
            </a: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سَبّاحَةٌ ماهِرَةٌ.</a:t>
            </a:r>
            <a:endParaRPr lang="ar-BH" sz="3600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lvl="0" algn="just" rtl="1">
              <a:lnSpc>
                <a:spcPct val="115000"/>
              </a:lnSpc>
              <a:spcAft>
                <a:spcPts val="0"/>
              </a:spcAft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3600" dirty="0">
                <a:latin typeface="Sakkal Majalla" panose="020000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600" dirty="0">
                <a:latin typeface="Sakkal Majalla" panose="02000000000000000000" pitchFamily="2" charset="-78"/>
                <a:ea typeface="Calibri" panose="020F0502020204030204" pitchFamily="34" charset="0"/>
              </a:rPr>
              <a:t>..........</a:t>
            </a:r>
            <a:r>
              <a:rPr lang="ar-BH" sz="3600" dirty="0">
                <a:latin typeface="Sakkal Majalla" panose="02000000000000000000" pitchFamily="2" charset="-78"/>
                <a:ea typeface="Calibri" panose="020F0502020204030204" pitchFamily="34" charset="0"/>
              </a:rPr>
              <a:t> </a:t>
            </a:r>
            <a:r>
              <a:rPr lang="ar-SA" sz="3600" dirty="0">
                <a:latin typeface="Sakkal Majalla" panose="02000000000000000000" pitchFamily="2" charset="-78"/>
                <a:ea typeface="Calibri" panose="020F0502020204030204" pitchFamily="34" charset="0"/>
              </a:rPr>
              <a:t> </a:t>
            </a: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أَبَوانِ عَطوفانِ.</a:t>
            </a:r>
            <a:endParaRPr lang="ar-BH" sz="3600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lvl="0" algn="just" rtl="1">
              <a:lnSpc>
                <a:spcPct val="115000"/>
              </a:lnSpc>
              <a:spcAft>
                <a:spcPts val="0"/>
              </a:spcAft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.................... بارِعٌ في القِراءَةِ.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8B70AC5-D7A3-4693-8E27-D25C644EE910}"/>
              </a:ext>
            </a:extLst>
          </p:cNvPr>
          <p:cNvSpPr/>
          <p:nvPr/>
        </p:nvSpPr>
        <p:spPr>
          <a:xfrm>
            <a:off x="7432830" y="3566651"/>
            <a:ext cx="1999680" cy="6328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3600" b="1" dirty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أَنْتُما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B976ABB-A1E0-4B85-AEFB-74DEA5C1974E}"/>
              </a:ext>
            </a:extLst>
          </p:cNvPr>
          <p:cNvSpPr/>
          <p:nvPr/>
        </p:nvSpPr>
        <p:spPr>
          <a:xfrm>
            <a:off x="7633532" y="2300944"/>
            <a:ext cx="1262794" cy="6328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3600" b="1" dirty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أَنْتِ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89AE1F-75A9-46ED-AC69-1082AB6C1AAD}"/>
              </a:ext>
            </a:extLst>
          </p:cNvPr>
          <p:cNvSpPr/>
          <p:nvPr/>
        </p:nvSpPr>
        <p:spPr>
          <a:xfrm>
            <a:off x="7801273" y="4863666"/>
            <a:ext cx="1262794" cy="6328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3600" b="1" dirty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أَنْتَ</a:t>
            </a:r>
          </a:p>
        </p:txBody>
      </p:sp>
    </p:spTree>
    <p:extLst>
      <p:ext uri="{BB962C8B-B14F-4D97-AF65-F5344CB8AC3E}">
        <p14:creationId xmlns:p14="http://schemas.microsoft.com/office/powerpoint/2010/main" val="15512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172123-B596-45D5-9047-1895A2E41285}"/>
              </a:ext>
            </a:extLst>
          </p:cNvPr>
          <p:cNvSpPr/>
          <p:nvPr/>
        </p:nvSpPr>
        <p:spPr>
          <a:xfrm>
            <a:off x="3160771" y="2456575"/>
            <a:ext cx="6153174" cy="164088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115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انْتَهى الدَّرْسُ</a:t>
            </a:r>
            <a:endParaRPr lang="en-US" sz="115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3C0000-B730-460E-BC55-706F5AE1E0E7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A55E92C-0848-43F0-AFB1-4934DC5BC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6153" y="6431180"/>
            <a:ext cx="960119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</a:t>
            </a: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العَرَبِيَّةُ / الصَّفُّ الثّاني الابْتِدائِيُّ/ وَحْدَةُ: المُحافَظَةُ على الصِّحَّةِ/ الدَّرْسُ </a:t>
            </a:r>
            <a:r>
              <a:rPr lang="ar-BH" sz="18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الْعاشِرُ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 نَظافَتي/</a:t>
            </a:r>
            <a:r>
              <a:rPr kumimoji="0" lang="ar-BH" sz="1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(أُحلِّلُ وأُركِّبُ وأَتَدَرَّبُ 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252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4905" y="547173"/>
            <a:ext cx="53479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1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</a:t>
            </a:r>
            <a:r>
              <a:rPr lang="ar-SA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أَقْرَأُ الْجُمْلَةَ وَأَكْتُبُ عَدَدَ كَلِماتِها</a:t>
            </a:r>
            <a:r>
              <a:rPr kumimoji="0" lang="en-US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55C9251-CAE3-46AB-848A-E7E31215E592}"/>
              </a:ext>
            </a:extLst>
          </p:cNvPr>
          <p:cNvSpPr/>
          <p:nvPr/>
        </p:nvSpPr>
        <p:spPr>
          <a:xfrm>
            <a:off x="3785152" y="1763765"/>
            <a:ext cx="763484" cy="686558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13AF6E9-350C-4052-B99E-CCA4CCB95B51}"/>
              </a:ext>
            </a:extLst>
          </p:cNvPr>
          <p:cNvSpPr txBox="1"/>
          <p:nvPr/>
        </p:nvSpPr>
        <p:spPr>
          <a:xfrm>
            <a:off x="3785243" y="1818424"/>
            <a:ext cx="594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3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4E3484EF-FD3A-4F5A-9043-5E96ADCA4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4D3B961D-F664-4BF0-BD14-EC5B04F9DEC4}"/>
              </a:ext>
            </a:extLst>
          </p:cNvPr>
          <p:cNvSpPr txBox="1"/>
          <p:nvPr/>
        </p:nvSpPr>
        <p:spPr>
          <a:xfrm>
            <a:off x="3538273" y="1785800"/>
            <a:ext cx="1026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5154AD2-E0ED-4204-9C24-6B6C03D8F79D}"/>
              </a:ext>
            </a:extLst>
          </p:cNvPr>
          <p:cNvSpPr txBox="1"/>
          <p:nvPr/>
        </p:nvSpPr>
        <p:spPr>
          <a:xfrm>
            <a:off x="6768904" y="1690331"/>
            <a:ext cx="2956343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rtl="1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ar-BH" sz="3600" dirty="0">
                <a:solidFill>
                  <a:srgbClr val="14141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ar-SA" sz="3600" dirty="0">
                <a:solidFill>
                  <a:srgbClr val="14141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كُنْ نَظـيفًا دائِمًا.  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C8B98EE-A9DD-486A-AD9D-81164C55F398}"/>
              </a:ext>
            </a:extLst>
          </p:cNvPr>
          <p:cNvSpPr/>
          <p:nvPr/>
        </p:nvSpPr>
        <p:spPr>
          <a:xfrm>
            <a:off x="3785152" y="3013688"/>
            <a:ext cx="763484" cy="686558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0C7014E-60E4-4887-8253-32B927C12999}"/>
              </a:ext>
            </a:extLst>
          </p:cNvPr>
          <p:cNvSpPr txBox="1"/>
          <p:nvPr/>
        </p:nvSpPr>
        <p:spPr>
          <a:xfrm>
            <a:off x="6768904" y="2940254"/>
            <a:ext cx="2956343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rtl="1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ar-BH" sz="3600" dirty="0">
                <a:solidFill>
                  <a:srgbClr val="14141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الْقَ الرِّفاقَ باسِمًا</a:t>
            </a:r>
            <a:r>
              <a:rPr lang="ar-SA" sz="3600" dirty="0">
                <a:solidFill>
                  <a:srgbClr val="14141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  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92173DB-DFBE-4A1F-B932-ABA018025B4E}"/>
              </a:ext>
            </a:extLst>
          </p:cNvPr>
          <p:cNvSpPr/>
          <p:nvPr/>
        </p:nvSpPr>
        <p:spPr>
          <a:xfrm>
            <a:off x="3785152" y="4255535"/>
            <a:ext cx="763484" cy="686558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180547F-CFB7-42BF-B65C-C749C1198CF4}"/>
              </a:ext>
            </a:extLst>
          </p:cNvPr>
          <p:cNvSpPr txBox="1"/>
          <p:nvPr/>
        </p:nvSpPr>
        <p:spPr>
          <a:xfrm>
            <a:off x="5421084" y="4182101"/>
            <a:ext cx="4304163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rtl="1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ar-BH" sz="3600" dirty="0">
                <a:solidFill>
                  <a:srgbClr val="14141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النّظافةُ تَحْمي مِنَ الْأَمْراضِ</a:t>
            </a:r>
            <a:r>
              <a:rPr lang="ar-SA" sz="3600" dirty="0">
                <a:solidFill>
                  <a:srgbClr val="14141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  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614D8C7-8A5B-426C-AB6C-36C9D0F6583D}"/>
              </a:ext>
            </a:extLst>
          </p:cNvPr>
          <p:cNvSpPr/>
          <p:nvPr/>
        </p:nvSpPr>
        <p:spPr>
          <a:xfrm>
            <a:off x="3788262" y="5499117"/>
            <a:ext cx="763484" cy="686558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1941167-37B5-4270-898A-D19786812A9D}"/>
              </a:ext>
            </a:extLst>
          </p:cNvPr>
          <p:cNvSpPr txBox="1"/>
          <p:nvPr/>
        </p:nvSpPr>
        <p:spPr>
          <a:xfrm>
            <a:off x="4674636" y="5425683"/>
            <a:ext cx="5053722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rtl="1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ar-BH" sz="3600" dirty="0">
                <a:solidFill>
                  <a:srgbClr val="14141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الْجِسْمُ السَّليمُ في الْعَقْلِ السَّليمِ</a:t>
            </a:r>
            <a:r>
              <a:rPr lang="ar-SA" sz="3600" dirty="0">
                <a:solidFill>
                  <a:srgbClr val="14141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  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E2E9612-9B97-46A5-8B38-534EFB6D271F}"/>
              </a:ext>
            </a:extLst>
          </p:cNvPr>
          <p:cNvSpPr txBox="1"/>
          <p:nvPr/>
        </p:nvSpPr>
        <p:spPr>
          <a:xfrm>
            <a:off x="3521659" y="3013688"/>
            <a:ext cx="1026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3B49345-031A-47F1-B53D-792EEDB897FF}"/>
              </a:ext>
            </a:extLst>
          </p:cNvPr>
          <p:cNvSpPr txBox="1"/>
          <p:nvPr/>
        </p:nvSpPr>
        <p:spPr>
          <a:xfrm>
            <a:off x="3519611" y="4250716"/>
            <a:ext cx="1026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B290303-1CAF-4691-9409-CA3E4C15D137}"/>
              </a:ext>
            </a:extLst>
          </p:cNvPr>
          <p:cNvSpPr txBox="1"/>
          <p:nvPr/>
        </p:nvSpPr>
        <p:spPr>
          <a:xfrm>
            <a:off x="3528942" y="5471974"/>
            <a:ext cx="1026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9440BB1-5028-4154-ABD7-FB0325948E64}"/>
              </a:ext>
            </a:extLst>
          </p:cNvPr>
          <p:cNvSpPr txBox="1"/>
          <p:nvPr/>
        </p:nvSpPr>
        <p:spPr>
          <a:xfrm>
            <a:off x="3785243" y="3066683"/>
            <a:ext cx="594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3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FD3C08B-9414-47BA-AE31-805F96F51E51}"/>
              </a:ext>
            </a:extLst>
          </p:cNvPr>
          <p:cNvSpPr txBox="1"/>
          <p:nvPr/>
        </p:nvSpPr>
        <p:spPr>
          <a:xfrm>
            <a:off x="3785243" y="4316703"/>
            <a:ext cx="594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4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4E9C8DC-692E-49FE-817F-4625CAD61896}"/>
              </a:ext>
            </a:extLst>
          </p:cNvPr>
          <p:cNvSpPr txBox="1"/>
          <p:nvPr/>
        </p:nvSpPr>
        <p:spPr>
          <a:xfrm>
            <a:off x="3775119" y="5537817"/>
            <a:ext cx="594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5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636C7658-6D9E-4A39-92F4-36AA7F8CF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6153" y="6431180"/>
            <a:ext cx="960119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</a:t>
            </a: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العَرَبِيَّةُ / الصَّفُّ الثّاني الابْتِدائِيُّ/ وَحْدَةُ: المُحافَظَةُ على الصِّحَّةِ/ الدَّرْسُ </a:t>
            </a:r>
            <a:r>
              <a:rPr lang="ar-BH" sz="18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الْعاشِرُ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 نَظافَتي/</a:t>
            </a:r>
            <a:r>
              <a:rPr kumimoji="0" lang="ar-BH" sz="1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(أُحلِّلُ وأُركِّبُ وأَتَدَرَّبُ 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4241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9" grpId="0"/>
      <p:bldP spid="72" grpId="0"/>
      <p:bldP spid="80" grpId="0"/>
      <p:bldP spid="82" grpId="0"/>
      <p:bldP spid="83" grpId="0"/>
      <p:bldP spid="84" grpId="0"/>
      <p:bldP spid="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2338" y="547174"/>
            <a:ext cx="641233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أُحَلِّلُ الْكَلِماتِ إِلى مَقاطِعِها كَما في الْمِثالِ</a:t>
            </a:r>
            <a:r>
              <a:rPr kumimoji="0" lang="en-US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26BA90-11E8-40BE-8BA9-98D7F1E00468}"/>
              </a:ext>
            </a:extLst>
          </p:cNvPr>
          <p:cNvSpPr/>
          <p:nvPr/>
        </p:nvSpPr>
        <p:spPr>
          <a:xfrm>
            <a:off x="8025397" y="1774865"/>
            <a:ext cx="1296959" cy="6398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9030A98-8BAD-4370-81D9-3C1F8E4EAD54}"/>
              </a:ext>
            </a:extLst>
          </p:cNvPr>
          <p:cNvSpPr/>
          <p:nvPr/>
        </p:nvSpPr>
        <p:spPr>
          <a:xfrm>
            <a:off x="8025397" y="2733652"/>
            <a:ext cx="1296959" cy="6398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A6B275-DBBC-4F46-8B4B-3E1E896B57F2}"/>
              </a:ext>
            </a:extLst>
          </p:cNvPr>
          <p:cNvSpPr/>
          <p:nvPr/>
        </p:nvSpPr>
        <p:spPr>
          <a:xfrm>
            <a:off x="8025398" y="3702797"/>
            <a:ext cx="1298436" cy="6398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AA93CB-FF86-42E2-9261-9F339A607FBA}"/>
              </a:ext>
            </a:extLst>
          </p:cNvPr>
          <p:cNvSpPr/>
          <p:nvPr/>
        </p:nvSpPr>
        <p:spPr>
          <a:xfrm>
            <a:off x="8025398" y="4665127"/>
            <a:ext cx="1296958" cy="6398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55C9251-CAE3-46AB-848A-E7E31215E592}"/>
              </a:ext>
            </a:extLst>
          </p:cNvPr>
          <p:cNvSpPr/>
          <p:nvPr/>
        </p:nvSpPr>
        <p:spPr>
          <a:xfrm>
            <a:off x="6733646" y="1763765"/>
            <a:ext cx="763484" cy="6865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319A779-A780-49CB-AF67-234B069BADE3}"/>
              </a:ext>
            </a:extLst>
          </p:cNvPr>
          <p:cNvSpPr/>
          <p:nvPr/>
        </p:nvSpPr>
        <p:spPr>
          <a:xfrm>
            <a:off x="5302141" y="1765987"/>
            <a:ext cx="763484" cy="6865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1FB8EA3-93CA-43AF-BCEE-9AE53B39D48B}"/>
              </a:ext>
            </a:extLst>
          </p:cNvPr>
          <p:cNvSpPr/>
          <p:nvPr/>
        </p:nvSpPr>
        <p:spPr>
          <a:xfrm>
            <a:off x="6733646" y="2717229"/>
            <a:ext cx="763484" cy="686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F29A398-8C62-4A91-96C9-17AF4A69C8DA}"/>
              </a:ext>
            </a:extLst>
          </p:cNvPr>
          <p:cNvSpPr/>
          <p:nvPr/>
        </p:nvSpPr>
        <p:spPr>
          <a:xfrm>
            <a:off x="5302141" y="2719451"/>
            <a:ext cx="763484" cy="686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33A0266-98F3-4E03-931E-7D24D785124C}"/>
              </a:ext>
            </a:extLst>
          </p:cNvPr>
          <p:cNvSpPr/>
          <p:nvPr/>
        </p:nvSpPr>
        <p:spPr>
          <a:xfrm>
            <a:off x="3891509" y="2717229"/>
            <a:ext cx="763484" cy="686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E9224B1-6682-4CCC-B33F-1B8741923E48}"/>
              </a:ext>
            </a:extLst>
          </p:cNvPr>
          <p:cNvSpPr/>
          <p:nvPr/>
        </p:nvSpPr>
        <p:spPr>
          <a:xfrm>
            <a:off x="6726249" y="3665067"/>
            <a:ext cx="763484" cy="686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DA5C234-0C9F-4790-96F8-3107F4A5FB0D}"/>
              </a:ext>
            </a:extLst>
          </p:cNvPr>
          <p:cNvSpPr/>
          <p:nvPr/>
        </p:nvSpPr>
        <p:spPr>
          <a:xfrm>
            <a:off x="5294744" y="3667289"/>
            <a:ext cx="763484" cy="686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A830F5-E187-4A82-B687-BB88AEE34C37}"/>
              </a:ext>
            </a:extLst>
          </p:cNvPr>
          <p:cNvSpPr/>
          <p:nvPr/>
        </p:nvSpPr>
        <p:spPr>
          <a:xfrm>
            <a:off x="3874315" y="3664980"/>
            <a:ext cx="763484" cy="686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20448BA-2F86-44D8-B02A-8D8E939D436C}"/>
              </a:ext>
            </a:extLst>
          </p:cNvPr>
          <p:cNvSpPr/>
          <p:nvPr/>
        </p:nvSpPr>
        <p:spPr>
          <a:xfrm>
            <a:off x="6717367" y="4614983"/>
            <a:ext cx="763484" cy="686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A7539CD-BB58-4069-AFDC-B3D255C369C2}"/>
              </a:ext>
            </a:extLst>
          </p:cNvPr>
          <p:cNvSpPr/>
          <p:nvPr/>
        </p:nvSpPr>
        <p:spPr>
          <a:xfrm>
            <a:off x="5285862" y="4617205"/>
            <a:ext cx="763484" cy="686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D41B69-312C-469A-9955-5969A670E027}"/>
              </a:ext>
            </a:extLst>
          </p:cNvPr>
          <p:cNvSpPr/>
          <p:nvPr/>
        </p:nvSpPr>
        <p:spPr>
          <a:xfrm>
            <a:off x="3865433" y="4614896"/>
            <a:ext cx="763484" cy="686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D6FCE3-A8B4-458F-AB30-F4C91A8FA31B}"/>
              </a:ext>
            </a:extLst>
          </p:cNvPr>
          <p:cNvSpPr txBox="1"/>
          <p:nvPr/>
        </p:nvSpPr>
        <p:spPr>
          <a:xfrm>
            <a:off x="8202948" y="1743135"/>
            <a:ext cx="941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الْعِلْمُ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FD2B20A-8F6D-469B-97CD-B643A8070E0E}"/>
              </a:ext>
            </a:extLst>
          </p:cNvPr>
          <p:cNvSpPr txBox="1"/>
          <p:nvPr/>
        </p:nvSpPr>
        <p:spPr>
          <a:xfrm>
            <a:off x="8189587" y="2782669"/>
            <a:ext cx="941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الْوَلَدُ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B5916EA-67B2-410C-A61A-85A2D6314835}"/>
              </a:ext>
            </a:extLst>
          </p:cNvPr>
          <p:cNvSpPr txBox="1"/>
          <p:nvPr/>
        </p:nvSpPr>
        <p:spPr>
          <a:xfrm>
            <a:off x="8137796" y="3709268"/>
            <a:ext cx="1146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الْجَميلُ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2E365D7-9119-4F3E-A8C6-7005BD3DEEF6}"/>
              </a:ext>
            </a:extLst>
          </p:cNvPr>
          <p:cNvSpPr txBox="1"/>
          <p:nvPr/>
        </p:nvSpPr>
        <p:spPr>
          <a:xfrm>
            <a:off x="8137796" y="4724787"/>
            <a:ext cx="1048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الْحَياةُ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AD77B1D-3B96-4849-80FA-FBB8A3D9D013}"/>
              </a:ext>
            </a:extLst>
          </p:cNvPr>
          <p:cNvSpPr txBox="1"/>
          <p:nvPr/>
        </p:nvSpPr>
        <p:spPr>
          <a:xfrm>
            <a:off x="6468790" y="3666062"/>
            <a:ext cx="1026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059F9FE-1B09-4AA6-A645-A7CEA55B87BE}"/>
              </a:ext>
            </a:extLst>
          </p:cNvPr>
          <p:cNvSpPr txBox="1"/>
          <p:nvPr/>
        </p:nvSpPr>
        <p:spPr>
          <a:xfrm>
            <a:off x="5042324" y="3674940"/>
            <a:ext cx="1026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8EC460F-0035-4C48-BB48-DE1FF8B8E477}"/>
              </a:ext>
            </a:extLst>
          </p:cNvPr>
          <p:cNvSpPr txBox="1"/>
          <p:nvPr/>
        </p:nvSpPr>
        <p:spPr>
          <a:xfrm>
            <a:off x="3609357" y="3685093"/>
            <a:ext cx="1026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530A338-3B20-42F5-9086-E82169BB27E6}"/>
              </a:ext>
            </a:extLst>
          </p:cNvPr>
          <p:cNvSpPr txBox="1"/>
          <p:nvPr/>
        </p:nvSpPr>
        <p:spPr>
          <a:xfrm>
            <a:off x="6465817" y="4601711"/>
            <a:ext cx="1026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0621092-B3DE-4B2B-A116-C28D766AA8FD}"/>
              </a:ext>
            </a:extLst>
          </p:cNvPr>
          <p:cNvSpPr txBox="1"/>
          <p:nvPr/>
        </p:nvSpPr>
        <p:spPr>
          <a:xfrm>
            <a:off x="5024569" y="4603185"/>
            <a:ext cx="1026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ABB3431-1B70-40D9-BAE7-52A43A7B1FAA}"/>
              </a:ext>
            </a:extLst>
          </p:cNvPr>
          <p:cNvSpPr txBox="1"/>
          <p:nvPr/>
        </p:nvSpPr>
        <p:spPr>
          <a:xfrm>
            <a:off x="3600463" y="4617392"/>
            <a:ext cx="1026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13AF6E9-350C-4052-B99E-CCA4CCB95B51}"/>
              </a:ext>
            </a:extLst>
          </p:cNvPr>
          <p:cNvSpPr txBox="1"/>
          <p:nvPr/>
        </p:nvSpPr>
        <p:spPr>
          <a:xfrm>
            <a:off x="6751875" y="1820174"/>
            <a:ext cx="594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الْـ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DA352F1-EDA7-4A18-85E4-EB8D7CAE4F4B}"/>
              </a:ext>
            </a:extLst>
          </p:cNvPr>
          <p:cNvSpPr txBox="1"/>
          <p:nvPr/>
        </p:nvSpPr>
        <p:spPr>
          <a:xfrm>
            <a:off x="5219543" y="1788914"/>
            <a:ext cx="698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ـعِلْـ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F5EAAE8-13A2-4E4B-9581-A7112962D168}"/>
              </a:ext>
            </a:extLst>
          </p:cNvPr>
          <p:cNvSpPr txBox="1"/>
          <p:nvPr/>
        </p:nvSpPr>
        <p:spPr>
          <a:xfrm>
            <a:off x="6814942" y="2782669"/>
            <a:ext cx="5184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الْـ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8A418CC-6955-4DD8-9D89-C45DB2FD42F2}"/>
              </a:ext>
            </a:extLst>
          </p:cNvPr>
          <p:cNvSpPr txBox="1"/>
          <p:nvPr/>
        </p:nvSpPr>
        <p:spPr>
          <a:xfrm>
            <a:off x="5414902" y="2730103"/>
            <a:ext cx="4506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ـوَ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F5977F6-28FC-4D2D-9D98-5C285776E639}"/>
              </a:ext>
            </a:extLst>
          </p:cNvPr>
          <p:cNvSpPr txBox="1"/>
          <p:nvPr/>
        </p:nvSpPr>
        <p:spPr>
          <a:xfrm>
            <a:off x="3865433" y="2761214"/>
            <a:ext cx="5927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لَـ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67AF801-9C8B-41B9-9F2E-F61C33C3F0F5}"/>
              </a:ext>
            </a:extLst>
          </p:cNvPr>
          <p:cNvSpPr txBox="1"/>
          <p:nvPr/>
        </p:nvSpPr>
        <p:spPr>
          <a:xfrm>
            <a:off x="6691866" y="3685093"/>
            <a:ext cx="6417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الْـ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EB03A5B-4BCD-47A0-B254-47E6EFF0C6CD}"/>
              </a:ext>
            </a:extLst>
          </p:cNvPr>
          <p:cNvSpPr txBox="1"/>
          <p:nvPr/>
        </p:nvSpPr>
        <p:spPr>
          <a:xfrm>
            <a:off x="5314253" y="3703199"/>
            <a:ext cx="591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ـجَـ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9E58914-4B6E-403A-8CF6-CD75ADD33033}"/>
              </a:ext>
            </a:extLst>
          </p:cNvPr>
          <p:cNvSpPr txBox="1"/>
          <p:nvPr/>
        </p:nvSpPr>
        <p:spPr>
          <a:xfrm>
            <a:off x="3932045" y="3680468"/>
            <a:ext cx="5861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ـميـ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5CA82AE-02F3-45AD-BDB9-3C361997B3D0}"/>
              </a:ext>
            </a:extLst>
          </p:cNvPr>
          <p:cNvSpPr txBox="1"/>
          <p:nvPr/>
        </p:nvSpPr>
        <p:spPr>
          <a:xfrm>
            <a:off x="6629305" y="4643222"/>
            <a:ext cx="6800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الْـ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8D20C4A-D1A8-4CDA-82E2-A96CD073E875}"/>
              </a:ext>
            </a:extLst>
          </p:cNvPr>
          <p:cNvSpPr txBox="1"/>
          <p:nvPr/>
        </p:nvSpPr>
        <p:spPr>
          <a:xfrm>
            <a:off x="5360819" y="4620278"/>
            <a:ext cx="5072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ـحَـ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CB7D6D3-8795-44B1-9FA7-00EB45C1DA44}"/>
              </a:ext>
            </a:extLst>
          </p:cNvPr>
          <p:cNvSpPr txBox="1"/>
          <p:nvPr/>
        </p:nvSpPr>
        <p:spPr>
          <a:xfrm>
            <a:off x="3762186" y="4617392"/>
            <a:ext cx="6497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ـيا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8285410-056F-462E-A00C-3192CE452E82}"/>
              </a:ext>
            </a:extLst>
          </p:cNvPr>
          <p:cNvSpPr/>
          <p:nvPr/>
        </p:nvSpPr>
        <p:spPr>
          <a:xfrm>
            <a:off x="3922255" y="1751515"/>
            <a:ext cx="763484" cy="6865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010CD5C-358A-417A-95D5-4E0FBB9B1D81}"/>
              </a:ext>
            </a:extLst>
          </p:cNvPr>
          <p:cNvSpPr txBox="1"/>
          <p:nvPr/>
        </p:nvSpPr>
        <p:spPr>
          <a:xfrm>
            <a:off x="3794643" y="1755144"/>
            <a:ext cx="698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ـمُ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404244A-737F-4A78-9A64-201ACD7B0D64}"/>
              </a:ext>
            </a:extLst>
          </p:cNvPr>
          <p:cNvSpPr/>
          <p:nvPr/>
        </p:nvSpPr>
        <p:spPr>
          <a:xfrm>
            <a:off x="2438672" y="2709466"/>
            <a:ext cx="763484" cy="686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DB0191C-E9B0-4B25-BBDE-7A623E111709}"/>
              </a:ext>
            </a:extLst>
          </p:cNvPr>
          <p:cNvSpPr txBox="1"/>
          <p:nvPr/>
        </p:nvSpPr>
        <p:spPr>
          <a:xfrm>
            <a:off x="2155960" y="2708814"/>
            <a:ext cx="1026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5DB0EC-CA95-4AB2-B324-3F1A4115DA7D}"/>
              </a:ext>
            </a:extLst>
          </p:cNvPr>
          <p:cNvSpPr txBox="1"/>
          <p:nvPr/>
        </p:nvSpPr>
        <p:spPr>
          <a:xfrm>
            <a:off x="2428725" y="2753531"/>
            <a:ext cx="5927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ـدُ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895C58D-855C-4D94-9295-1E19EA47F965}"/>
              </a:ext>
            </a:extLst>
          </p:cNvPr>
          <p:cNvSpPr/>
          <p:nvPr/>
        </p:nvSpPr>
        <p:spPr>
          <a:xfrm>
            <a:off x="2437199" y="3630669"/>
            <a:ext cx="763484" cy="686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DC29843-6926-4637-B5B1-1AF78D8A0EED}"/>
              </a:ext>
            </a:extLst>
          </p:cNvPr>
          <p:cNvSpPr txBox="1"/>
          <p:nvPr/>
        </p:nvSpPr>
        <p:spPr>
          <a:xfrm>
            <a:off x="2154487" y="3630017"/>
            <a:ext cx="1026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76C174E-BA14-41BA-8AE2-AC6C6568DF7A}"/>
              </a:ext>
            </a:extLst>
          </p:cNvPr>
          <p:cNvSpPr txBox="1"/>
          <p:nvPr/>
        </p:nvSpPr>
        <p:spPr>
          <a:xfrm>
            <a:off x="2440418" y="3637693"/>
            <a:ext cx="5927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ـلُ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CFF08DE-CC3C-431B-8801-39DE93215930}"/>
              </a:ext>
            </a:extLst>
          </p:cNvPr>
          <p:cNvSpPr/>
          <p:nvPr/>
        </p:nvSpPr>
        <p:spPr>
          <a:xfrm>
            <a:off x="2431741" y="4596307"/>
            <a:ext cx="763484" cy="686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61211A3-3B4E-4FD4-B14C-B142469522B8}"/>
              </a:ext>
            </a:extLst>
          </p:cNvPr>
          <p:cNvSpPr txBox="1"/>
          <p:nvPr/>
        </p:nvSpPr>
        <p:spPr>
          <a:xfrm>
            <a:off x="2149029" y="4595655"/>
            <a:ext cx="1026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0CAF507-469E-4E6C-9CC5-4C66613A72A5}"/>
              </a:ext>
            </a:extLst>
          </p:cNvPr>
          <p:cNvSpPr txBox="1"/>
          <p:nvPr/>
        </p:nvSpPr>
        <p:spPr>
          <a:xfrm>
            <a:off x="2397636" y="4621993"/>
            <a:ext cx="5927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ةُ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4FAFF8D-B9EC-47F0-A31E-42663CE49DBE}"/>
              </a:ext>
            </a:extLst>
          </p:cNvPr>
          <p:cNvSpPr txBox="1"/>
          <p:nvPr/>
        </p:nvSpPr>
        <p:spPr>
          <a:xfrm>
            <a:off x="6479235" y="2717142"/>
            <a:ext cx="1026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B52EF90-9B19-4B77-8961-B66B004B71D9}"/>
              </a:ext>
            </a:extLst>
          </p:cNvPr>
          <p:cNvSpPr txBox="1"/>
          <p:nvPr/>
        </p:nvSpPr>
        <p:spPr>
          <a:xfrm>
            <a:off x="5273314" y="2717142"/>
            <a:ext cx="8050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F708616-0302-4515-9D95-E1CAA4E5A8B6}"/>
              </a:ext>
            </a:extLst>
          </p:cNvPr>
          <p:cNvSpPr txBox="1"/>
          <p:nvPr/>
        </p:nvSpPr>
        <p:spPr>
          <a:xfrm>
            <a:off x="3614844" y="2700915"/>
            <a:ext cx="1026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58" name="Footer Placeholder 3">
            <a:extLst>
              <a:ext uri="{FF2B5EF4-FFF2-40B4-BE49-F238E27FC236}">
                <a16:creationId xmlns:a16="http://schemas.microsoft.com/office/drawing/2014/main" id="{1D8EF97B-432F-4313-9241-9680C0A8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6153" y="6431180"/>
            <a:ext cx="960119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</a:t>
            </a: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العَرَبِيَّةُ / الصَّفُّ الثّاني الابْتِدائِيُّ/ وَحْدَةُ: المُحافَظَةُ على الصِّحَّةِ/ الدَّرْسُ </a:t>
            </a:r>
            <a:r>
              <a:rPr lang="ar-BH" sz="18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الْعاشِرُ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 نَظافَتي/</a:t>
            </a:r>
            <a:r>
              <a:rPr kumimoji="0" lang="ar-BH" sz="1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(أُحلِّلُ وأُركِّبُ وأَتَدَرَّبُ 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517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4" grpId="0"/>
      <p:bldP spid="65" grpId="0"/>
      <p:bldP spid="66" grpId="0"/>
      <p:bldP spid="73" grpId="0"/>
      <p:bldP spid="74" grpId="0"/>
      <p:bldP spid="75" grpId="0"/>
      <p:bldP spid="76" grpId="0"/>
      <p:bldP spid="77" grpId="0"/>
      <p:bldP spid="78" grpId="0"/>
      <p:bldP spid="81" grpId="0"/>
      <p:bldP spid="99" grpId="0"/>
      <p:bldP spid="101" grpId="0"/>
      <p:bldP spid="50" grpId="0"/>
      <p:bldP spid="54" grpId="0"/>
      <p:bldP spid="56" grpId="0"/>
      <p:bldP spid="57" grpId="0"/>
      <p:bldP spid="67" grpId="0"/>
      <p:bldP spid="68" grpId="0"/>
      <p:bldP spid="72" grpId="0"/>
      <p:bldP spid="80" grpId="0"/>
      <p:bldP spid="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5139" y="547174"/>
            <a:ext cx="641233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أُحَلِّلُ الْكَلِماتِ إِلى مَقاطِعِها كَما في الْمِثالِ</a:t>
            </a:r>
            <a:r>
              <a:rPr kumimoji="0" lang="en-US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A6B275-DBBC-4F46-8B4B-3E1E896B57F2}"/>
              </a:ext>
            </a:extLst>
          </p:cNvPr>
          <p:cNvSpPr/>
          <p:nvPr/>
        </p:nvSpPr>
        <p:spPr>
          <a:xfrm>
            <a:off x="8833283" y="1740811"/>
            <a:ext cx="1298436" cy="6398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AA93CB-FF86-42E2-9261-9F339A607FBA}"/>
              </a:ext>
            </a:extLst>
          </p:cNvPr>
          <p:cNvSpPr/>
          <p:nvPr/>
        </p:nvSpPr>
        <p:spPr>
          <a:xfrm>
            <a:off x="8833283" y="2703141"/>
            <a:ext cx="1296958" cy="6398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E9224B1-6682-4CCC-B33F-1B8741923E48}"/>
              </a:ext>
            </a:extLst>
          </p:cNvPr>
          <p:cNvSpPr/>
          <p:nvPr/>
        </p:nvSpPr>
        <p:spPr>
          <a:xfrm>
            <a:off x="7534134" y="1703081"/>
            <a:ext cx="763484" cy="686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DA5C234-0C9F-4790-96F8-3107F4A5FB0D}"/>
              </a:ext>
            </a:extLst>
          </p:cNvPr>
          <p:cNvSpPr/>
          <p:nvPr/>
        </p:nvSpPr>
        <p:spPr>
          <a:xfrm>
            <a:off x="6102629" y="1705303"/>
            <a:ext cx="763484" cy="686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A830F5-E187-4A82-B687-BB88AEE34C37}"/>
              </a:ext>
            </a:extLst>
          </p:cNvPr>
          <p:cNvSpPr/>
          <p:nvPr/>
        </p:nvSpPr>
        <p:spPr>
          <a:xfrm>
            <a:off x="4682200" y="1702994"/>
            <a:ext cx="763484" cy="686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20448BA-2F86-44D8-B02A-8D8E939D436C}"/>
              </a:ext>
            </a:extLst>
          </p:cNvPr>
          <p:cNvSpPr/>
          <p:nvPr/>
        </p:nvSpPr>
        <p:spPr>
          <a:xfrm>
            <a:off x="7525252" y="2652997"/>
            <a:ext cx="763484" cy="686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A7539CD-BB58-4069-AFDC-B3D255C369C2}"/>
              </a:ext>
            </a:extLst>
          </p:cNvPr>
          <p:cNvSpPr/>
          <p:nvPr/>
        </p:nvSpPr>
        <p:spPr>
          <a:xfrm>
            <a:off x="6093747" y="2655219"/>
            <a:ext cx="763484" cy="686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D41B69-312C-469A-9955-5969A670E027}"/>
              </a:ext>
            </a:extLst>
          </p:cNvPr>
          <p:cNvSpPr/>
          <p:nvPr/>
        </p:nvSpPr>
        <p:spPr>
          <a:xfrm>
            <a:off x="4673318" y="2652910"/>
            <a:ext cx="763484" cy="686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596CBEC-D0E0-4D4E-8D0A-ABB891F7A929}"/>
              </a:ext>
            </a:extLst>
          </p:cNvPr>
          <p:cNvSpPr/>
          <p:nvPr/>
        </p:nvSpPr>
        <p:spPr>
          <a:xfrm>
            <a:off x="3286929" y="1685776"/>
            <a:ext cx="763484" cy="686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4208A76-3B05-4C71-9DBA-2017BE1566E8}"/>
              </a:ext>
            </a:extLst>
          </p:cNvPr>
          <p:cNvSpPr/>
          <p:nvPr/>
        </p:nvSpPr>
        <p:spPr>
          <a:xfrm>
            <a:off x="3292838" y="2629964"/>
            <a:ext cx="763484" cy="686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F3FD78F-F440-45DD-96F2-A8F13DF2F009}"/>
              </a:ext>
            </a:extLst>
          </p:cNvPr>
          <p:cNvSpPr/>
          <p:nvPr/>
        </p:nvSpPr>
        <p:spPr>
          <a:xfrm>
            <a:off x="1948907" y="2636244"/>
            <a:ext cx="763484" cy="6865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B5916EA-67B2-410C-A61A-85A2D6314835}"/>
              </a:ext>
            </a:extLst>
          </p:cNvPr>
          <p:cNvSpPr txBox="1"/>
          <p:nvPr/>
        </p:nvSpPr>
        <p:spPr>
          <a:xfrm>
            <a:off x="8901573" y="1747282"/>
            <a:ext cx="114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الْهِنْدامُ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2E365D7-9119-4F3E-A8C6-7005BD3DEEF6}"/>
              </a:ext>
            </a:extLst>
          </p:cNvPr>
          <p:cNvSpPr txBox="1"/>
          <p:nvPr/>
        </p:nvSpPr>
        <p:spPr>
          <a:xfrm>
            <a:off x="8760311" y="2718411"/>
            <a:ext cx="1322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الْمَدارِسُ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AD77B1D-3B96-4849-80FA-FBB8A3D9D013}"/>
              </a:ext>
            </a:extLst>
          </p:cNvPr>
          <p:cNvSpPr txBox="1"/>
          <p:nvPr/>
        </p:nvSpPr>
        <p:spPr>
          <a:xfrm>
            <a:off x="7276675" y="1704076"/>
            <a:ext cx="1026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059F9FE-1B09-4AA6-A645-A7CEA55B87BE}"/>
              </a:ext>
            </a:extLst>
          </p:cNvPr>
          <p:cNvSpPr txBox="1"/>
          <p:nvPr/>
        </p:nvSpPr>
        <p:spPr>
          <a:xfrm>
            <a:off x="5850209" y="1712954"/>
            <a:ext cx="1026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8EC460F-0035-4C48-BB48-DE1FF8B8E477}"/>
              </a:ext>
            </a:extLst>
          </p:cNvPr>
          <p:cNvSpPr txBox="1"/>
          <p:nvPr/>
        </p:nvSpPr>
        <p:spPr>
          <a:xfrm>
            <a:off x="4417242" y="1723107"/>
            <a:ext cx="1026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E16EB8B-5EB3-4B66-A43F-86BDC5CA1873}"/>
              </a:ext>
            </a:extLst>
          </p:cNvPr>
          <p:cNvSpPr txBox="1"/>
          <p:nvPr/>
        </p:nvSpPr>
        <p:spPr>
          <a:xfrm>
            <a:off x="3213198" y="1704076"/>
            <a:ext cx="853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530A338-3B20-42F5-9086-E82169BB27E6}"/>
              </a:ext>
            </a:extLst>
          </p:cNvPr>
          <p:cNvSpPr txBox="1"/>
          <p:nvPr/>
        </p:nvSpPr>
        <p:spPr>
          <a:xfrm>
            <a:off x="7273702" y="2639725"/>
            <a:ext cx="1026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0621092-B3DE-4B2B-A116-C28D766AA8FD}"/>
              </a:ext>
            </a:extLst>
          </p:cNvPr>
          <p:cNvSpPr txBox="1"/>
          <p:nvPr/>
        </p:nvSpPr>
        <p:spPr>
          <a:xfrm>
            <a:off x="5832454" y="2641199"/>
            <a:ext cx="1026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ABB3431-1B70-40D9-BAE7-52A43A7B1FAA}"/>
              </a:ext>
            </a:extLst>
          </p:cNvPr>
          <p:cNvSpPr txBox="1"/>
          <p:nvPr/>
        </p:nvSpPr>
        <p:spPr>
          <a:xfrm>
            <a:off x="4408348" y="2655406"/>
            <a:ext cx="1026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4F2F2BE-5480-40DC-B3D9-7C9362F3B321}"/>
              </a:ext>
            </a:extLst>
          </p:cNvPr>
          <p:cNvSpPr txBox="1"/>
          <p:nvPr/>
        </p:nvSpPr>
        <p:spPr>
          <a:xfrm>
            <a:off x="3031941" y="2658293"/>
            <a:ext cx="1026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09B529A-F377-4908-A5DA-8601EBAA089A}"/>
              </a:ext>
            </a:extLst>
          </p:cNvPr>
          <p:cNvSpPr txBox="1"/>
          <p:nvPr/>
        </p:nvSpPr>
        <p:spPr>
          <a:xfrm>
            <a:off x="1699459" y="2666694"/>
            <a:ext cx="1026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........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67AF801-9C8B-41B9-9F2E-F61C33C3F0F5}"/>
              </a:ext>
            </a:extLst>
          </p:cNvPr>
          <p:cNvSpPr txBox="1"/>
          <p:nvPr/>
        </p:nvSpPr>
        <p:spPr>
          <a:xfrm>
            <a:off x="7495403" y="1723107"/>
            <a:ext cx="6417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الْـ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EB03A5B-4BCD-47A0-B254-47E6EFF0C6CD}"/>
              </a:ext>
            </a:extLst>
          </p:cNvPr>
          <p:cNvSpPr txBox="1"/>
          <p:nvPr/>
        </p:nvSpPr>
        <p:spPr>
          <a:xfrm>
            <a:off x="6114663" y="1741213"/>
            <a:ext cx="615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ـهِنْـ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9E58914-4B6E-403A-8CF6-CD75ADD33033}"/>
              </a:ext>
            </a:extLst>
          </p:cNvPr>
          <p:cNvSpPr txBox="1"/>
          <p:nvPr/>
        </p:nvSpPr>
        <p:spPr>
          <a:xfrm>
            <a:off x="4704418" y="1718482"/>
            <a:ext cx="5861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ـ</a:t>
            </a:r>
            <a:r>
              <a:rPr kumimoji="0" lang="ar-BH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دا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269E664-3EEB-41CC-A362-8D6B391620D8}"/>
              </a:ext>
            </a:extLst>
          </p:cNvPr>
          <p:cNvSpPr txBox="1"/>
          <p:nvPr/>
        </p:nvSpPr>
        <p:spPr>
          <a:xfrm>
            <a:off x="3319246" y="1712954"/>
            <a:ext cx="5364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مُ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5CA82AE-02F3-45AD-BDB9-3C361997B3D0}"/>
              </a:ext>
            </a:extLst>
          </p:cNvPr>
          <p:cNvSpPr txBox="1"/>
          <p:nvPr/>
        </p:nvSpPr>
        <p:spPr>
          <a:xfrm>
            <a:off x="7468625" y="2672358"/>
            <a:ext cx="6800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الْـ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8D20C4A-D1A8-4CDA-82E2-A96CD073E875}"/>
              </a:ext>
            </a:extLst>
          </p:cNvPr>
          <p:cNvSpPr txBox="1"/>
          <p:nvPr/>
        </p:nvSpPr>
        <p:spPr>
          <a:xfrm>
            <a:off x="6105494" y="2658292"/>
            <a:ext cx="5748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ـمَـ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CB7D6D3-8795-44B1-9FA7-00EB45C1DA44}"/>
              </a:ext>
            </a:extLst>
          </p:cNvPr>
          <p:cNvSpPr txBox="1"/>
          <p:nvPr/>
        </p:nvSpPr>
        <p:spPr>
          <a:xfrm>
            <a:off x="4619613" y="2666693"/>
            <a:ext cx="6497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ـ</a:t>
            </a:r>
            <a:r>
              <a:rPr kumimoji="0" lang="ar-BH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دا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7622EC8-E621-4402-976F-2D652F6AEE09}"/>
              </a:ext>
            </a:extLst>
          </p:cNvPr>
          <p:cNvSpPr txBox="1"/>
          <p:nvPr/>
        </p:nvSpPr>
        <p:spPr>
          <a:xfrm>
            <a:off x="3311086" y="2644824"/>
            <a:ext cx="5046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رِ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8B99FB3-9BBF-4DCE-9C2E-C6845DF7B541}"/>
              </a:ext>
            </a:extLst>
          </p:cNvPr>
          <p:cNvSpPr txBox="1"/>
          <p:nvPr/>
        </p:nvSpPr>
        <p:spPr>
          <a:xfrm>
            <a:off x="2083500" y="2673269"/>
            <a:ext cx="4957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سُ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5D60024E-9350-4567-B3EC-531FFBAD9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6153" y="6431180"/>
            <a:ext cx="960119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</a:t>
            </a: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العَرَبِيَّةُ / الصَّفُّ الثّاني الابْتِدائِيُّ/ وَحْدَةُ: المُحافَظَةُ على الصِّحَّةِ/ الدَّرْسُ </a:t>
            </a:r>
            <a:r>
              <a:rPr lang="ar-BH" sz="18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الْعاشِرُ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 نَظافَتي/</a:t>
            </a:r>
            <a:r>
              <a:rPr kumimoji="0" lang="ar-BH" sz="1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(أُحلِّلُ وأُركِّبُ وأَتَدَرَّبُ 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246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76" grpId="0"/>
      <p:bldP spid="77" grpId="0"/>
      <p:bldP spid="78" grpId="0"/>
      <p:bldP spid="80" grpId="0"/>
      <p:bldP spid="81" grpId="0"/>
      <p:bldP spid="99" grpId="0"/>
      <p:bldP spid="101" grpId="0"/>
      <p:bldP spid="105" grpId="0"/>
      <p:bldP spid="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958" y="30814"/>
            <a:ext cx="871905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3- 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أُحَلِّلُ الْكَلِماتِ إِلى مَقاطِعِها في شَبَكَةِ الْكَلِماتِ الْمُتَقاطِعَةِ: 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398FDCE-487B-41C4-9D9B-2E979098C4BF}"/>
              </a:ext>
            </a:extLst>
          </p:cNvPr>
          <p:cNvSpPr/>
          <p:nvPr/>
        </p:nvSpPr>
        <p:spPr>
          <a:xfrm>
            <a:off x="2435293" y="757018"/>
            <a:ext cx="6688287" cy="508000"/>
          </a:xfrm>
          <a:prstGeom prst="round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(1) الْـمَدينَةُ  (2) الْـمَدْرَجُ (3)الْـحَديقَةُ  (4) الْـمَدْرَسَةُ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A9C75A1-A0BA-45E0-A177-8140D62650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969147"/>
              </p:ext>
            </p:extLst>
          </p:nvPr>
        </p:nvGraphicFramePr>
        <p:xfrm>
          <a:off x="300031" y="703263"/>
          <a:ext cx="11351424" cy="5434478"/>
        </p:xfrm>
        <a:graphic>
          <a:graphicData uri="http://schemas.openxmlformats.org/drawingml/2006/table">
            <a:tbl>
              <a:tblPr rtl="1" firstRow="1" firstCol="1" bandRow="1"/>
              <a:tblGrid>
                <a:gridCol w="715486">
                  <a:extLst>
                    <a:ext uri="{9D8B030D-6E8A-4147-A177-3AD203B41FA5}">
                      <a16:colId xmlns:a16="http://schemas.microsoft.com/office/drawing/2014/main" val="2327230471"/>
                    </a:ext>
                  </a:extLst>
                </a:gridCol>
                <a:gridCol w="1385559">
                  <a:extLst>
                    <a:ext uri="{9D8B030D-6E8A-4147-A177-3AD203B41FA5}">
                      <a16:colId xmlns:a16="http://schemas.microsoft.com/office/drawing/2014/main" val="545054197"/>
                    </a:ext>
                  </a:extLst>
                </a:gridCol>
                <a:gridCol w="1716270">
                  <a:extLst>
                    <a:ext uri="{9D8B030D-6E8A-4147-A177-3AD203B41FA5}">
                      <a16:colId xmlns:a16="http://schemas.microsoft.com/office/drawing/2014/main" val="2177440814"/>
                    </a:ext>
                  </a:extLst>
                </a:gridCol>
                <a:gridCol w="1697266">
                  <a:extLst>
                    <a:ext uri="{9D8B030D-6E8A-4147-A177-3AD203B41FA5}">
                      <a16:colId xmlns:a16="http://schemas.microsoft.com/office/drawing/2014/main" val="3924141420"/>
                    </a:ext>
                  </a:extLst>
                </a:gridCol>
                <a:gridCol w="1467289">
                  <a:extLst>
                    <a:ext uri="{9D8B030D-6E8A-4147-A177-3AD203B41FA5}">
                      <a16:colId xmlns:a16="http://schemas.microsoft.com/office/drawing/2014/main" val="1060683359"/>
                    </a:ext>
                  </a:extLst>
                </a:gridCol>
                <a:gridCol w="1716270">
                  <a:extLst>
                    <a:ext uri="{9D8B030D-6E8A-4147-A177-3AD203B41FA5}">
                      <a16:colId xmlns:a16="http://schemas.microsoft.com/office/drawing/2014/main" val="137906461"/>
                    </a:ext>
                  </a:extLst>
                </a:gridCol>
                <a:gridCol w="1326642">
                  <a:extLst>
                    <a:ext uri="{9D8B030D-6E8A-4147-A177-3AD203B41FA5}">
                      <a16:colId xmlns:a16="http://schemas.microsoft.com/office/drawing/2014/main" val="2907719328"/>
                    </a:ext>
                  </a:extLst>
                </a:gridCol>
                <a:gridCol w="1326642">
                  <a:extLst>
                    <a:ext uri="{9D8B030D-6E8A-4147-A177-3AD203B41FA5}">
                      <a16:colId xmlns:a16="http://schemas.microsoft.com/office/drawing/2014/main" val="2205038811"/>
                    </a:ext>
                  </a:extLst>
                </a:gridCol>
              </a:tblGrid>
              <a:tr h="1480796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ar-BH" sz="2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(</a:t>
                      </a:r>
                      <a:r>
                        <a:rPr lang="ar-SA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1</a:t>
                      </a:r>
                      <a:r>
                        <a:rPr lang="ar-SA" sz="2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531361"/>
                  </a:ext>
                </a:extLst>
              </a:tr>
              <a:tr h="456361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283"/>
                  </a:ext>
                </a:extLst>
              </a:tr>
              <a:tr h="456361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BH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     </a:t>
                      </a:r>
                      <a:r>
                        <a:rPr lang="ar-SA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(3)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762119"/>
                  </a:ext>
                </a:extLst>
              </a:tr>
              <a:tr h="462920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BH" sz="2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                  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(2)  </a:t>
                      </a:r>
                      <a:endParaRPr lang="ar-BH" sz="3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233274"/>
                  </a:ext>
                </a:extLst>
              </a:tr>
              <a:tr h="456361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036085"/>
                  </a:ext>
                </a:extLst>
              </a:tr>
              <a:tr h="462920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3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(4) 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0926046"/>
                  </a:ext>
                </a:extLst>
              </a:tr>
              <a:tr h="456361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0430499"/>
                  </a:ext>
                </a:extLst>
              </a:tr>
              <a:tr h="392198"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ar-SA" sz="2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542" marR="555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464558"/>
                  </a:ext>
                </a:extLst>
              </a:tr>
            </a:tbl>
          </a:graphicData>
        </a:graphic>
      </p:graphicFrame>
      <p:sp>
        <p:nvSpPr>
          <p:cNvPr id="34" name="Arrow: Right 33">
            <a:extLst>
              <a:ext uri="{FF2B5EF4-FFF2-40B4-BE49-F238E27FC236}">
                <a16:creationId xmlns:a16="http://schemas.microsoft.com/office/drawing/2014/main" id="{9575AAD4-E274-4EE4-B3A3-D30404C93BAC}"/>
              </a:ext>
            </a:extLst>
          </p:cNvPr>
          <p:cNvSpPr/>
          <p:nvPr/>
        </p:nvSpPr>
        <p:spPr>
          <a:xfrm rot="10648215">
            <a:off x="10975426" y="4941335"/>
            <a:ext cx="176212" cy="266700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B6B2F229-0421-4562-93C3-5F97C5534CBC}"/>
              </a:ext>
            </a:extLst>
          </p:cNvPr>
          <p:cNvSpPr/>
          <p:nvPr/>
        </p:nvSpPr>
        <p:spPr>
          <a:xfrm rot="5400000">
            <a:off x="9183051" y="3807742"/>
            <a:ext cx="193675" cy="225425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1B77004-A448-475C-BBA1-F4D25673CE0A}"/>
              </a:ext>
            </a:extLst>
          </p:cNvPr>
          <p:cNvGrpSpPr/>
          <p:nvPr/>
        </p:nvGrpSpPr>
        <p:grpSpPr>
          <a:xfrm>
            <a:off x="8115300" y="3193379"/>
            <a:ext cx="771526" cy="508000"/>
            <a:chOff x="0" y="0"/>
            <a:chExt cx="293427" cy="164911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26B631D-FE5E-479F-B0F4-71B62CC73E75}"/>
                </a:ext>
              </a:extLst>
            </p:cNvPr>
            <p:cNvCxnSpPr/>
            <p:nvPr/>
          </p:nvCxnSpPr>
          <p:spPr>
            <a:xfrm flipV="1">
              <a:off x="289446" y="0"/>
              <a:ext cx="0" cy="163773"/>
            </a:xfrm>
            <a:prstGeom prst="line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FA60A3EE-A38B-4AB5-9460-AC18636F8451}"/>
                </a:ext>
              </a:extLst>
            </p:cNvPr>
            <p:cNvCxnSpPr/>
            <p:nvPr/>
          </p:nvCxnSpPr>
          <p:spPr>
            <a:xfrm flipH="1" flipV="1">
              <a:off x="0" y="158087"/>
              <a:ext cx="293427" cy="6824"/>
            </a:xfrm>
            <a:prstGeom prst="straightConnector1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8679476C-A759-4973-8375-B4E0F76DADE0}"/>
              </a:ext>
            </a:extLst>
          </p:cNvPr>
          <p:cNvSpPr/>
          <p:nvPr/>
        </p:nvSpPr>
        <p:spPr>
          <a:xfrm rot="5400000">
            <a:off x="3703638" y="1793264"/>
            <a:ext cx="192087" cy="225425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946EC8-74F9-4F61-BA5A-AE97C56D08B7}"/>
              </a:ext>
            </a:extLst>
          </p:cNvPr>
          <p:cNvSpPr txBox="1"/>
          <p:nvPr/>
        </p:nvSpPr>
        <p:spPr>
          <a:xfrm>
            <a:off x="3686969" y="2162054"/>
            <a:ext cx="69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الْـ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BED41C2-2920-4E13-9F78-73F558CFA601}"/>
              </a:ext>
            </a:extLst>
          </p:cNvPr>
          <p:cNvSpPr txBox="1"/>
          <p:nvPr/>
        </p:nvSpPr>
        <p:spPr>
          <a:xfrm>
            <a:off x="3676503" y="2731883"/>
            <a:ext cx="69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ـمَـ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93B6CC0-4735-4E49-9045-2EA9596E85C2}"/>
              </a:ext>
            </a:extLst>
          </p:cNvPr>
          <p:cNvSpPr txBox="1"/>
          <p:nvPr/>
        </p:nvSpPr>
        <p:spPr>
          <a:xfrm>
            <a:off x="3564111" y="3394608"/>
            <a:ext cx="69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ـديـ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44E63B2-782F-4FDC-BBEB-7DD435037E28}"/>
              </a:ext>
            </a:extLst>
          </p:cNvPr>
          <p:cNvSpPr txBox="1"/>
          <p:nvPr/>
        </p:nvSpPr>
        <p:spPr>
          <a:xfrm>
            <a:off x="3676502" y="4138893"/>
            <a:ext cx="69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ـنَـ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ABCA1B-D42F-409A-B8DD-EA6A36F288D3}"/>
              </a:ext>
            </a:extLst>
          </p:cNvPr>
          <p:cNvSpPr txBox="1"/>
          <p:nvPr/>
        </p:nvSpPr>
        <p:spPr>
          <a:xfrm>
            <a:off x="3648869" y="4732438"/>
            <a:ext cx="69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ـةُ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20E06B2-0E2E-45D7-B073-9BDBE40CE61A}"/>
              </a:ext>
            </a:extLst>
          </p:cNvPr>
          <p:cNvSpPr txBox="1"/>
          <p:nvPr/>
        </p:nvSpPr>
        <p:spPr>
          <a:xfrm>
            <a:off x="8547317" y="4196679"/>
            <a:ext cx="69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الْـ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E957153-9905-42E3-AB8C-4ADA91A99AE5}"/>
              </a:ext>
            </a:extLst>
          </p:cNvPr>
          <p:cNvSpPr txBox="1"/>
          <p:nvPr/>
        </p:nvSpPr>
        <p:spPr>
          <a:xfrm>
            <a:off x="8426030" y="4655116"/>
            <a:ext cx="69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ـمَدْ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0B7CB79-B62B-4102-BA28-A3A6AE0DB170}"/>
              </a:ext>
            </a:extLst>
          </p:cNvPr>
          <p:cNvSpPr txBox="1"/>
          <p:nvPr/>
        </p:nvSpPr>
        <p:spPr>
          <a:xfrm>
            <a:off x="8584563" y="5168782"/>
            <a:ext cx="69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5972EA-49BD-4A75-B86B-A2BBD3C6F295}"/>
              </a:ext>
            </a:extLst>
          </p:cNvPr>
          <p:cNvSpPr txBox="1"/>
          <p:nvPr/>
        </p:nvSpPr>
        <p:spPr>
          <a:xfrm>
            <a:off x="8528696" y="5614400"/>
            <a:ext cx="69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جُ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9D8A3F0-2B61-47A3-8BCC-FBFA60FE5472}"/>
              </a:ext>
            </a:extLst>
          </p:cNvPr>
          <p:cNvSpPr txBox="1"/>
          <p:nvPr/>
        </p:nvSpPr>
        <p:spPr>
          <a:xfrm>
            <a:off x="6809141" y="3420502"/>
            <a:ext cx="69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الْـ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A258010-93F4-4E8F-A03E-BCC22FADC52E}"/>
              </a:ext>
            </a:extLst>
          </p:cNvPr>
          <p:cNvSpPr txBox="1"/>
          <p:nvPr/>
        </p:nvSpPr>
        <p:spPr>
          <a:xfrm>
            <a:off x="5186626" y="3393719"/>
            <a:ext cx="69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ـحَـ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7A7E24D-E384-49BE-800A-ECF07AC3BCB1}"/>
              </a:ext>
            </a:extLst>
          </p:cNvPr>
          <p:cNvSpPr txBox="1"/>
          <p:nvPr/>
        </p:nvSpPr>
        <p:spPr>
          <a:xfrm>
            <a:off x="2104074" y="3394608"/>
            <a:ext cx="69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ـقَـ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CB604E5-55BA-4CD2-A7AA-0A514D814E56}"/>
              </a:ext>
            </a:extLst>
          </p:cNvPr>
          <p:cNvSpPr txBox="1"/>
          <p:nvPr/>
        </p:nvSpPr>
        <p:spPr>
          <a:xfrm>
            <a:off x="773151" y="3355619"/>
            <a:ext cx="69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ـةُ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FDE6E65-078B-4700-B016-16AC1E2C8BDF}"/>
              </a:ext>
            </a:extLst>
          </p:cNvPr>
          <p:cNvSpPr txBox="1"/>
          <p:nvPr/>
        </p:nvSpPr>
        <p:spPr>
          <a:xfrm>
            <a:off x="10115768" y="4732437"/>
            <a:ext cx="69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الْـ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159922A-3EDF-447A-9501-199D0840FDAD}"/>
              </a:ext>
            </a:extLst>
          </p:cNvPr>
          <p:cNvSpPr txBox="1"/>
          <p:nvPr/>
        </p:nvSpPr>
        <p:spPr>
          <a:xfrm>
            <a:off x="6809140" y="4630167"/>
            <a:ext cx="69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رَ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EAAEF00-9196-4B52-80D9-B6B405C9DCEF}"/>
              </a:ext>
            </a:extLst>
          </p:cNvPr>
          <p:cNvSpPr txBox="1"/>
          <p:nvPr/>
        </p:nvSpPr>
        <p:spPr>
          <a:xfrm>
            <a:off x="5199084" y="4712499"/>
            <a:ext cx="69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سَـ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075" name="Group 600"/>
          <p:cNvGrpSpPr>
            <a:grpSpLocks/>
          </p:cNvGrpSpPr>
          <p:nvPr/>
        </p:nvGrpSpPr>
        <p:grpSpPr bwMode="auto">
          <a:xfrm>
            <a:off x="-98425" y="-147638"/>
            <a:ext cx="323850" cy="231776"/>
            <a:chOff x="0" y="0"/>
            <a:chExt cx="293427" cy="164911"/>
          </a:xfrm>
        </p:grpSpPr>
      </p:grp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2694ADD7-53BC-4040-9E19-5362C271D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6153" y="6431180"/>
            <a:ext cx="960119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</a:t>
            </a: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العَرَبِيَّةُ / الصَّفُّ الثّاني الابْتِدائِيُّ/ وَحْدَةُ: المُحافَظَةُ على الصِّحَّةِ/ الدَّرْسُ </a:t>
            </a:r>
            <a:r>
              <a:rPr lang="ar-BH" sz="18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الْعاشِرُ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 نَظافَتي/</a:t>
            </a:r>
            <a:r>
              <a:rPr kumimoji="0" lang="ar-BH" sz="1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(أُحلِّلُ وأُركِّبُ وأَتَدَرَّبُ 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1511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7660" y="354664"/>
            <a:ext cx="72763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4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أُكَوِّنُ كَلِماتٍ بِالْمَقاطِعِ، ثُمَّ أَكْتُبُها تَحْتَ الصّورَةِ: 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6FD3536-6DCD-4A2F-AD33-9D07CECF415A}"/>
              </a:ext>
            </a:extLst>
          </p:cNvPr>
          <p:cNvSpPr/>
          <p:nvPr/>
        </p:nvSpPr>
        <p:spPr>
          <a:xfrm>
            <a:off x="7436591" y="1613788"/>
            <a:ext cx="1794339" cy="523240"/>
          </a:xfrm>
          <a:prstGeom prst="roundRect">
            <a:avLst/>
          </a:prstGeom>
          <a:solidFill>
            <a:srgbClr val="CCFFCC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آ </a:t>
            </a:r>
            <a:r>
              <a:rPr lang="ar-BH" sz="36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lang="ar-BH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ـــمِرْ</a:t>
            </a:r>
            <a:r>
              <a:rPr lang="ar-BH" sz="36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lang="ar-BH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الْـ </a:t>
            </a:r>
            <a:r>
              <a:rPr lang="ar-BH" sz="36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lang="ar-BH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ةُ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F5164DE-8076-426B-B439-08811F8983C0}"/>
              </a:ext>
            </a:extLst>
          </p:cNvPr>
          <p:cNvSpPr/>
          <p:nvPr/>
        </p:nvSpPr>
        <p:spPr>
          <a:xfrm>
            <a:off x="4833351" y="1597913"/>
            <a:ext cx="2049365" cy="539115"/>
          </a:xfrm>
          <a:prstGeom prst="roundRect">
            <a:avLst/>
          </a:prstGeom>
          <a:solidFill>
            <a:srgbClr val="CCFFCC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ـبَـ </a:t>
            </a:r>
            <a:r>
              <a:rPr lang="ar-BH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ــمَسْــ </a:t>
            </a:r>
            <a:r>
              <a:rPr lang="ar-BH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الْـ</a:t>
            </a:r>
            <a:r>
              <a:rPr lang="ar-BH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ــحُ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1F714A1-2DD2-43D3-B1C1-7805F0F471F8}"/>
              </a:ext>
            </a:extLst>
          </p:cNvPr>
          <p:cNvSpPr/>
          <p:nvPr/>
        </p:nvSpPr>
        <p:spPr>
          <a:xfrm>
            <a:off x="2313049" y="1610295"/>
            <a:ext cx="1966427" cy="514350"/>
          </a:xfrm>
          <a:prstGeom prst="roundRect">
            <a:avLst/>
          </a:prstGeom>
          <a:solidFill>
            <a:srgbClr val="CCFFCC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الْـ</a:t>
            </a:r>
            <a:r>
              <a:rPr lang="ar-BH" sz="36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 </a:t>
            </a:r>
            <a:r>
              <a:rPr lang="ar-BH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ــشا</a:t>
            </a:r>
            <a:r>
              <a:rPr lang="ar-BH" sz="36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lang="ar-BH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ةُ</a:t>
            </a:r>
            <a:r>
              <a:rPr lang="ar-BH" sz="36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lang="ar-BH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ـفُــرْ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D9659A1-5C7F-41FF-9EE1-723102B9583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6" t="14354" r="42832" b="21704"/>
          <a:stretch/>
        </p:blipFill>
        <p:spPr bwMode="auto">
          <a:xfrm>
            <a:off x="7436591" y="2225019"/>
            <a:ext cx="1786562" cy="1656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Diagram&#10;&#10;Description automatically generated">
            <a:extLst>
              <a:ext uri="{FF2B5EF4-FFF2-40B4-BE49-F238E27FC236}">
                <a16:creationId xmlns:a16="http://schemas.microsoft.com/office/drawing/2014/main" id="{8298AFBE-812A-492F-A3AD-D55EFE5B1FC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t="6370" r="3445" b="33111"/>
          <a:stretch/>
        </p:blipFill>
        <p:spPr bwMode="auto">
          <a:xfrm>
            <a:off x="4833351" y="2239015"/>
            <a:ext cx="2049365" cy="1642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A picture containing text&#10;&#10;Description automatically generated">
            <a:extLst>
              <a:ext uri="{FF2B5EF4-FFF2-40B4-BE49-F238E27FC236}">
                <a16:creationId xmlns:a16="http://schemas.microsoft.com/office/drawing/2014/main" id="{AE24B77B-111F-4530-BEA9-2167BFB646D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3" t="15848" r="6768" b="16611"/>
          <a:stretch/>
        </p:blipFill>
        <p:spPr bwMode="auto">
          <a:xfrm>
            <a:off x="2313049" y="2239015"/>
            <a:ext cx="1966427" cy="1642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F7C1965-236A-41E1-91A1-D950793A7E39}"/>
              </a:ext>
            </a:extLst>
          </p:cNvPr>
          <p:cNvSpPr/>
          <p:nvPr/>
        </p:nvSpPr>
        <p:spPr>
          <a:xfrm>
            <a:off x="7519012" y="4251407"/>
            <a:ext cx="1786562" cy="543560"/>
          </a:xfrm>
          <a:prstGeom prst="roundRect">
            <a:avLst/>
          </a:prstGeom>
          <a:solidFill>
            <a:srgbClr val="CCFFCC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AA4C6F3-E954-4186-A971-6E07E95B0AA5}"/>
              </a:ext>
            </a:extLst>
          </p:cNvPr>
          <p:cNvSpPr/>
          <p:nvPr/>
        </p:nvSpPr>
        <p:spPr>
          <a:xfrm>
            <a:off x="5018405" y="4251407"/>
            <a:ext cx="1786562" cy="543560"/>
          </a:xfrm>
          <a:prstGeom prst="roundRect">
            <a:avLst/>
          </a:prstGeom>
          <a:solidFill>
            <a:srgbClr val="CCFFCC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71EC0AE-AE2F-4C2D-AC8B-A79E5983B633}"/>
              </a:ext>
            </a:extLst>
          </p:cNvPr>
          <p:cNvSpPr/>
          <p:nvPr/>
        </p:nvSpPr>
        <p:spPr>
          <a:xfrm>
            <a:off x="2443150" y="4251407"/>
            <a:ext cx="1786562" cy="543560"/>
          </a:xfrm>
          <a:prstGeom prst="roundRect">
            <a:avLst/>
          </a:prstGeom>
          <a:solidFill>
            <a:srgbClr val="CCFFCC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CA5F1-514B-447F-880A-83C6CFB5EB23}"/>
              </a:ext>
            </a:extLst>
          </p:cNvPr>
          <p:cNvSpPr txBox="1"/>
          <p:nvPr/>
        </p:nvSpPr>
        <p:spPr>
          <a:xfrm>
            <a:off x="7505667" y="4167298"/>
            <a:ext cx="1966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A2278D3-78AD-4EA1-BAA4-C6C4314995B4}"/>
              </a:ext>
            </a:extLst>
          </p:cNvPr>
          <p:cNvSpPr txBox="1"/>
          <p:nvPr/>
        </p:nvSpPr>
        <p:spPr>
          <a:xfrm>
            <a:off x="5021340" y="4165488"/>
            <a:ext cx="1966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A7ED86-5F62-475E-B3F6-802A838A60DB}"/>
              </a:ext>
            </a:extLst>
          </p:cNvPr>
          <p:cNvSpPr txBox="1"/>
          <p:nvPr/>
        </p:nvSpPr>
        <p:spPr>
          <a:xfrm>
            <a:off x="2426696" y="4167298"/>
            <a:ext cx="1966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E26331-4084-4FE0-A90D-B712A9120AC4}"/>
              </a:ext>
            </a:extLst>
          </p:cNvPr>
          <p:cNvSpPr txBox="1"/>
          <p:nvPr/>
        </p:nvSpPr>
        <p:spPr>
          <a:xfrm>
            <a:off x="7992269" y="4240908"/>
            <a:ext cx="840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الْمِرْآةُ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745DB8-2B6F-4255-9952-8020537F4826}"/>
              </a:ext>
            </a:extLst>
          </p:cNvPr>
          <p:cNvSpPr txBox="1"/>
          <p:nvPr/>
        </p:nvSpPr>
        <p:spPr>
          <a:xfrm>
            <a:off x="5434842" y="4231576"/>
            <a:ext cx="1043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الْمَسْبَحُ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FC1C2F7-AA91-4B8E-B480-FC9C503C6CA2}"/>
              </a:ext>
            </a:extLst>
          </p:cNvPr>
          <p:cNvSpPr txBox="1"/>
          <p:nvPr/>
        </p:nvSpPr>
        <p:spPr>
          <a:xfrm>
            <a:off x="2704248" y="4247315"/>
            <a:ext cx="1264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الْفُرْشاةُ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Footer Placeholder 3">
            <a:extLst>
              <a:ext uri="{FF2B5EF4-FFF2-40B4-BE49-F238E27FC236}">
                <a16:creationId xmlns:a16="http://schemas.microsoft.com/office/drawing/2014/main" id="{6E30FD5B-4D7A-419F-9E6F-4B829D093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6153" y="6431180"/>
            <a:ext cx="960119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</a:t>
            </a: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العَرَبِيَّةُ / الصَّفُّ الثّاني الابْتِدائِيُّ/ وَحْدَةُ: المُحافَظَةُ على الصِّحَّةِ/ الدَّرْسُ </a:t>
            </a:r>
            <a:r>
              <a:rPr lang="ar-BH" sz="18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الْعاشِرُ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 نَظافَتي/</a:t>
            </a:r>
            <a:r>
              <a:rPr kumimoji="0" lang="ar-BH" sz="1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(أُحلِّلُ وأُركِّبُ وأَتَدَرَّبُ 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300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5799" y="354664"/>
            <a:ext cx="66543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5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أُكَوِّنُ كَلِماتٍ بِالْمَقاطِعِ الْآتِيَةِ، كَما في الْمِثالِ</a:t>
            </a:r>
            <a:r>
              <a:rPr kumimoji="0" lang="en-US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FF52C31-8545-4A5A-A09B-8FC88EBD307C}"/>
              </a:ext>
            </a:extLst>
          </p:cNvPr>
          <p:cNvGrpSpPr/>
          <p:nvPr/>
        </p:nvGrpSpPr>
        <p:grpSpPr>
          <a:xfrm>
            <a:off x="5713944" y="1341797"/>
            <a:ext cx="5315405" cy="2321560"/>
            <a:chOff x="0" y="0"/>
            <a:chExt cx="4274105" cy="2321560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5B33C619-03CD-4381-BCF4-E823CF9A75EA}"/>
                </a:ext>
              </a:extLst>
            </p:cNvPr>
            <p:cNvSpPr/>
            <p:nvPr/>
          </p:nvSpPr>
          <p:spPr>
            <a:xfrm>
              <a:off x="3708400" y="850900"/>
              <a:ext cx="565705" cy="534013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BH" sz="3600" b="1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يَـــقْــ</a:t>
              </a:r>
              <a:endParaRPr lang="en-US" sz="36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49BF39E-4493-48C0-95F3-D58F9CCDC214}"/>
                </a:ext>
              </a:extLst>
            </p:cNvPr>
            <p:cNvCxnSpPr/>
            <p:nvPr/>
          </p:nvCxnSpPr>
          <p:spPr>
            <a:xfrm flipH="1" flipV="1">
              <a:off x="2787650" y="381000"/>
              <a:ext cx="910590" cy="730885"/>
            </a:xfrm>
            <a:prstGeom prst="line">
              <a:avLst/>
            </a:prstGeom>
            <a:noFill/>
            <a:ln w="190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412BE8A-1054-40BA-A808-3303685699CE}"/>
                </a:ext>
              </a:extLst>
            </p:cNvPr>
            <p:cNvCxnSpPr/>
            <p:nvPr/>
          </p:nvCxnSpPr>
          <p:spPr>
            <a:xfrm flipH="1" flipV="1">
              <a:off x="2819400" y="850900"/>
              <a:ext cx="860425" cy="292100"/>
            </a:xfrm>
            <a:prstGeom prst="line">
              <a:avLst/>
            </a:prstGeom>
            <a:noFill/>
            <a:ln w="190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1A0CDC4-7D28-484D-8CDD-3194783C268A}"/>
                </a:ext>
              </a:extLst>
            </p:cNvPr>
            <p:cNvCxnSpPr/>
            <p:nvPr/>
          </p:nvCxnSpPr>
          <p:spPr>
            <a:xfrm flipH="1">
              <a:off x="2895600" y="1174750"/>
              <a:ext cx="792480" cy="190500"/>
            </a:xfrm>
            <a:prstGeom prst="line">
              <a:avLst/>
            </a:prstGeom>
            <a:noFill/>
            <a:ln w="190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42B4181-264A-4B9F-899E-25E4A539B984}"/>
                </a:ext>
              </a:extLst>
            </p:cNvPr>
            <p:cNvSpPr/>
            <p:nvPr/>
          </p:nvSpPr>
          <p:spPr>
            <a:xfrm>
              <a:off x="6350" y="50800"/>
              <a:ext cx="1231900" cy="46101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 </a:t>
              </a: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EE984019-3703-4D91-9D57-2423EF51E5C0}"/>
                </a:ext>
              </a:extLst>
            </p:cNvPr>
            <p:cNvSpPr/>
            <p:nvPr/>
          </p:nvSpPr>
          <p:spPr>
            <a:xfrm>
              <a:off x="2101850" y="0"/>
              <a:ext cx="749300" cy="534013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3600" b="1" dirty="0">
                  <a:solidFill>
                    <a:srgbClr val="FF0000"/>
                  </a:solidFill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ــــطِفُ                                      </a:t>
              </a:r>
              <a:endParaRPr lang="en-US" sz="36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B5B19ABE-9879-4D40-BB6F-892CF826719C}"/>
                </a:ext>
              </a:extLst>
            </p:cNvPr>
            <p:cNvSpPr/>
            <p:nvPr/>
          </p:nvSpPr>
          <p:spPr>
            <a:xfrm>
              <a:off x="2082800" y="514350"/>
              <a:ext cx="749300" cy="534013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3600" b="1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ــطُرُ                                   </a:t>
              </a:r>
              <a:endParaRPr lang="en-US" sz="36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A349E67-A13B-47D8-A9F1-D9D2A898232F}"/>
                </a:ext>
              </a:extLst>
            </p:cNvPr>
            <p:cNvSpPr/>
            <p:nvPr/>
          </p:nvSpPr>
          <p:spPr>
            <a:xfrm>
              <a:off x="0" y="654050"/>
              <a:ext cx="1231900" cy="46101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endParaRPr lang="en-US" sz="36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C54A8CC1-C10D-4885-872C-050755497C1B}"/>
                </a:ext>
              </a:extLst>
            </p:cNvPr>
            <p:cNvSpPr/>
            <p:nvPr/>
          </p:nvSpPr>
          <p:spPr>
            <a:xfrm>
              <a:off x="2095500" y="1092200"/>
              <a:ext cx="711200" cy="51435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3600" b="1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ـــفِزُ                                                                              </a:t>
              </a:r>
              <a:endParaRPr lang="en-US" sz="36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6A199F7-9599-44F3-8A17-5DA8D8FB4E2C}"/>
                </a:ext>
              </a:extLst>
            </p:cNvPr>
            <p:cNvSpPr/>
            <p:nvPr/>
          </p:nvSpPr>
          <p:spPr>
            <a:xfrm>
              <a:off x="6350" y="1270000"/>
              <a:ext cx="1231900" cy="46101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endParaRPr lang="en-US" sz="36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FC2CE3C-7002-4A56-AEBB-BF8D5D5D27F4}"/>
                </a:ext>
              </a:extLst>
            </p:cNvPr>
            <p:cNvCxnSpPr/>
            <p:nvPr/>
          </p:nvCxnSpPr>
          <p:spPr>
            <a:xfrm flipH="1">
              <a:off x="2870200" y="1200150"/>
              <a:ext cx="828040" cy="748665"/>
            </a:xfrm>
            <a:prstGeom prst="line">
              <a:avLst/>
            </a:prstGeom>
            <a:noFill/>
            <a:ln w="190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</p:cxn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49F9EB8D-557D-4AF2-AA50-7404173FA1B9}"/>
                </a:ext>
              </a:extLst>
            </p:cNvPr>
            <p:cNvSpPr/>
            <p:nvPr/>
          </p:nvSpPr>
          <p:spPr>
            <a:xfrm>
              <a:off x="2095500" y="1708150"/>
              <a:ext cx="711200" cy="51435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3600" b="1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ـــفِلُ                                                                             </a:t>
              </a:r>
              <a:endParaRPr lang="en-US" sz="36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6DE3A86-5595-4AB7-B598-2661E33463FE}"/>
                </a:ext>
              </a:extLst>
            </p:cNvPr>
            <p:cNvSpPr/>
            <p:nvPr/>
          </p:nvSpPr>
          <p:spPr>
            <a:xfrm>
              <a:off x="6350" y="1860550"/>
              <a:ext cx="1231900" cy="46101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endParaRPr lang="en-US" sz="36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506D94B5-60F3-4E4F-9AF9-39D5E88E80A1}"/>
              </a:ext>
            </a:extLst>
          </p:cNvPr>
          <p:cNvSpPr txBox="1"/>
          <p:nvPr/>
        </p:nvSpPr>
        <p:spPr>
          <a:xfrm>
            <a:off x="5903801" y="1323085"/>
            <a:ext cx="1213502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يَــقْــــطِفُ                                    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EADE1DD-9156-41B9-8747-A84F388B9A73}"/>
              </a:ext>
            </a:extLst>
          </p:cNvPr>
          <p:cNvGrpSpPr/>
          <p:nvPr/>
        </p:nvGrpSpPr>
        <p:grpSpPr>
          <a:xfrm>
            <a:off x="776092" y="1564047"/>
            <a:ext cx="4264327" cy="1549400"/>
            <a:chOff x="0" y="0"/>
            <a:chExt cx="2887582" cy="1549400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B3CC0CB-E1CA-4EEE-805C-7CAB75745FE6}"/>
                </a:ext>
              </a:extLst>
            </p:cNvPr>
            <p:cNvCxnSpPr/>
            <p:nvPr/>
          </p:nvCxnSpPr>
          <p:spPr>
            <a:xfrm flipH="1" flipV="1">
              <a:off x="1574800" y="317500"/>
              <a:ext cx="781050" cy="469900"/>
            </a:xfrm>
            <a:prstGeom prst="line">
              <a:avLst/>
            </a:prstGeom>
            <a:noFill/>
            <a:ln w="190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</p:cxn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73D4724C-19AA-49C1-BB07-22749FBCCF6E}"/>
                </a:ext>
              </a:extLst>
            </p:cNvPr>
            <p:cNvSpPr/>
            <p:nvPr/>
          </p:nvSpPr>
          <p:spPr>
            <a:xfrm>
              <a:off x="2374900" y="539750"/>
              <a:ext cx="512682" cy="499542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BH" sz="3600" b="1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رَ</a:t>
              </a:r>
              <a:endParaRPr lang="en-US" sz="36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17A93AD-FB21-4F9C-9B42-51CB37C754FE}"/>
                </a:ext>
              </a:extLst>
            </p:cNvPr>
            <p:cNvSpPr/>
            <p:nvPr/>
          </p:nvSpPr>
          <p:spPr>
            <a:xfrm>
              <a:off x="12700" y="38100"/>
              <a:ext cx="951230" cy="4826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 </a:t>
              </a:r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9A929960-432B-4910-B204-9BC492919EB7}"/>
                </a:ext>
              </a:extLst>
            </p:cNvPr>
            <p:cNvSpPr/>
            <p:nvPr/>
          </p:nvSpPr>
          <p:spPr>
            <a:xfrm>
              <a:off x="1072975" y="0"/>
              <a:ext cx="426163" cy="499542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3600" b="1" dirty="0" err="1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وى</a:t>
              </a:r>
              <a:r>
                <a:rPr lang="ar-SA" sz="3600" b="1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                                      </a:t>
              </a:r>
              <a:endParaRPr lang="en-US" sz="36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8A7D818E-C83E-436E-9AFF-045225BBC311}"/>
                </a:ext>
              </a:extLst>
            </p:cNvPr>
            <p:cNvSpPr/>
            <p:nvPr/>
          </p:nvSpPr>
          <p:spPr>
            <a:xfrm>
              <a:off x="1066054" y="444500"/>
              <a:ext cx="426163" cy="5334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3600" b="1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عى                                   </a:t>
              </a:r>
              <a:endParaRPr lang="en-US" sz="36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3F34F4F-7DB6-4D2A-A9B4-167A93B6093D}"/>
                </a:ext>
              </a:extLst>
            </p:cNvPr>
            <p:cNvSpPr/>
            <p:nvPr/>
          </p:nvSpPr>
          <p:spPr>
            <a:xfrm>
              <a:off x="6350" y="584200"/>
              <a:ext cx="964303" cy="43125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endParaRPr lang="en-US" sz="36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171AF38-1B47-441E-8F6D-0213DD16DA06}"/>
                </a:ext>
              </a:extLst>
            </p:cNvPr>
            <p:cNvCxnSpPr/>
            <p:nvPr/>
          </p:nvCxnSpPr>
          <p:spPr>
            <a:xfrm flipH="1">
              <a:off x="1600200" y="819150"/>
              <a:ext cx="749300" cy="6350"/>
            </a:xfrm>
            <a:prstGeom prst="line">
              <a:avLst/>
            </a:prstGeom>
            <a:noFill/>
            <a:ln w="190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C1FA69-846C-41FB-BF81-05A1EBEBC781}"/>
                </a:ext>
              </a:extLst>
            </p:cNvPr>
            <p:cNvCxnSpPr/>
            <p:nvPr/>
          </p:nvCxnSpPr>
          <p:spPr>
            <a:xfrm flipH="1">
              <a:off x="1689100" y="844550"/>
              <a:ext cx="666750" cy="450850"/>
            </a:xfrm>
            <a:prstGeom prst="line">
              <a:avLst/>
            </a:prstGeom>
            <a:noFill/>
            <a:ln w="190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</p:cxnSp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26E87F4A-A677-4AD3-91B7-016919DE8243}"/>
                </a:ext>
              </a:extLst>
            </p:cNvPr>
            <p:cNvSpPr/>
            <p:nvPr/>
          </p:nvSpPr>
          <p:spPr>
            <a:xfrm>
              <a:off x="1040927" y="1016000"/>
              <a:ext cx="426163" cy="5334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BH" sz="3600" b="1" dirty="0" err="1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مى</a:t>
              </a:r>
              <a:endParaRPr lang="en-US" sz="36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20F3B56-25E6-4631-84CD-5A08E98F1B9D}"/>
                </a:ext>
              </a:extLst>
            </p:cNvPr>
            <p:cNvSpPr/>
            <p:nvPr/>
          </p:nvSpPr>
          <p:spPr>
            <a:xfrm>
              <a:off x="0" y="1092200"/>
              <a:ext cx="963930" cy="43116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endParaRPr lang="en-US" sz="36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6D30831-57AA-406A-98C8-70406F00BD37}"/>
              </a:ext>
            </a:extLst>
          </p:cNvPr>
          <p:cNvGrpSpPr/>
          <p:nvPr/>
        </p:nvGrpSpPr>
        <p:grpSpPr>
          <a:xfrm>
            <a:off x="4784780" y="4271901"/>
            <a:ext cx="4276013" cy="1549400"/>
            <a:chOff x="0" y="0"/>
            <a:chExt cx="2997200" cy="1549400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E0E19F7-8D66-4785-8569-AC9A0D47B922}"/>
                </a:ext>
              </a:extLst>
            </p:cNvPr>
            <p:cNvCxnSpPr/>
            <p:nvPr/>
          </p:nvCxnSpPr>
          <p:spPr>
            <a:xfrm flipH="1" flipV="1">
              <a:off x="1574800" y="317500"/>
              <a:ext cx="781050" cy="469900"/>
            </a:xfrm>
            <a:prstGeom prst="line">
              <a:avLst/>
            </a:prstGeom>
            <a:noFill/>
            <a:ln w="190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</p:cxn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C4F4A8B5-8619-4C08-A1FA-C89C20A98F14}"/>
                </a:ext>
              </a:extLst>
            </p:cNvPr>
            <p:cNvSpPr/>
            <p:nvPr/>
          </p:nvSpPr>
          <p:spPr>
            <a:xfrm>
              <a:off x="2373678" y="539750"/>
              <a:ext cx="623522" cy="499542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BH" sz="3600" b="1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سالِـ</a:t>
              </a:r>
              <a:endParaRPr lang="en-US" sz="36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C61B32D-D73C-4E82-A31D-C6F0052DB79D}"/>
                </a:ext>
              </a:extLst>
            </p:cNvPr>
            <p:cNvSpPr/>
            <p:nvPr/>
          </p:nvSpPr>
          <p:spPr>
            <a:xfrm>
              <a:off x="12700" y="38100"/>
              <a:ext cx="951230" cy="4826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 </a:t>
              </a:r>
            </a:p>
          </p:txBody>
        </p: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2C764F38-9A1B-4DD8-AFE6-7C6C0E0C026E}"/>
                </a:ext>
              </a:extLst>
            </p:cNvPr>
            <p:cNvSpPr/>
            <p:nvPr/>
          </p:nvSpPr>
          <p:spPr>
            <a:xfrm>
              <a:off x="1079500" y="0"/>
              <a:ext cx="477473" cy="5461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3600" b="1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ـــم</a:t>
              </a:r>
              <a:r>
                <a:rPr lang="ar-BH" sz="3600" b="1" dirty="0"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ٌ</a:t>
              </a:r>
              <a:r>
                <a:rPr lang="ar-SA" sz="3600" b="1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                                      </a:t>
              </a:r>
              <a:endParaRPr lang="en-US" sz="36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6B7229C5-6286-4F93-99C9-9F0BCF342B49}"/>
                </a:ext>
              </a:extLst>
            </p:cNvPr>
            <p:cNvSpPr/>
            <p:nvPr/>
          </p:nvSpPr>
          <p:spPr>
            <a:xfrm>
              <a:off x="1079500" y="444500"/>
              <a:ext cx="471123" cy="5334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3600" b="1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ــــب</a:t>
              </a:r>
              <a:r>
                <a:rPr lang="ar-BH" sz="3600" b="1" dirty="0"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ٌ</a:t>
              </a:r>
              <a:r>
                <a:rPr lang="ar-SA" sz="3600" b="1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                                   </a:t>
              </a:r>
              <a:endParaRPr lang="en-US" sz="36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58A748E-3DB4-4EE0-925A-94D07AFB5725}"/>
                </a:ext>
              </a:extLst>
            </p:cNvPr>
            <p:cNvSpPr/>
            <p:nvPr/>
          </p:nvSpPr>
          <p:spPr>
            <a:xfrm>
              <a:off x="6350" y="584200"/>
              <a:ext cx="964303" cy="43125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endParaRPr lang="en-US" sz="36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A38DEE3-9571-4BE7-864C-904D164EDB49}"/>
                </a:ext>
              </a:extLst>
            </p:cNvPr>
            <p:cNvCxnSpPr/>
            <p:nvPr/>
          </p:nvCxnSpPr>
          <p:spPr>
            <a:xfrm flipH="1">
              <a:off x="1600200" y="819150"/>
              <a:ext cx="749300" cy="6350"/>
            </a:xfrm>
            <a:prstGeom prst="line">
              <a:avLst/>
            </a:prstGeom>
            <a:noFill/>
            <a:ln w="190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FA55840-1CBC-4190-AA55-A0B61C76D19F}"/>
                </a:ext>
              </a:extLst>
            </p:cNvPr>
            <p:cNvCxnSpPr/>
            <p:nvPr/>
          </p:nvCxnSpPr>
          <p:spPr>
            <a:xfrm flipH="1">
              <a:off x="1689100" y="844550"/>
              <a:ext cx="666750" cy="450850"/>
            </a:xfrm>
            <a:prstGeom prst="line">
              <a:avLst/>
            </a:prstGeom>
            <a:noFill/>
            <a:ln w="190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</p:cxn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2CC944F3-752E-4211-B07E-67ACD77DEB87}"/>
                </a:ext>
              </a:extLst>
            </p:cNvPr>
            <p:cNvSpPr/>
            <p:nvPr/>
          </p:nvSpPr>
          <p:spPr>
            <a:xfrm>
              <a:off x="1108745" y="1016000"/>
              <a:ext cx="446434" cy="5334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BH" sz="3600" b="1" dirty="0"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ـ</a:t>
              </a:r>
              <a:r>
                <a:rPr lang="ar-BH" sz="3600" b="1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rPr>
                <a:t>كٌ </a:t>
              </a:r>
              <a:endParaRPr lang="en-US" sz="36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89A4EA2-7BF5-4B23-BD0D-313826A44624}"/>
                </a:ext>
              </a:extLst>
            </p:cNvPr>
            <p:cNvSpPr/>
            <p:nvPr/>
          </p:nvSpPr>
          <p:spPr>
            <a:xfrm>
              <a:off x="0" y="1092200"/>
              <a:ext cx="963930" cy="43116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endParaRPr lang="en-US" sz="36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57955DF1-4738-4DFD-8297-A9B4BD06AC44}"/>
              </a:ext>
            </a:extLst>
          </p:cNvPr>
          <p:cNvSpPr txBox="1"/>
          <p:nvPr/>
        </p:nvSpPr>
        <p:spPr>
          <a:xfrm>
            <a:off x="6110246" y="1933716"/>
            <a:ext cx="952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cs typeface="Sakkal Majalla" panose="02000000000000000000" pitchFamily="2" charset="-78"/>
              </a:rPr>
              <a:t>يَقْطُرُ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9B0B94FF-C2BA-4C3D-AC36-9DE547979DC7}"/>
              </a:ext>
            </a:extLst>
          </p:cNvPr>
          <p:cNvSpPr txBox="1"/>
          <p:nvPr/>
        </p:nvSpPr>
        <p:spPr>
          <a:xfrm>
            <a:off x="6159036" y="2512412"/>
            <a:ext cx="952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cs typeface="Sakkal Majalla" panose="02000000000000000000" pitchFamily="2" charset="-78"/>
              </a:rPr>
              <a:t>يَقْفِزُ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191B6C1-7B10-47DE-B90C-9AE5ABC05C3A}"/>
              </a:ext>
            </a:extLst>
          </p:cNvPr>
          <p:cNvSpPr txBox="1"/>
          <p:nvPr/>
        </p:nvSpPr>
        <p:spPr>
          <a:xfrm>
            <a:off x="6100557" y="3103627"/>
            <a:ext cx="952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cs typeface="Sakkal Majalla" panose="02000000000000000000" pitchFamily="2" charset="-78"/>
              </a:rPr>
              <a:t>يَقْفِلُ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6E431236-C3FF-4CE4-8C42-DC7B8A9998FB}"/>
              </a:ext>
            </a:extLst>
          </p:cNvPr>
          <p:cNvSpPr txBox="1"/>
          <p:nvPr/>
        </p:nvSpPr>
        <p:spPr>
          <a:xfrm>
            <a:off x="1153542" y="1466119"/>
            <a:ext cx="952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cs typeface="Sakkal Majalla" panose="02000000000000000000" pitchFamily="2" charset="-78"/>
              </a:rPr>
              <a:t>رَوى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A3632E2A-AE6B-42EC-9758-F4E362484C33}"/>
              </a:ext>
            </a:extLst>
          </p:cNvPr>
          <p:cNvSpPr txBox="1"/>
          <p:nvPr/>
        </p:nvSpPr>
        <p:spPr>
          <a:xfrm>
            <a:off x="1191933" y="1988124"/>
            <a:ext cx="952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cs typeface="Sakkal Majalla" panose="02000000000000000000" pitchFamily="2" charset="-78"/>
              </a:rPr>
              <a:t>رَعى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7822001-3845-49CB-9228-7ED95B5060D8}"/>
              </a:ext>
            </a:extLst>
          </p:cNvPr>
          <p:cNvSpPr txBox="1"/>
          <p:nvPr/>
        </p:nvSpPr>
        <p:spPr>
          <a:xfrm>
            <a:off x="1174387" y="2512412"/>
            <a:ext cx="952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cs typeface="Sakkal Majalla" panose="02000000000000000000" pitchFamily="2" charset="-78"/>
              </a:rPr>
              <a:t>رَمى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BFE619A-E59D-455E-A608-BE0CA7E59837}"/>
              </a:ext>
            </a:extLst>
          </p:cNvPr>
          <p:cNvSpPr txBox="1"/>
          <p:nvPr/>
        </p:nvSpPr>
        <p:spPr>
          <a:xfrm>
            <a:off x="5143197" y="4216196"/>
            <a:ext cx="952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cs typeface="Sakkal Majalla" panose="02000000000000000000" pitchFamily="2" charset="-78"/>
              </a:rPr>
              <a:t>سالِمٌ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A198089-A6CF-4F6D-8F17-E7DEA1DA74DB}"/>
              </a:ext>
            </a:extLst>
          </p:cNvPr>
          <p:cNvSpPr txBox="1"/>
          <p:nvPr/>
        </p:nvSpPr>
        <p:spPr>
          <a:xfrm>
            <a:off x="5078402" y="4757265"/>
            <a:ext cx="952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cs typeface="Sakkal Majalla" panose="02000000000000000000" pitchFamily="2" charset="-78"/>
              </a:rPr>
              <a:t>سالِبٌ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7B2BF2E5-EC83-4685-B8F8-502156FA47B2}"/>
              </a:ext>
            </a:extLst>
          </p:cNvPr>
          <p:cNvSpPr txBox="1"/>
          <p:nvPr/>
        </p:nvSpPr>
        <p:spPr>
          <a:xfrm>
            <a:off x="5080039" y="5275978"/>
            <a:ext cx="952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cs typeface="Sakkal Majalla" panose="02000000000000000000" pitchFamily="2" charset="-78"/>
              </a:rPr>
              <a:t>سالِكٌ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3B8AFA-53EA-4662-81F5-67759EDAD76A}"/>
              </a:ext>
            </a:extLst>
          </p:cNvPr>
          <p:cNvSpPr txBox="1"/>
          <p:nvPr/>
        </p:nvSpPr>
        <p:spPr>
          <a:xfrm>
            <a:off x="5820178" y="2512411"/>
            <a:ext cx="1538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FF853D0-0E78-4268-8AE9-81895798BCD8}"/>
              </a:ext>
            </a:extLst>
          </p:cNvPr>
          <p:cNvSpPr txBox="1"/>
          <p:nvPr/>
        </p:nvSpPr>
        <p:spPr>
          <a:xfrm>
            <a:off x="5807543" y="1902861"/>
            <a:ext cx="1538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6664D993-00B3-4A94-B384-9D2A810F6BF4}"/>
              </a:ext>
            </a:extLst>
          </p:cNvPr>
          <p:cNvSpPr txBox="1"/>
          <p:nvPr/>
        </p:nvSpPr>
        <p:spPr>
          <a:xfrm>
            <a:off x="798120" y="1988124"/>
            <a:ext cx="1538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A0F26C56-2ABA-4080-8409-FCD084EB122C}"/>
              </a:ext>
            </a:extLst>
          </p:cNvPr>
          <p:cNvSpPr txBox="1"/>
          <p:nvPr/>
        </p:nvSpPr>
        <p:spPr>
          <a:xfrm>
            <a:off x="794847" y="1476822"/>
            <a:ext cx="1538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6F645C5-7092-4A9F-9509-C6729D54DBB9}"/>
              </a:ext>
            </a:extLst>
          </p:cNvPr>
          <p:cNvSpPr txBox="1"/>
          <p:nvPr/>
        </p:nvSpPr>
        <p:spPr>
          <a:xfrm>
            <a:off x="5826495" y="3084166"/>
            <a:ext cx="1538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8D13AB2-20A9-470B-B2CB-6A7DD949B0F1}"/>
              </a:ext>
            </a:extLst>
          </p:cNvPr>
          <p:cNvSpPr txBox="1"/>
          <p:nvPr/>
        </p:nvSpPr>
        <p:spPr>
          <a:xfrm>
            <a:off x="789293" y="2521228"/>
            <a:ext cx="1538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86C4A350-FE4A-403E-9DD6-E1B0133FF857}"/>
              </a:ext>
            </a:extLst>
          </p:cNvPr>
          <p:cNvSpPr txBox="1"/>
          <p:nvPr/>
        </p:nvSpPr>
        <p:spPr>
          <a:xfrm>
            <a:off x="4751547" y="4191082"/>
            <a:ext cx="1538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511E3D87-043E-4097-A669-95E44E612A1B}"/>
              </a:ext>
            </a:extLst>
          </p:cNvPr>
          <p:cNvSpPr txBox="1"/>
          <p:nvPr/>
        </p:nvSpPr>
        <p:spPr>
          <a:xfrm>
            <a:off x="4748156" y="4742874"/>
            <a:ext cx="1538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C783FA18-0B55-4505-AE27-22D878965B48}"/>
              </a:ext>
            </a:extLst>
          </p:cNvPr>
          <p:cNvSpPr txBox="1"/>
          <p:nvPr/>
        </p:nvSpPr>
        <p:spPr>
          <a:xfrm>
            <a:off x="4746236" y="5244761"/>
            <a:ext cx="1538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403AB79C-59F7-4F72-8DDC-13EF882F0FC0}"/>
              </a:ext>
            </a:extLst>
          </p:cNvPr>
          <p:cNvSpPr txBox="1"/>
          <p:nvPr/>
        </p:nvSpPr>
        <p:spPr>
          <a:xfrm>
            <a:off x="10236956" y="1312601"/>
            <a:ext cx="952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FF0000"/>
                </a:solidFill>
                <a:cs typeface="Sakkal Majalla" panose="02000000000000000000" pitchFamily="2" charset="-78"/>
              </a:rPr>
              <a:t>المِثالُ: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2" name="Footer Placeholder 3">
            <a:extLst>
              <a:ext uri="{FF2B5EF4-FFF2-40B4-BE49-F238E27FC236}">
                <a16:creationId xmlns:a16="http://schemas.microsoft.com/office/drawing/2014/main" id="{CF181B7F-9132-4AAE-845C-D52FA1C5D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6153" y="6431180"/>
            <a:ext cx="960119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</a:t>
            </a: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العَرَبِيَّةُ / الصَّفُّ الثّاني الابْتِدائِيُّ/ وَحْدَةُ: المُحافَظَةُ على الصِّحَّةِ/ الدَّرْسُ </a:t>
            </a:r>
            <a:r>
              <a:rPr lang="ar-BH" sz="18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الْعاشِرُ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 نَظافَتي/</a:t>
            </a:r>
            <a:r>
              <a:rPr kumimoji="0" lang="ar-BH" sz="1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(أُحلِّلُ وأُركِّبُ وأَتَدَرَّبُ 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67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4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6343" y="354664"/>
            <a:ext cx="665919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6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أُكْمِلُ الْجُمْلَةَ بِكَلِمَتيْنِ أُكَوِّنُهُما مِنَ الْمَقاطِعِ</a:t>
            </a:r>
            <a:r>
              <a:rPr kumimoji="0" lang="en-US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A0F26C56-2ABA-4080-8409-FCD084EB122C}"/>
              </a:ext>
            </a:extLst>
          </p:cNvPr>
          <p:cNvSpPr txBox="1"/>
          <p:nvPr/>
        </p:nvSpPr>
        <p:spPr>
          <a:xfrm>
            <a:off x="6584419" y="3956799"/>
            <a:ext cx="1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6A90323-C6F8-41B7-A55F-72AB2E365147}"/>
              </a:ext>
            </a:extLst>
          </p:cNvPr>
          <p:cNvGrpSpPr/>
          <p:nvPr/>
        </p:nvGrpSpPr>
        <p:grpSpPr>
          <a:xfrm>
            <a:off x="6589375" y="1630958"/>
            <a:ext cx="1780999" cy="1708403"/>
            <a:chOff x="6009" y="16527"/>
            <a:chExt cx="1409230" cy="1429844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A504A36-8D83-4FEF-8849-BA20B611AA79}"/>
                </a:ext>
              </a:extLst>
            </p:cNvPr>
            <p:cNvSpPr/>
            <p:nvPr/>
          </p:nvSpPr>
          <p:spPr>
            <a:xfrm>
              <a:off x="231608" y="288758"/>
              <a:ext cx="1018453" cy="959824"/>
            </a:xfrm>
            <a:prstGeom prst="ellipse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CF392F4A-4A93-477F-8B78-BD61292E9F48}"/>
                </a:ext>
              </a:extLst>
            </p:cNvPr>
            <p:cNvGrpSpPr/>
            <p:nvPr/>
          </p:nvGrpSpPr>
          <p:grpSpPr>
            <a:xfrm>
              <a:off x="6009" y="16527"/>
              <a:ext cx="1409230" cy="1429844"/>
              <a:chOff x="6009" y="16527"/>
              <a:chExt cx="1409230" cy="1429844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87B31ED6-20CE-4C2D-8947-F1A9CF6510AA}"/>
                  </a:ext>
                </a:extLst>
              </p:cNvPr>
              <p:cNvGrpSpPr/>
              <p:nvPr/>
            </p:nvGrpSpPr>
            <p:grpSpPr>
              <a:xfrm>
                <a:off x="491199" y="16527"/>
                <a:ext cx="456453" cy="457819"/>
                <a:chOff x="-11594" y="218989"/>
                <a:chExt cx="457118" cy="458126"/>
              </a:xfrm>
            </p:grpSpPr>
            <p:sp>
              <p:nvSpPr>
                <p:cNvPr id="112" name="Hexagon 111">
                  <a:extLst>
                    <a:ext uri="{FF2B5EF4-FFF2-40B4-BE49-F238E27FC236}">
                      <a16:creationId xmlns:a16="http://schemas.microsoft.com/office/drawing/2014/main" id="{A74C0806-BCBD-4D2F-822E-F4A77D657A6B}"/>
                    </a:ext>
                  </a:extLst>
                </p:cNvPr>
                <p:cNvSpPr/>
                <p:nvPr/>
              </p:nvSpPr>
              <p:spPr>
                <a:xfrm>
                  <a:off x="7374" y="321515"/>
                  <a:ext cx="438150" cy="355600"/>
                </a:xfrm>
                <a:prstGeom prst="hexagon">
                  <a:avLst/>
                </a:prstGeom>
                <a:solidFill>
                  <a:srgbClr val="0070C0"/>
                </a:soli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1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  <a:endPara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" name="Text Box 2">
                  <a:extLst>
                    <a:ext uri="{FF2B5EF4-FFF2-40B4-BE49-F238E27FC236}">
                      <a16:creationId xmlns:a16="http://schemas.microsoft.com/office/drawing/2014/main" id="{BFC5FBCE-234C-4DC1-90C0-9761C3BDFA0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11594" y="218989"/>
                  <a:ext cx="425450" cy="425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BH" sz="3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Sakkal Majalla" panose="02000000000000000000" pitchFamily="2" charset="-78"/>
                    </a:rPr>
                    <a:t>نَـــــ</a:t>
                  </a:r>
                  <a:endPara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marL="0" marR="0" lvl="0" indent="0" algn="r" defTabSz="914400" rtl="1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  <a:endPara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27418BFE-50F6-4099-A539-B9626E09C2FA}"/>
                  </a:ext>
                </a:extLst>
              </p:cNvPr>
              <p:cNvGrpSpPr/>
              <p:nvPr/>
            </p:nvGrpSpPr>
            <p:grpSpPr>
              <a:xfrm>
                <a:off x="6009" y="399425"/>
                <a:ext cx="1409230" cy="1046946"/>
                <a:chOff x="6009" y="129918"/>
                <a:chExt cx="1409230" cy="1046946"/>
              </a:xfrm>
            </p:grpSpPr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591AD1E6-0970-400D-8F35-79782F7EDA8F}"/>
                    </a:ext>
                  </a:extLst>
                </p:cNvPr>
                <p:cNvGrpSpPr/>
                <p:nvPr/>
              </p:nvGrpSpPr>
              <p:grpSpPr>
                <a:xfrm>
                  <a:off x="6009" y="129918"/>
                  <a:ext cx="465616" cy="509258"/>
                  <a:chOff x="6017" y="144863"/>
                  <a:chExt cx="466230" cy="510090"/>
                </a:xfrm>
              </p:grpSpPr>
              <p:sp>
                <p:nvSpPr>
                  <p:cNvPr id="110" name="Hexagon 109">
                    <a:extLst>
                      <a:ext uri="{FF2B5EF4-FFF2-40B4-BE49-F238E27FC236}">
                        <a16:creationId xmlns:a16="http://schemas.microsoft.com/office/drawing/2014/main" id="{8EE33172-5C28-4FD6-B177-DD57112D8307}"/>
                      </a:ext>
                    </a:extLst>
                  </p:cNvPr>
                  <p:cNvSpPr/>
                  <p:nvPr/>
                </p:nvSpPr>
                <p:spPr>
                  <a:xfrm>
                    <a:off x="34097" y="299353"/>
                    <a:ext cx="438150" cy="355600"/>
                  </a:xfrm>
                  <a:prstGeom prst="hexagon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p:spPr>
                <p:txBody>
                  <a:bodyPr rot="0" spcFirstLastPara="0" vert="horz" wrap="square" lIns="91440" tIns="45720" rIns="91440" bIns="45720" numCol="1" spcCol="0" rtlCol="1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3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 </a:t>
                    </a:r>
                    <a:endParaRPr kumimoji="0" lang="en-US" sz="36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1" name="Text Box 2">
                    <a:extLst>
                      <a:ext uri="{FF2B5EF4-FFF2-40B4-BE49-F238E27FC236}">
                        <a16:creationId xmlns:a16="http://schemas.microsoft.com/office/drawing/2014/main" id="{6AB94176-F35A-4053-956B-0BCC23CDEC7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17" y="144863"/>
                    <a:ext cx="425450" cy="49257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BH" sz="3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rPr>
                      <a:t>ــتي</a:t>
                    </a:r>
                    <a:endParaRPr kumimoji="0" lang="en-US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10DCE5EA-B2C8-44DB-B0B9-AEB09BE76EF6}"/>
                    </a:ext>
                  </a:extLst>
                </p:cNvPr>
                <p:cNvGrpSpPr/>
                <p:nvPr/>
              </p:nvGrpSpPr>
              <p:grpSpPr>
                <a:xfrm>
                  <a:off x="859637" y="189068"/>
                  <a:ext cx="555602" cy="505355"/>
                  <a:chOff x="-117808" y="-137793"/>
                  <a:chExt cx="555966" cy="506203"/>
                </a:xfrm>
              </p:grpSpPr>
              <p:sp>
                <p:nvSpPr>
                  <p:cNvPr id="108" name="Hexagon 107">
                    <a:extLst>
                      <a:ext uri="{FF2B5EF4-FFF2-40B4-BE49-F238E27FC236}">
                        <a16:creationId xmlns:a16="http://schemas.microsoft.com/office/drawing/2014/main" id="{01B7CA72-26A3-4B31-85F6-0C3575EC8E3C}"/>
                      </a:ext>
                    </a:extLst>
                  </p:cNvPr>
                  <p:cNvSpPr/>
                  <p:nvPr/>
                </p:nvSpPr>
                <p:spPr>
                  <a:xfrm>
                    <a:off x="8" y="12810"/>
                    <a:ext cx="438150" cy="355600"/>
                  </a:xfrm>
                  <a:prstGeom prst="hexagon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p:spPr>
                <p:txBody>
                  <a:bodyPr rot="0" spcFirstLastPara="0" vert="horz" wrap="square" lIns="91440" tIns="45720" rIns="91440" bIns="45720" numCol="1" spcCol="0" rtlCol="1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3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 </a:t>
                    </a:r>
                    <a:endParaRPr kumimoji="0" lang="en-US" sz="36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9" name="Text Box 2">
                    <a:extLst>
                      <a:ext uri="{FF2B5EF4-FFF2-40B4-BE49-F238E27FC236}">
                        <a16:creationId xmlns:a16="http://schemas.microsoft.com/office/drawing/2014/main" id="{F9F3A023-05A7-45A8-B9FD-B44B2C84D50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17808" y="-137793"/>
                    <a:ext cx="529998" cy="4509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SA" sz="3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rPr>
                      <a:t>ـظا</a:t>
                    </a:r>
                    <a:endParaRPr kumimoji="0" lang="en-US" sz="36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  <a:p>
                    <a:pPr marL="0" marR="0" lvl="0" indent="0" algn="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3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 </a:t>
                    </a:r>
                    <a:endParaRPr kumimoji="0" lang="en-US" sz="36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7A482C00-23E8-4634-9582-4D715D3F6ACA}"/>
                    </a:ext>
                  </a:extLst>
                </p:cNvPr>
                <p:cNvGrpSpPr/>
                <p:nvPr/>
              </p:nvGrpSpPr>
              <p:grpSpPr>
                <a:xfrm>
                  <a:off x="422555" y="666323"/>
                  <a:ext cx="486258" cy="510541"/>
                  <a:chOff x="-49192" y="352406"/>
                  <a:chExt cx="487342" cy="511875"/>
                </a:xfrm>
              </p:grpSpPr>
              <p:sp>
                <p:nvSpPr>
                  <p:cNvPr id="106" name="Hexagon 105">
                    <a:extLst>
                      <a:ext uri="{FF2B5EF4-FFF2-40B4-BE49-F238E27FC236}">
                        <a16:creationId xmlns:a16="http://schemas.microsoft.com/office/drawing/2014/main" id="{979A400D-213C-438A-B822-6CCDA7CAF760}"/>
                      </a:ext>
                    </a:extLst>
                  </p:cNvPr>
                  <p:cNvSpPr/>
                  <p:nvPr/>
                </p:nvSpPr>
                <p:spPr>
                  <a:xfrm>
                    <a:off x="0" y="461612"/>
                    <a:ext cx="438150" cy="355600"/>
                  </a:xfrm>
                  <a:prstGeom prst="hexagon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p:spPr>
                <p:txBody>
                  <a:bodyPr rot="0" spcFirstLastPara="0" vert="horz" wrap="square" lIns="91440" tIns="45720" rIns="91440" bIns="45720" numCol="1" spcCol="0" rtlCol="1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3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 </a:t>
                    </a:r>
                    <a:endParaRPr kumimoji="0" lang="en-US" sz="36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7" name="Text Box 2">
                    <a:extLst>
                      <a:ext uri="{FF2B5EF4-FFF2-40B4-BE49-F238E27FC236}">
                        <a16:creationId xmlns:a16="http://schemas.microsoft.com/office/drawing/2014/main" id="{754C7AB9-EB6F-4CE0-8AAF-E4A58B8FBB3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49192" y="352406"/>
                    <a:ext cx="425450" cy="5118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BH" sz="3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rPr>
                      <a:t>فَــــ</a:t>
                    </a:r>
                    <a:endParaRPr kumimoji="0" lang="en-US" sz="36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7AA72AD-5C09-409D-B6F3-B9F2BEFCD028}"/>
              </a:ext>
            </a:extLst>
          </p:cNvPr>
          <p:cNvGrpSpPr/>
          <p:nvPr/>
        </p:nvGrpSpPr>
        <p:grpSpPr>
          <a:xfrm>
            <a:off x="3557779" y="1685848"/>
            <a:ext cx="1826585" cy="1486873"/>
            <a:chOff x="-105927" y="-76334"/>
            <a:chExt cx="1445612" cy="1245041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ACB4E794-1490-42B3-9265-771F1D5FD4A3}"/>
                </a:ext>
              </a:extLst>
            </p:cNvPr>
            <p:cNvSpPr/>
            <p:nvPr/>
          </p:nvSpPr>
          <p:spPr>
            <a:xfrm>
              <a:off x="144980" y="0"/>
              <a:ext cx="1019492" cy="961239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DC4390BD-56C5-48CD-A0E9-454D7DCD34A4}"/>
                </a:ext>
              </a:extLst>
            </p:cNvPr>
            <p:cNvGrpSpPr/>
            <p:nvPr/>
          </p:nvGrpSpPr>
          <p:grpSpPr>
            <a:xfrm>
              <a:off x="379929" y="586857"/>
              <a:ext cx="514834" cy="581850"/>
              <a:chOff x="-110965" y="160766"/>
              <a:chExt cx="514863" cy="581875"/>
            </a:xfrm>
            <a:solidFill>
              <a:srgbClr val="00B050"/>
            </a:solidFill>
          </p:grpSpPr>
          <p:sp>
            <p:nvSpPr>
              <p:cNvPr id="95" name="Hexagon 94">
                <a:extLst>
                  <a:ext uri="{FF2B5EF4-FFF2-40B4-BE49-F238E27FC236}">
                    <a16:creationId xmlns:a16="http://schemas.microsoft.com/office/drawing/2014/main" id="{765261E4-4F04-453E-96A4-665A38C97136}"/>
                  </a:ext>
                </a:extLst>
              </p:cNvPr>
              <p:cNvSpPr/>
              <p:nvPr/>
            </p:nvSpPr>
            <p:spPr>
              <a:xfrm>
                <a:off x="-60349" y="310796"/>
                <a:ext cx="464247" cy="355600"/>
              </a:xfrm>
              <a:prstGeom prst="hexagon">
                <a:avLst/>
              </a:prstGeom>
              <a:grpFill/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Text Box 2">
                <a:extLst>
                  <a:ext uri="{FF2B5EF4-FFF2-40B4-BE49-F238E27FC236}">
                    <a16:creationId xmlns:a16="http://schemas.microsoft.com/office/drawing/2014/main" id="{178FD5A7-CAC3-496A-8DDD-6822E78208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10965" y="160766"/>
                <a:ext cx="483116" cy="581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BH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صُ</a:t>
                </a: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66F04564-0778-45F4-9D87-999039D1B730}"/>
                </a:ext>
              </a:extLst>
            </p:cNvPr>
            <p:cNvGrpSpPr/>
            <p:nvPr/>
          </p:nvGrpSpPr>
          <p:grpSpPr>
            <a:xfrm>
              <a:off x="845090" y="23442"/>
              <a:ext cx="494595" cy="453806"/>
              <a:chOff x="-50133" y="235878"/>
              <a:chExt cx="495314" cy="454110"/>
            </a:xfrm>
            <a:solidFill>
              <a:srgbClr val="00B050"/>
            </a:solidFill>
          </p:grpSpPr>
          <p:sp>
            <p:nvSpPr>
              <p:cNvPr id="93" name="Hexagon 92">
                <a:extLst>
                  <a:ext uri="{FF2B5EF4-FFF2-40B4-BE49-F238E27FC236}">
                    <a16:creationId xmlns:a16="http://schemas.microsoft.com/office/drawing/2014/main" id="{A9119AE5-B8B0-4937-AE79-3F96CE760000}"/>
                  </a:ext>
                </a:extLst>
              </p:cNvPr>
              <p:cNvSpPr/>
              <p:nvPr/>
            </p:nvSpPr>
            <p:spPr>
              <a:xfrm>
                <a:off x="0" y="311150"/>
                <a:ext cx="438150" cy="355600"/>
              </a:xfrm>
              <a:prstGeom prst="hexagon">
                <a:avLst/>
              </a:prstGeom>
              <a:grpFill/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Text Box 2">
                <a:extLst>
                  <a:ext uri="{FF2B5EF4-FFF2-40B4-BE49-F238E27FC236}">
                    <a16:creationId xmlns:a16="http://schemas.microsoft.com/office/drawing/2014/main" id="{71BDDB84-AC01-4A8A-B7B2-4600F30562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50133" y="235878"/>
                <a:ext cx="495314" cy="454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BH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أَحْــ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94A21BF-198F-4D38-BB1F-631F2839B354}"/>
                </a:ext>
              </a:extLst>
            </p:cNvPr>
            <p:cNvGrpSpPr/>
            <p:nvPr/>
          </p:nvGrpSpPr>
          <p:grpSpPr>
            <a:xfrm>
              <a:off x="-105927" y="-76334"/>
              <a:ext cx="544052" cy="536989"/>
              <a:chOff x="-105932" y="129740"/>
              <a:chExt cx="544082" cy="537010"/>
            </a:xfrm>
            <a:solidFill>
              <a:srgbClr val="00B050"/>
            </a:solidFill>
          </p:grpSpPr>
          <p:sp>
            <p:nvSpPr>
              <p:cNvPr id="91" name="Hexagon 90">
                <a:extLst>
                  <a:ext uri="{FF2B5EF4-FFF2-40B4-BE49-F238E27FC236}">
                    <a16:creationId xmlns:a16="http://schemas.microsoft.com/office/drawing/2014/main" id="{73021323-45FA-4E3F-B2B5-A8E48E4CC372}"/>
                  </a:ext>
                </a:extLst>
              </p:cNvPr>
              <p:cNvSpPr/>
              <p:nvPr/>
            </p:nvSpPr>
            <p:spPr>
              <a:xfrm>
                <a:off x="0" y="311150"/>
                <a:ext cx="438150" cy="355600"/>
              </a:xfrm>
              <a:prstGeom prst="hexagon">
                <a:avLst/>
              </a:prstGeom>
              <a:grpFill/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Text Box 2">
                <a:extLst>
                  <a:ext uri="{FF2B5EF4-FFF2-40B4-BE49-F238E27FC236}">
                    <a16:creationId xmlns:a16="http://schemas.microsoft.com/office/drawing/2014/main" id="{B1D93CC0-C7AE-4CC6-AF24-B4A9EE0C5B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05932" y="129740"/>
                <a:ext cx="488950" cy="5050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BH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ـــــرِ</a:t>
                </a: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98D99732-3DA6-45AB-A0DD-A5FC12FB49ED}"/>
              </a:ext>
            </a:extLst>
          </p:cNvPr>
          <p:cNvSpPr txBox="1"/>
          <p:nvPr/>
        </p:nvSpPr>
        <p:spPr>
          <a:xfrm>
            <a:off x="6132364" y="3968195"/>
            <a:ext cx="840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عَلى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D3A15E3-7AB2-4CBB-A82D-BB486761B905}"/>
              </a:ext>
            </a:extLst>
          </p:cNvPr>
          <p:cNvSpPr txBox="1"/>
          <p:nvPr/>
        </p:nvSpPr>
        <p:spPr>
          <a:xfrm>
            <a:off x="3557780" y="3987354"/>
            <a:ext cx="1833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كُلَّ يَوْمٍ.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A735118-EA84-4B5E-9DE9-6E973F1B8AE7}"/>
              </a:ext>
            </a:extLst>
          </p:cNvPr>
          <p:cNvSpPr txBox="1"/>
          <p:nvPr/>
        </p:nvSpPr>
        <p:spPr>
          <a:xfrm>
            <a:off x="6615416" y="3945403"/>
            <a:ext cx="130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أَحْرِصُ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429999C-134D-4DEB-B695-8F5F5B294E63}"/>
              </a:ext>
            </a:extLst>
          </p:cNvPr>
          <p:cNvSpPr txBox="1"/>
          <p:nvPr/>
        </p:nvSpPr>
        <p:spPr>
          <a:xfrm>
            <a:off x="5098019" y="3968195"/>
            <a:ext cx="130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نَظافَتي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1D83EC2-7F40-4B99-89EC-10A2956D23BB}"/>
              </a:ext>
            </a:extLst>
          </p:cNvPr>
          <p:cNvSpPr txBox="1"/>
          <p:nvPr/>
        </p:nvSpPr>
        <p:spPr>
          <a:xfrm>
            <a:off x="4987021" y="3934959"/>
            <a:ext cx="1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7EF2FAC9-1BFC-4BF6-B14D-BCA0752A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6153" y="6431180"/>
            <a:ext cx="960119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</a:t>
            </a: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العَرَبِيَّةُ / الصَّفُّ الثّاني الابْتِدائِيُّ/ وَحْدَةُ: المُحافَظَةُ على الصِّحَّةِ/ الدَّرْسُ </a:t>
            </a:r>
            <a:r>
              <a:rPr lang="ar-BH" sz="18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الْعاشِرُ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 نَظافَتي/</a:t>
            </a:r>
            <a:r>
              <a:rPr kumimoji="0" lang="ar-BH" sz="1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(أُحلِّلُ وأُركِّبُ وأَتَدَرَّبُ 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91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16" grpId="0"/>
      <p:bldP spid="117" grpId="0"/>
      <p:bldP spid="1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4A9D88-5758-4673-BEF3-4DB924C1B641}"/>
              </a:ext>
            </a:extLst>
          </p:cNvPr>
          <p:cNvSpPr txBox="1"/>
          <p:nvPr/>
        </p:nvSpPr>
        <p:spPr>
          <a:xfrm>
            <a:off x="4376688" y="144348"/>
            <a:ext cx="3409025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800"/>
              </a:spcAft>
            </a:pPr>
            <a:r>
              <a:rPr lang="ar-BH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7- أَقْرأُ الْمَقاطِعَ الْآتِيَةَ</a:t>
            </a:r>
            <a:r>
              <a:rPr lang="ar-SA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0E2F2EA-4970-46BE-B367-C94C9E4FF587}"/>
              </a:ext>
            </a:extLst>
          </p:cNvPr>
          <p:cNvSpPr txBox="1"/>
          <p:nvPr/>
        </p:nvSpPr>
        <p:spPr>
          <a:xfrm>
            <a:off x="2920485" y="2422518"/>
            <a:ext cx="6069382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rtl="1">
              <a:lnSpc>
                <a:spcPct val="115000"/>
              </a:lnSpc>
              <a:spcAft>
                <a:spcPts val="800"/>
              </a:spcAft>
              <a:buFont typeface="+mj-cs"/>
              <a:buAutoNum type="arabic1Minus"/>
            </a:pP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أَصِلُ الْمَقاطِعَ لِأَحْصُلَ عَلى كَلِمَةٍ وَفْقَ الْأَرْقامِ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E3577B1-835A-4164-B021-6AA9D9D7B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54893"/>
              </p:ext>
            </p:extLst>
          </p:nvPr>
        </p:nvGraphicFramePr>
        <p:xfrm>
          <a:off x="7227165" y="3386810"/>
          <a:ext cx="2231572" cy="1033570"/>
        </p:xfrm>
        <a:graphic>
          <a:graphicData uri="http://schemas.openxmlformats.org/drawingml/2006/table">
            <a:tbl>
              <a:tblPr rtl="1" firstRow="1" firstCol="1" bandRow="1"/>
              <a:tblGrid>
                <a:gridCol w="2231572">
                  <a:extLst>
                    <a:ext uri="{9D8B030D-6E8A-4147-A177-3AD203B41FA5}">
                      <a16:colId xmlns:a16="http://schemas.microsoft.com/office/drawing/2014/main" val="46307236"/>
                    </a:ext>
                  </a:extLst>
                </a:gridCol>
              </a:tblGrid>
              <a:tr h="422319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144136"/>
                  </a:ext>
                </a:extLst>
              </a:tr>
              <a:tr h="611251">
                <a:tc>
                  <a:txBody>
                    <a:bodyPr/>
                    <a:lstStyle/>
                    <a:p>
                      <a:pPr marL="457200" algn="just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42158"/>
                  </a:ext>
                </a:extLst>
              </a:tr>
            </a:tbl>
          </a:graphicData>
        </a:graphic>
      </p:graphicFrame>
      <p:sp>
        <p:nvSpPr>
          <p:cNvPr id="102" name="TextBox 101">
            <a:extLst>
              <a:ext uri="{FF2B5EF4-FFF2-40B4-BE49-F238E27FC236}">
                <a16:creationId xmlns:a16="http://schemas.microsoft.com/office/drawing/2014/main" id="{985FC1A9-5402-4DC0-B9AA-1BA3E00F5C76}"/>
              </a:ext>
            </a:extLst>
          </p:cNvPr>
          <p:cNvSpPr txBox="1"/>
          <p:nvPr/>
        </p:nvSpPr>
        <p:spPr>
          <a:xfrm>
            <a:off x="7269175" y="3281041"/>
            <a:ext cx="261891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7</a:t>
            </a: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3</a:t>
            </a: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</a:t>
            </a: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- 9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42B8000-5AC3-4B29-9AE1-BE02303A1B5B}"/>
              </a:ext>
            </a:extLst>
          </p:cNvPr>
          <p:cNvSpPr txBox="1"/>
          <p:nvPr/>
        </p:nvSpPr>
        <p:spPr>
          <a:xfrm>
            <a:off x="7155402" y="3555694"/>
            <a:ext cx="2618916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3" name="Table 112">
            <a:extLst>
              <a:ext uri="{FF2B5EF4-FFF2-40B4-BE49-F238E27FC236}">
                <a16:creationId xmlns:a16="http://schemas.microsoft.com/office/drawing/2014/main" id="{4EDB135A-F5BD-4A17-89A3-DEEB55F06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389430"/>
              </p:ext>
            </p:extLst>
          </p:nvPr>
        </p:nvGraphicFramePr>
        <p:xfrm>
          <a:off x="4448451" y="3417501"/>
          <a:ext cx="2231572" cy="1033570"/>
        </p:xfrm>
        <a:graphic>
          <a:graphicData uri="http://schemas.openxmlformats.org/drawingml/2006/table">
            <a:tbl>
              <a:tblPr rtl="1" firstRow="1" firstCol="1" bandRow="1"/>
              <a:tblGrid>
                <a:gridCol w="2231572">
                  <a:extLst>
                    <a:ext uri="{9D8B030D-6E8A-4147-A177-3AD203B41FA5}">
                      <a16:colId xmlns:a16="http://schemas.microsoft.com/office/drawing/2014/main" val="46307236"/>
                    </a:ext>
                  </a:extLst>
                </a:gridCol>
              </a:tblGrid>
              <a:tr h="422319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144136"/>
                  </a:ext>
                </a:extLst>
              </a:tr>
              <a:tr h="611251">
                <a:tc>
                  <a:txBody>
                    <a:bodyPr/>
                    <a:lstStyle/>
                    <a:p>
                      <a:pPr marL="457200" algn="just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42158"/>
                  </a:ext>
                </a:extLst>
              </a:tr>
            </a:tbl>
          </a:graphicData>
        </a:graphic>
      </p:graphicFrame>
      <p:sp>
        <p:nvSpPr>
          <p:cNvPr id="114" name="TextBox 113">
            <a:extLst>
              <a:ext uri="{FF2B5EF4-FFF2-40B4-BE49-F238E27FC236}">
                <a16:creationId xmlns:a16="http://schemas.microsoft.com/office/drawing/2014/main" id="{75709FC8-40DB-4D37-B6EF-087CD5E4555B}"/>
              </a:ext>
            </a:extLst>
          </p:cNvPr>
          <p:cNvSpPr txBox="1"/>
          <p:nvPr/>
        </p:nvSpPr>
        <p:spPr>
          <a:xfrm>
            <a:off x="4376688" y="3586385"/>
            <a:ext cx="2618916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5" name="Table 114">
            <a:extLst>
              <a:ext uri="{FF2B5EF4-FFF2-40B4-BE49-F238E27FC236}">
                <a16:creationId xmlns:a16="http://schemas.microsoft.com/office/drawing/2014/main" id="{D700993A-847E-4E5B-A6C8-534FE9D13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848102"/>
              </p:ext>
            </p:extLst>
          </p:nvPr>
        </p:nvGraphicFramePr>
        <p:xfrm>
          <a:off x="1627727" y="3413194"/>
          <a:ext cx="2231572" cy="1033570"/>
        </p:xfrm>
        <a:graphic>
          <a:graphicData uri="http://schemas.openxmlformats.org/drawingml/2006/table">
            <a:tbl>
              <a:tblPr rtl="1" firstRow="1" firstCol="1" bandRow="1"/>
              <a:tblGrid>
                <a:gridCol w="2231572">
                  <a:extLst>
                    <a:ext uri="{9D8B030D-6E8A-4147-A177-3AD203B41FA5}">
                      <a16:colId xmlns:a16="http://schemas.microsoft.com/office/drawing/2014/main" val="46307236"/>
                    </a:ext>
                  </a:extLst>
                </a:gridCol>
              </a:tblGrid>
              <a:tr h="422319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144136"/>
                  </a:ext>
                </a:extLst>
              </a:tr>
              <a:tr h="611251">
                <a:tc>
                  <a:txBody>
                    <a:bodyPr/>
                    <a:lstStyle/>
                    <a:p>
                      <a:pPr marL="457200" algn="just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42158"/>
                  </a:ext>
                </a:extLst>
              </a:tr>
            </a:tbl>
          </a:graphicData>
        </a:graphic>
      </p:graphicFrame>
      <p:sp>
        <p:nvSpPr>
          <p:cNvPr id="116" name="TextBox 115">
            <a:extLst>
              <a:ext uri="{FF2B5EF4-FFF2-40B4-BE49-F238E27FC236}">
                <a16:creationId xmlns:a16="http://schemas.microsoft.com/office/drawing/2014/main" id="{F7D24B72-14B9-4EEA-8589-9B42BD55C999}"/>
              </a:ext>
            </a:extLst>
          </p:cNvPr>
          <p:cNvSpPr txBox="1"/>
          <p:nvPr/>
        </p:nvSpPr>
        <p:spPr>
          <a:xfrm>
            <a:off x="1555964" y="3582078"/>
            <a:ext cx="2618916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3C502B7-22FC-4946-A579-A337F31EA20E}"/>
              </a:ext>
            </a:extLst>
          </p:cNvPr>
          <p:cNvSpPr txBox="1"/>
          <p:nvPr/>
        </p:nvSpPr>
        <p:spPr>
          <a:xfrm>
            <a:off x="4534479" y="3300543"/>
            <a:ext cx="261891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1-5-6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0887486-B7BC-4C40-9D9D-DAD0CFBBA675}"/>
              </a:ext>
            </a:extLst>
          </p:cNvPr>
          <p:cNvSpPr txBox="1"/>
          <p:nvPr/>
        </p:nvSpPr>
        <p:spPr>
          <a:xfrm>
            <a:off x="1627727" y="3303660"/>
            <a:ext cx="261891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4-8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5B76DCA-0C97-4C1F-A450-373E325A9FA7}"/>
              </a:ext>
            </a:extLst>
          </p:cNvPr>
          <p:cNvSpPr txBox="1"/>
          <p:nvPr/>
        </p:nvSpPr>
        <p:spPr>
          <a:xfrm>
            <a:off x="4048217" y="4682588"/>
            <a:ext cx="48966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ب</a:t>
            </a:r>
            <a:r>
              <a:rPr lang="ar-SA" sz="3600" b="1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3600" b="1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lang="ar-SA" sz="36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أُرَتِّبُ الْكَلِماتِ لِأَحْصُلَ عَلى جُمْلَةٍ:</a:t>
            </a:r>
            <a:endParaRPr lang="en-US" sz="2800" dirty="0"/>
          </a:p>
        </p:txBody>
      </p:sp>
      <p:pic>
        <p:nvPicPr>
          <p:cNvPr id="122" name="Picture 121" descr="Table&#10;&#10;Description automatically generated">
            <a:extLst>
              <a:ext uri="{FF2B5EF4-FFF2-40B4-BE49-F238E27FC236}">
                <a16:creationId xmlns:a16="http://schemas.microsoft.com/office/drawing/2014/main" id="{7F8DFEC7-E012-486C-ABC5-B52D0296B14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1568" r="13089" b="80064"/>
          <a:stretch>
            <a:fillRect/>
          </a:stretch>
        </p:blipFill>
        <p:spPr bwMode="auto">
          <a:xfrm>
            <a:off x="4694804" y="5400937"/>
            <a:ext cx="3585482" cy="695325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22E017-AAE7-4DA4-BE1C-1386E90ED17E}"/>
              </a:ext>
            </a:extLst>
          </p:cNvPr>
          <p:cNvSpPr txBox="1"/>
          <p:nvPr/>
        </p:nvSpPr>
        <p:spPr>
          <a:xfrm>
            <a:off x="7744985" y="3827410"/>
            <a:ext cx="1208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نَظيفَةً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46F7A911-7449-400A-8BE2-935061261CE7}"/>
              </a:ext>
            </a:extLst>
          </p:cNvPr>
          <p:cNvSpPr txBox="1"/>
          <p:nvPr/>
        </p:nvSpPr>
        <p:spPr>
          <a:xfrm>
            <a:off x="4924261" y="3869144"/>
            <a:ext cx="1208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دائِمًا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0AA9482-6964-4A3F-80FA-C47DC54B555F}"/>
              </a:ext>
            </a:extLst>
          </p:cNvPr>
          <p:cNvSpPr txBox="1"/>
          <p:nvPr/>
        </p:nvSpPr>
        <p:spPr>
          <a:xfrm>
            <a:off x="1829093" y="3827409"/>
            <a:ext cx="1208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كُوني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D2B1D-B045-441D-ABBB-970771311BCF}"/>
              </a:ext>
            </a:extLst>
          </p:cNvPr>
          <p:cNvSpPr txBox="1"/>
          <p:nvPr/>
        </p:nvSpPr>
        <p:spPr>
          <a:xfrm>
            <a:off x="7386850" y="5413031"/>
            <a:ext cx="399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3BE92585-F56F-4701-8480-DA2BEE79C0FB}"/>
              </a:ext>
            </a:extLst>
          </p:cNvPr>
          <p:cNvSpPr txBox="1"/>
          <p:nvPr/>
        </p:nvSpPr>
        <p:spPr>
          <a:xfrm>
            <a:off x="6640342" y="5400937"/>
            <a:ext cx="399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67CBFFC-6727-41D0-8FB1-172D1E0C22C9}"/>
              </a:ext>
            </a:extLst>
          </p:cNvPr>
          <p:cNvSpPr txBox="1"/>
          <p:nvPr/>
        </p:nvSpPr>
        <p:spPr>
          <a:xfrm>
            <a:off x="6094515" y="5390128"/>
            <a:ext cx="399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B23380C-6D5F-4E4D-BECA-0C7C72E84927}"/>
              </a:ext>
            </a:extLst>
          </p:cNvPr>
          <p:cNvSpPr txBox="1"/>
          <p:nvPr/>
        </p:nvSpPr>
        <p:spPr>
          <a:xfrm>
            <a:off x="7267585" y="5413031"/>
            <a:ext cx="669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كُني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0C59D8D-4772-4245-A4A0-A4D693C0B131}"/>
              </a:ext>
            </a:extLst>
          </p:cNvPr>
          <p:cNvSpPr txBox="1"/>
          <p:nvPr/>
        </p:nvSpPr>
        <p:spPr>
          <a:xfrm>
            <a:off x="6375856" y="5427774"/>
            <a:ext cx="103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نَظيفَةً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3A91DFD-8531-4129-8C61-BECD8CA305C1}"/>
              </a:ext>
            </a:extLst>
          </p:cNvPr>
          <p:cNvSpPr txBox="1"/>
          <p:nvPr/>
        </p:nvSpPr>
        <p:spPr>
          <a:xfrm>
            <a:off x="5579652" y="5411424"/>
            <a:ext cx="1335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دائِمًا.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DF4B0924-FBF4-40F7-A99A-8115911CE2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468151"/>
              </p:ext>
            </p:extLst>
          </p:nvPr>
        </p:nvGraphicFramePr>
        <p:xfrm>
          <a:off x="3107095" y="1118099"/>
          <a:ext cx="5705856" cy="1174116"/>
        </p:xfrm>
        <a:graphic>
          <a:graphicData uri="http://schemas.openxmlformats.org/drawingml/2006/table">
            <a:tbl>
              <a:tblPr rtl="1" firstRow="1" firstCol="1" bandRow="1"/>
              <a:tblGrid>
                <a:gridCol w="538389">
                  <a:extLst>
                    <a:ext uri="{9D8B030D-6E8A-4147-A177-3AD203B41FA5}">
                      <a16:colId xmlns:a16="http://schemas.microsoft.com/office/drawing/2014/main" val="2869939113"/>
                    </a:ext>
                  </a:extLst>
                </a:gridCol>
                <a:gridCol w="645459">
                  <a:extLst>
                    <a:ext uri="{9D8B030D-6E8A-4147-A177-3AD203B41FA5}">
                      <a16:colId xmlns:a16="http://schemas.microsoft.com/office/drawing/2014/main" val="1831650240"/>
                    </a:ext>
                  </a:extLst>
                </a:gridCol>
                <a:gridCol w="646218">
                  <a:extLst>
                    <a:ext uri="{9D8B030D-6E8A-4147-A177-3AD203B41FA5}">
                      <a16:colId xmlns:a16="http://schemas.microsoft.com/office/drawing/2014/main" val="4248593508"/>
                    </a:ext>
                  </a:extLst>
                </a:gridCol>
                <a:gridCol w="645459">
                  <a:extLst>
                    <a:ext uri="{9D8B030D-6E8A-4147-A177-3AD203B41FA5}">
                      <a16:colId xmlns:a16="http://schemas.microsoft.com/office/drawing/2014/main" val="3941177547"/>
                    </a:ext>
                  </a:extLst>
                </a:gridCol>
                <a:gridCol w="646218">
                  <a:extLst>
                    <a:ext uri="{9D8B030D-6E8A-4147-A177-3AD203B41FA5}">
                      <a16:colId xmlns:a16="http://schemas.microsoft.com/office/drawing/2014/main" val="1614307968"/>
                    </a:ext>
                  </a:extLst>
                </a:gridCol>
                <a:gridCol w="645459">
                  <a:extLst>
                    <a:ext uri="{9D8B030D-6E8A-4147-A177-3AD203B41FA5}">
                      <a16:colId xmlns:a16="http://schemas.microsoft.com/office/drawing/2014/main" val="371672405"/>
                    </a:ext>
                  </a:extLst>
                </a:gridCol>
                <a:gridCol w="646218">
                  <a:extLst>
                    <a:ext uri="{9D8B030D-6E8A-4147-A177-3AD203B41FA5}">
                      <a16:colId xmlns:a16="http://schemas.microsoft.com/office/drawing/2014/main" val="2481971956"/>
                    </a:ext>
                  </a:extLst>
                </a:gridCol>
                <a:gridCol w="646218">
                  <a:extLst>
                    <a:ext uri="{9D8B030D-6E8A-4147-A177-3AD203B41FA5}">
                      <a16:colId xmlns:a16="http://schemas.microsoft.com/office/drawing/2014/main" val="2035333879"/>
                    </a:ext>
                  </a:extLst>
                </a:gridCol>
                <a:gridCol w="646218">
                  <a:extLst>
                    <a:ext uri="{9D8B030D-6E8A-4147-A177-3AD203B41FA5}">
                      <a16:colId xmlns:a16="http://schemas.microsoft.com/office/drawing/2014/main" val="5798076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دا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ــــفَــ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ـــظيــــ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كُو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ئِــــــ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ـــمًا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نَـــــ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ني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ــــــةً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302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1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2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3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4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5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6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7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8</a:t>
                      </a:r>
                      <a:endParaRPr lang="en-US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9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270704"/>
                  </a:ext>
                </a:extLst>
              </a:tr>
            </a:tbl>
          </a:graphicData>
        </a:graphic>
      </p:graphicFrame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70C60B90-778D-4C5B-8276-9CAC62AB9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6153" y="6431180"/>
            <a:ext cx="960119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</a:t>
            </a: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العَرَبِيَّةُ / الصَّفُّ الثّاني الابْتِدائِيُّ/ وَحْدَةُ: المُحافَظَةُ على الصِّحَّةِ/ الدَّرْسُ </a:t>
            </a:r>
            <a:r>
              <a:rPr lang="ar-BH" sz="1800" dirty="0">
                <a:solidFill>
                  <a:prstClr val="black">
                    <a:tint val="75000"/>
                  </a:prst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الْعاشِرُ</a:t>
            </a:r>
            <a:r>
              <a:rPr kumimoji="0" lang="ar-B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 نَظافَتي/</a:t>
            </a:r>
            <a:r>
              <a:rPr kumimoji="0" lang="ar-BH" sz="1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(أُحلِّلُ وأُركِّبُ وأَتَدَرَّبُ 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158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14" grpId="0"/>
      <p:bldP spid="116" grpId="0"/>
      <p:bldP spid="121" grpId="0"/>
      <p:bldP spid="10" grpId="0"/>
      <p:bldP spid="125" grpId="0"/>
      <p:bldP spid="126" grpId="0"/>
      <p:bldP spid="11" grpId="0"/>
      <p:bldP spid="11" grpId="1"/>
      <p:bldP spid="127" grpId="0"/>
      <p:bldP spid="127" grpId="1"/>
      <p:bldP spid="128" grpId="0"/>
      <p:bldP spid="128" grpId="1"/>
      <p:bldP spid="129" grpId="0"/>
      <p:bldP spid="130" grpId="0"/>
      <p:bldP spid="1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9388</TotalTime>
  <Words>1045</Words>
  <Application>Microsoft Office PowerPoint</Application>
  <PresentationFormat>Widescreen</PresentationFormat>
  <Paragraphs>336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Sakkal Majalla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Tufik Ben Saleh Aldaaji</dc:creator>
  <cp:lastModifiedBy>Sahar Abdulmonem Al Majthoob</cp:lastModifiedBy>
  <cp:revision>945</cp:revision>
  <dcterms:created xsi:type="dcterms:W3CDTF">2020-09-08T04:24:33Z</dcterms:created>
  <dcterms:modified xsi:type="dcterms:W3CDTF">2021-12-27T23:55:06Z</dcterms:modified>
</cp:coreProperties>
</file>