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7"/>
  </p:notesMasterIdLst>
  <p:sldIdLst>
    <p:sldId id="326" r:id="rId2"/>
    <p:sldId id="355" r:id="rId3"/>
    <p:sldId id="388" r:id="rId4"/>
    <p:sldId id="389" r:id="rId5"/>
    <p:sldId id="390" r:id="rId6"/>
    <p:sldId id="381" r:id="rId7"/>
    <p:sldId id="385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11" r:id="rId1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2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66FF"/>
    <a:srgbClr val="07ED43"/>
    <a:srgbClr val="FF0066"/>
    <a:srgbClr val="FFFF99"/>
    <a:srgbClr val="FFFFCC"/>
    <a:srgbClr val="FFFFFF"/>
    <a:srgbClr val="E1E1E1"/>
    <a:srgbClr val="CC3300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22/05/1443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sv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الأوَّل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490609" y="2044663"/>
            <a:ext cx="1134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(المُحافَظَةُ على الصِّحَّةِ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الدَّرْسُ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العاشِرُ               (كتاب التدريبات) نَظافَتي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3975652" y="5495092"/>
            <a:ext cx="4373831" cy="746786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التّدريبات (1) أُثَرّي، وَأُميِّزُ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AD96CFC6-5C64-4271-BEC1-E3942950C1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29" y="2701311"/>
            <a:ext cx="4293554" cy="2799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34814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50976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8" y="1268068"/>
            <a:ext cx="10610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5.أَشطُبُ الدَّخيلَ، وَأَكْتُبُ الْحَرْفَ الْمُشْتَرَكَ لِكُلِّ مَجْموعَةٍ في الدّائِرَةِ كَما في المِثالِ: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76457CB-3303-4EEE-A719-7886CD3B3603}"/>
              </a:ext>
            </a:extLst>
          </p:cNvPr>
          <p:cNvGrpSpPr/>
          <p:nvPr/>
        </p:nvGrpSpPr>
        <p:grpSpPr>
          <a:xfrm>
            <a:off x="2830532" y="2199638"/>
            <a:ext cx="7061472" cy="2395391"/>
            <a:chOff x="0" y="6350"/>
            <a:chExt cx="5523230" cy="190354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D2AF3062-5ECC-4CC6-9624-BC720FD379B7}"/>
                </a:ext>
              </a:extLst>
            </p:cNvPr>
            <p:cNvSpPr/>
            <p:nvPr/>
          </p:nvSpPr>
          <p:spPr>
            <a:xfrm>
              <a:off x="0" y="431800"/>
              <a:ext cx="1656080" cy="1478098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endParaRPr lang="ar-BH" sz="24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D8E90FDC-B947-418B-8E3E-C3F552D0FAAB}"/>
                </a:ext>
              </a:extLst>
            </p:cNvPr>
            <p:cNvGrpSpPr/>
            <p:nvPr/>
          </p:nvGrpSpPr>
          <p:grpSpPr>
            <a:xfrm>
              <a:off x="1993900" y="12700"/>
              <a:ext cx="3529330" cy="1581150"/>
              <a:chOff x="0" y="12700"/>
              <a:chExt cx="3529330" cy="158115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6087D89B-F972-4423-8486-D4A1B720274B}"/>
                  </a:ext>
                </a:extLst>
              </p:cNvPr>
              <p:cNvSpPr/>
              <p:nvPr/>
            </p:nvSpPr>
            <p:spPr>
              <a:xfrm>
                <a:off x="0" y="438150"/>
                <a:ext cx="1656080" cy="11557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ar-BH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386674E1-FA47-4039-A970-37DC93B16217}"/>
                  </a:ext>
                </a:extLst>
              </p:cNvPr>
              <p:cNvGrpSpPr/>
              <p:nvPr/>
            </p:nvGrpSpPr>
            <p:grpSpPr>
              <a:xfrm>
                <a:off x="1873250" y="52070"/>
                <a:ext cx="1656080" cy="1503680"/>
                <a:chOff x="0" y="52070"/>
                <a:chExt cx="1656080" cy="1503680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="" xmlns:a16="http://schemas.microsoft.com/office/drawing/2014/main" id="{578204B5-82B4-440B-8066-D0F63A2927F6}"/>
                    </a:ext>
                  </a:extLst>
                </p:cNvPr>
                <p:cNvSpPr/>
                <p:nvPr/>
              </p:nvSpPr>
              <p:spPr>
                <a:xfrm>
                  <a:off x="0" y="412750"/>
                  <a:ext cx="1656080" cy="1143000"/>
                </a:xfrm>
                <a:prstGeom prst="roundRect">
                  <a:avLst/>
                </a:prstGeom>
                <a:solidFill>
                  <a:srgbClr val="ED7D31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2400" dirty="0"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BH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                       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="" xmlns:a16="http://schemas.microsoft.com/office/drawing/2014/main" id="{FADBD0F9-0E48-4392-9FD3-35A92B7ADDCD}"/>
                    </a:ext>
                  </a:extLst>
                </p:cNvPr>
                <p:cNvSpPr/>
                <p:nvPr/>
              </p:nvSpPr>
              <p:spPr>
                <a:xfrm>
                  <a:off x="529590" y="52070"/>
                  <a:ext cx="601345" cy="577215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830CCCF1-3E2D-4D48-B77F-A86078F11633}"/>
                  </a:ext>
                </a:extLst>
              </p:cNvPr>
              <p:cNvSpPr/>
              <p:nvPr/>
            </p:nvSpPr>
            <p:spPr>
              <a:xfrm>
                <a:off x="495300" y="12700"/>
                <a:ext cx="575310" cy="56388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8B39023F-6F2A-460A-A578-BFA1A6DEF1FF}"/>
                </a:ext>
              </a:extLst>
            </p:cNvPr>
            <p:cNvSpPr/>
            <p:nvPr/>
          </p:nvSpPr>
          <p:spPr>
            <a:xfrm>
              <a:off x="527050" y="6350"/>
              <a:ext cx="575310" cy="56388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A015746-512E-454E-9888-6E054F2393E7}"/>
              </a:ext>
            </a:extLst>
          </p:cNvPr>
          <p:cNvSpPr txBox="1"/>
          <p:nvPr/>
        </p:nvSpPr>
        <p:spPr>
          <a:xfrm>
            <a:off x="8521797" y="2109665"/>
            <a:ext cx="62310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F3FA6FC-412D-4110-8B21-5F0644B49708}"/>
              </a:ext>
            </a:extLst>
          </p:cNvPr>
          <p:cNvSpPr txBox="1"/>
          <p:nvPr/>
        </p:nvSpPr>
        <p:spPr>
          <a:xfrm>
            <a:off x="8874316" y="2854397"/>
            <a:ext cx="999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جِسْرٌ 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653D73B-7473-43E3-936D-614B8E601CA2}"/>
              </a:ext>
            </a:extLst>
          </p:cNvPr>
          <p:cNvSpPr txBox="1"/>
          <p:nvPr/>
        </p:nvSpPr>
        <p:spPr>
          <a:xfrm>
            <a:off x="7858708" y="2851919"/>
            <a:ext cx="908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جَرَس</a:t>
            </a:r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1CDB0DE-9310-4E29-B369-BAB627D28146}"/>
              </a:ext>
            </a:extLst>
          </p:cNvPr>
          <p:cNvSpPr txBox="1"/>
          <p:nvPr/>
        </p:nvSpPr>
        <p:spPr>
          <a:xfrm>
            <a:off x="8791076" y="3467379"/>
            <a:ext cx="1083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خَريف</a:t>
            </a:r>
            <a:endParaRPr lang="en-US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7D6DD11-E131-4DEB-BA67-548F921D54AC}"/>
              </a:ext>
            </a:extLst>
          </p:cNvPr>
          <p:cNvSpPr txBox="1"/>
          <p:nvPr/>
        </p:nvSpPr>
        <p:spPr>
          <a:xfrm>
            <a:off x="7803295" y="3457009"/>
            <a:ext cx="972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جَمال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75A7E9A-D328-4678-8126-B06B114F13CB}"/>
              </a:ext>
            </a:extLst>
          </p:cNvPr>
          <p:cNvSpPr txBox="1"/>
          <p:nvPr/>
        </p:nvSpPr>
        <p:spPr>
          <a:xfrm>
            <a:off x="6217962" y="2823136"/>
            <a:ext cx="1103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حَسنٌ</a:t>
            </a:r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4F36BFB-0C7C-4E24-B511-C254B2F8909B}"/>
              </a:ext>
            </a:extLst>
          </p:cNvPr>
          <p:cNvSpPr txBox="1"/>
          <p:nvPr/>
        </p:nvSpPr>
        <p:spPr>
          <a:xfrm>
            <a:off x="5297495" y="2842178"/>
            <a:ext cx="1103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حَليب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28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FBFC708-68CA-4F77-82C2-1AB1FC322A07}"/>
              </a:ext>
            </a:extLst>
          </p:cNvPr>
          <p:cNvSpPr txBox="1"/>
          <p:nvPr/>
        </p:nvSpPr>
        <p:spPr>
          <a:xfrm>
            <a:off x="6355539" y="3457396"/>
            <a:ext cx="922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حَمَدٌ </a:t>
            </a:r>
            <a:endParaRPr lang="en-US" sz="28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8483745-84CF-4E4F-B469-5564D675B4DC}"/>
              </a:ext>
            </a:extLst>
          </p:cNvPr>
          <p:cNvSpPr txBox="1"/>
          <p:nvPr/>
        </p:nvSpPr>
        <p:spPr>
          <a:xfrm>
            <a:off x="5418389" y="3403119"/>
            <a:ext cx="974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خَليج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2800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ACC92DF-6827-46F6-B285-587294146F3D}"/>
              </a:ext>
            </a:extLst>
          </p:cNvPr>
          <p:cNvSpPr txBox="1"/>
          <p:nvPr/>
        </p:nvSpPr>
        <p:spPr>
          <a:xfrm>
            <a:off x="3892071" y="2821048"/>
            <a:ext cx="922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خَطرٌ </a:t>
            </a:r>
            <a:endParaRPr lang="en-US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22BCBBF-542B-4DD0-AE9A-337D48CFA47F}"/>
              </a:ext>
            </a:extLst>
          </p:cNvPr>
          <p:cNvSpPr txBox="1"/>
          <p:nvPr/>
        </p:nvSpPr>
        <p:spPr>
          <a:xfrm>
            <a:off x="2792276" y="2842178"/>
            <a:ext cx="946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جَبل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0B1EC34-1FA5-43A4-9F96-AD76BA41DD40}"/>
              </a:ext>
            </a:extLst>
          </p:cNvPr>
          <p:cNvSpPr txBox="1"/>
          <p:nvPr/>
        </p:nvSpPr>
        <p:spPr>
          <a:xfrm>
            <a:off x="3896643" y="3419166"/>
            <a:ext cx="97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خَوْف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FB46053-5A65-4A23-9055-22694F45BBE5}"/>
              </a:ext>
            </a:extLst>
          </p:cNvPr>
          <p:cNvSpPr txBox="1"/>
          <p:nvPr/>
        </p:nvSpPr>
        <p:spPr>
          <a:xfrm>
            <a:off x="2964077" y="3403118"/>
            <a:ext cx="82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خَــرَجَ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11DD117-A742-4F03-8B57-BA9C15F3D8C7}"/>
              </a:ext>
            </a:extLst>
          </p:cNvPr>
          <p:cNvSpPr txBox="1"/>
          <p:nvPr/>
        </p:nvSpPr>
        <p:spPr>
          <a:xfrm>
            <a:off x="3896643" y="3948698"/>
            <a:ext cx="97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بَطّيخ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95CEEA2-CC04-4550-8891-C315AA394125}"/>
              </a:ext>
            </a:extLst>
          </p:cNvPr>
          <p:cNvSpPr txBox="1"/>
          <p:nvPr/>
        </p:nvSpPr>
        <p:spPr>
          <a:xfrm>
            <a:off x="2938359" y="4010590"/>
            <a:ext cx="928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حَياةٌ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A943E12-4F5C-4B74-AAF7-2436926301E8}"/>
              </a:ext>
            </a:extLst>
          </p:cNvPr>
          <p:cNvCxnSpPr>
            <a:cxnSpLocks/>
          </p:cNvCxnSpPr>
          <p:nvPr/>
        </p:nvCxnSpPr>
        <p:spPr>
          <a:xfrm flipH="1">
            <a:off x="5579802" y="3773936"/>
            <a:ext cx="6381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4CADA43-22B4-4364-A53B-63F98476BF3B}"/>
              </a:ext>
            </a:extLst>
          </p:cNvPr>
          <p:cNvSpPr txBox="1"/>
          <p:nvPr/>
        </p:nvSpPr>
        <p:spPr>
          <a:xfrm>
            <a:off x="6044101" y="2124213"/>
            <a:ext cx="552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D983119-A7B3-4922-BCF5-7BB297C6EC41}"/>
              </a:ext>
            </a:extLst>
          </p:cNvPr>
          <p:cNvCxnSpPr>
            <a:cxnSpLocks/>
          </p:cNvCxnSpPr>
          <p:nvPr/>
        </p:nvCxnSpPr>
        <p:spPr>
          <a:xfrm flipH="1">
            <a:off x="3026365" y="3221739"/>
            <a:ext cx="6381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0F96E06A-46E5-4DD2-81B8-6024CE3F4E34}"/>
              </a:ext>
            </a:extLst>
          </p:cNvPr>
          <p:cNvCxnSpPr>
            <a:cxnSpLocks/>
          </p:cNvCxnSpPr>
          <p:nvPr/>
        </p:nvCxnSpPr>
        <p:spPr>
          <a:xfrm flipH="1">
            <a:off x="3059902" y="4371079"/>
            <a:ext cx="6381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AD5C29-77B7-4223-8722-DDF41E5B4CB9}"/>
              </a:ext>
            </a:extLst>
          </p:cNvPr>
          <p:cNvSpPr txBox="1"/>
          <p:nvPr/>
        </p:nvSpPr>
        <p:spPr>
          <a:xfrm>
            <a:off x="3504368" y="2145934"/>
            <a:ext cx="552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34814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50976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8" y="1268068"/>
            <a:ext cx="10610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5.أَشطُبُ الدَّخيلَ، وَأَكْتُبُ الْحَرْفَ الْمُشْتَرَكَ لِكُلِّ مَجْموعَةٍ في الدّائِرَةِ كَما في المِثالِ: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76457CB-3303-4EEE-A719-7886CD3B3603}"/>
              </a:ext>
            </a:extLst>
          </p:cNvPr>
          <p:cNvGrpSpPr/>
          <p:nvPr/>
        </p:nvGrpSpPr>
        <p:grpSpPr>
          <a:xfrm>
            <a:off x="2830532" y="2199638"/>
            <a:ext cx="7061472" cy="2013456"/>
            <a:chOff x="0" y="6350"/>
            <a:chExt cx="5523230" cy="160003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D2AF3062-5ECC-4CC6-9624-BC720FD379B7}"/>
                </a:ext>
              </a:extLst>
            </p:cNvPr>
            <p:cNvSpPr/>
            <p:nvPr/>
          </p:nvSpPr>
          <p:spPr>
            <a:xfrm>
              <a:off x="0" y="431800"/>
              <a:ext cx="1656080" cy="1174585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endParaRPr lang="ar-BH" sz="24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D8E90FDC-B947-418B-8E3E-C3F552D0FAAB}"/>
                </a:ext>
              </a:extLst>
            </p:cNvPr>
            <p:cNvGrpSpPr/>
            <p:nvPr/>
          </p:nvGrpSpPr>
          <p:grpSpPr>
            <a:xfrm>
              <a:off x="1993900" y="12700"/>
              <a:ext cx="3529330" cy="1581150"/>
              <a:chOff x="0" y="12700"/>
              <a:chExt cx="3529330" cy="158115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6087D89B-F972-4423-8486-D4A1B720274B}"/>
                  </a:ext>
                </a:extLst>
              </p:cNvPr>
              <p:cNvSpPr/>
              <p:nvPr/>
            </p:nvSpPr>
            <p:spPr>
              <a:xfrm>
                <a:off x="0" y="438150"/>
                <a:ext cx="1656080" cy="11557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ar-BH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386674E1-FA47-4039-A970-37DC93B16217}"/>
                  </a:ext>
                </a:extLst>
              </p:cNvPr>
              <p:cNvGrpSpPr/>
              <p:nvPr/>
            </p:nvGrpSpPr>
            <p:grpSpPr>
              <a:xfrm>
                <a:off x="1873250" y="52070"/>
                <a:ext cx="1656080" cy="1503680"/>
                <a:chOff x="0" y="52070"/>
                <a:chExt cx="1656080" cy="1503680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="" xmlns:a16="http://schemas.microsoft.com/office/drawing/2014/main" id="{578204B5-82B4-440B-8066-D0F63A2927F6}"/>
                    </a:ext>
                  </a:extLst>
                </p:cNvPr>
                <p:cNvSpPr/>
                <p:nvPr/>
              </p:nvSpPr>
              <p:spPr>
                <a:xfrm>
                  <a:off x="0" y="412750"/>
                  <a:ext cx="1656080" cy="1143000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2400" dirty="0"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BH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                       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="" xmlns:a16="http://schemas.microsoft.com/office/drawing/2014/main" id="{FADBD0F9-0E48-4392-9FD3-35A92B7ADDCD}"/>
                    </a:ext>
                  </a:extLst>
                </p:cNvPr>
                <p:cNvSpPr/>
                <p:nvPr/>
              </p:nvSpPr>
              <p:spPr>
                <a:xfrm>
                  <a:off x="529590" y="52070"/>
                  <a:ext cx="601345" cy="577215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830CCCF1-3E2D-4D48-B77F-A86078F11633}"/>
                  </a:ext>
                </a:extLst>
              </p:cNvPr>
              <p:cNvSpPr/>
              <p:nvPr/>
            </p:nvSpPr>
            <p:spPr>
              <a:xfrm>
                <a:off x="495300" y="12700"/>
                <a:ext cx="575310" cy="56388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8B39023F-6F2A-460A-A578-BFA1A6DEF1FF}"/>
                </a:ext>
              </a:extLst>
            </p:cNvPr>
            <p:cNvSpPr/>
            <p:nvPr/>
          </p:nvSpPr>
          <p:spPr>
            <a:xfrm>
              <a:off x="527050" y="6350"/>
              <a:ext cx="575310" cy="56388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F3FA6FC-412D-4110-8B21-5F0644B49708}"/>
              </a:ext>
            </a:extLst>
          </p:cNvPr>
          <p:cNvSpPr txBox="1"/>
          <p:nvPr/>
        </p:nvSpPr>
        <p:spPr>
          <a:xfrm>
            <a:off x="8874316" y="2854397"/>
            <a:ext cx="999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نَحيلٌ 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653D73B-7473-43E3-936D-614B8E601CA2}"/>
              </a:ext>
            </a:extLst>
          </p:cNvPr>
          <p:cNvSpPr txBox="1"/>
          <p:nvPr/>
        </p:nvSpPr>
        <p:spPr>
          <a:xfrm>
            <a:off x="7685670" y="2851919"/>
            <a:ext cx="1081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مُخيفٌ</a:t>
            </a:r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1CDB0DE-9310-4E29-B369-BAB627D28146}"/>
              </a:ext>
            </a:extLst>
          </p:cNvPr>
          <p:cNvSpPr txBox="1"/>
          <p:nvPr/>
        </p:nvSpPr>
        <p:spPr>
          <a:xfrm>
            <a:off x="8791076" y="3467379"/>
            <a:ext cx="1083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نَخيلٌ</a:t>
            </a:r>
            <a:endParaRPr lang="en-US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7D6DD11-E131-4DEB-BA67-548F921D54AC}"/>
              </a:ext>
            </a:extLst>
          </p:cNvPr>
          <p:cNvSpPr txBox="1"/>
          <p:nvPr/>
        </p:nvSpPr>
        <p:spPr>
          <a:xfrm>
            <a:off x="7803295" y="3457009"/>
            <a:ext cx="972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يَخيطُ</a:t>
            </a:r>
            <a:endParaRPr lang="en-US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75A7E9A-D328-4678-8126-B06B114F13CB}"/>
              </a:ext>
            </a:extLst>
          </p:cNvPr>
          <p:cNvSpPr txBox="1"/>
          <p:nvPr/>
        </p:nvSpPr>
        <p:spPr>
          <a:xfrm>
            <a:off x="6217962" y="2823136"/>
            <a:ext cx="1103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جَمَدَ</a:t>
            </a:r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4F36BFB-0C7C-4E24-B511-C254B2F8909B}"/>
              </a:ext>
            </a:extLst>
          </p:cNvPr>
          <p:cNvSpPr txBox="1"/>
          <p:nvPr/>
        </p:nvSpPr>
        <p:spPr>
          <a:xfrm>
            <a:off x="5297495" y="2842178"/>
            <a:ext cx="1103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حَرَسَ</a:t>
            </a:r>
            <a:endParaRPr lang="en-US" sz="28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FBFC708-68CA-4F77-82C2-1AB1FC322A07}"/>
              </a:ext>
            </a:extLst>
          </p:cNvPr>
          <p:cNvSpPr txBox="1"/>
          <p:nvPr/>
        </p:nvSpPr>
        <p:spPr>
          <a:xfrm>
            <a:off x="6355539" y="3457396"/>
            <a:ext cx="922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جَلَسَ</a:t>
            </a:r>
            <a:endParaRPr lang="en-US" sz="28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8483745-84CF-4E4F-B469-5564D675B4DC}"/>
              </a:ext>
            </a:extLst>
          </p:cNvPr>
          <p:cNvSpPr txBox="1"/>
          <p:nvPr/>
        </p:nvSpPr>
        <p:spPr>
          <a:xfrm>
            <a:off x="5325082" y="3403119"/>
            <a:ext cx="974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جَمَعَ</a:t>
            </a:r>
            <a:endParaRPr lang="en-US" sz="2800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ACC92DF-6827-46F6-B285-587294146F3D}"/>
              </a:ext>
            </a:extLst>
          </p:cNvPr>
          <p:cNvSpPr txBox="1"/>
          <p:nvPr/>
        </p:nvSpPr>
        <p:spPr>
          <a:xfrm>
            <a:off x="3892071" y="2821048"/>
            <a:ext cx="922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محارٌ</a:t>
            </a:r>
            <a:endParaRPr lang="en-US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22BCBBF-542B-4DD0-AE9A-337D48CFA47F}"/>
              </a:ext>
            </a:extLst>
          </p:cNvPr>
          <p:cNvSpPr txBox="1"/>
          <p:nvPr/>
        </p:nvSpPr>
        <p:spPr>
          <a:xfrm>
            <a:off x="2792276" y="2842178"/>
            <a:ext cx="946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بُخارٌ</a:t>
            </a:r>
            <a:endParaRPr lang="en-US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0B1EC34-1FA5-43A4-9F96-AD76BA41DD40}"/>
              </a:ext>
            </a:extLst>
          </p:cNvPr>
          <p:cNvSpPr txBox="1"/>
          <p:nvPr/>
        </p:nvSpPr>
        <p:spPr>
          <a:xfrm>
            <a:off x="3754226" y="3419166"/>
            <a:ext cx="1116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سَحابٌ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FB46053-5A65-4A23-9055-22694F45BBE5}"/>
              </a:ext>
            </a:extLst>
          </p:cNvPr>
          <p:cNvSpPr txBox="1"/>
          <p:nvPr/>
        </p:nvSpPr>
        <p:spPr>
          <a:xfrm>
            <a:off x="2821654" y="3403118"/>
            <a:ext cx="972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لِحافٌ</a:t>
            </a:r>
            <a:endParaRPr lang="en-US" sz="2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31C7CD7-FDB4-43C7-9284-0FA9F3C4BA58}"/>
              </a:ext>
            </a:extLst>
          </p:cNvPr>
          <p:cNvCxnSpPr>
            <a:cxnSpLocks/>
          </p:cNvCxnSpPr>
          <p:nvPr/>
        </p:nvCxnSpPr>
        <p:spPr>
          <a:xfrm flipH="1">
            <a:off x="9078686" y="3249731"/>
            <a:ext cx="70458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530458A-58B2-4DFB-B3F4-57611099D38C}"/>
              </a:ext>
            </a:extLst>
          </p:cNvPr>
          <p:cNvSpPr txBox="1"/>
          <p:nvPr/>
        </p:nvSpPr>
        <p:spPr>
          <a:xfrm>
            <a:off x="8537200" y="2166795"/>
            <a:ext cx="62310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4F4DFB3D-61AF-4F3F-8C09-6036213E3857}"/>
              </a:ext>
            </a:extLst>
          </p:cNvPr>
          <p:cNvCxnSpPr>
            <a:cxnSpLocks/>
          </p:cNvCxnSpPr>
          <p:nvPr/>
        </p:nvCxnSpPr>
        <p:spPr>
          <a:xfrm flipH="1">
            <a:off x="5495577" y="3249731"/>
            <a:ext cx="70458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1E55198-F1F4-4B38-A4CA-358B8603D856}"/>
              </a:ext>
            </a:extLst>
          </p:cNvPr>
          <p:cNvSpPr txBox="1"/>
          <p:nvPr/>
        </p:nvSpPr>
        <p:spPr>
          <a:xfrm>
            <a:off x="6071151" y="2099023"/>
            <a:ext cx="62310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DB1460EA-4E53-425E-A892-94BF1C7CAB83}"/>
              </a:ext>
            </a:extLst>
          </p:cNvPr>
          <p:cNvCxnSpPr>
            <a:cxnSpLocks/>
          </p:cNvCxnSpPr>
          <p:nvPr/>
        </p:nvCxnSpPr>
        <p:spPr>
          <a:xfrm flipH="1">
            <a:off x="3034649" y="3215318"/>
            <a:ext cx="70458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E723FFD-650C-4F65-B83D-D0C92857F4B3}"/>
              </a:ext>
            </a:extLst>
          </p:cNvPr>
          <p:cNvSpPr txBox="1"/>
          <p:nvPr/>
        </p:nvSpPr>
        <p:spPr>
          <a:xfrm>
            <a:off x="3558541" y="2086839"/>
            <a:ext cx="62310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34814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50976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378" y="1268068"/>
            <a:ext cx="638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6.أُلَوِّنُ اللّافِتاتِ الّتي تَتَكَوَّنُ مِنَ الْحُروفِ نَفْسِها: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A491B02E-C30E-412C-ABD4-6DD0A2A9909C}"/>
              </a:ext>
            </a:extLst>
          </p:cNvPr>
          <p:cNvSpPr/>
          <p:nvPr/>
        </p:nvSpPr>
        <p:spPr>
          <a:xfrm>
            <a:off x="7870631" y="210489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ناجِحٌ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6E9F3505-6E23-469A-A339-3A6ACB28CA81}"/>
              </a:ext>
            </a:extLst>
          </p:cNvPr>
          <p:cNvSpPr/>
          <p:nvPr/>
        </p:nvSpPr>
        <p:spPr>
          <a:xfrm>
            <a:off x="3666931" y="210489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نَـجاحٌ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6FB1E373-86FA-4646-B6BD-3526E811C1F9}"/>
              </a:ext>
            </a:extLst>
          </p:cNvPr>
          <p:cNvSpPr/>
          <p:nvPr/>
        </p:nvSpPr>
        <p:spPr>
          <a:xfrm>
            <a:off x="5051231" y="211759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لَــعِــبَ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8A9FA6A4-BAFA-4C09-BA17-D26D3D4A8B68}"/>
              </a:ext>
            </a:extLst>
          </p:cNvPr>
          <p:cNvSpPr/>
          <p:nvPr/>
        </p:nvSpPr>
        <p:spPr>
          <a:xfrm>
            <a:off x="6471091" y="210489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قَعَدَ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74ED727-A731-4208-9DE0-D996F8E60823}"/>
              </a:ext>
            </a:extLst>
          </p:cNvPr>
          <p:cNvSpPr/>
          <p:nvPr/>
        </p:nvSpPr>
        <p:spPr>
          <a:xfrm>
            <a:off x="7889681" y="270179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نَظيفٌ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EBD06C93-B5FB-486E-84C6-E92F9A270CC4}"/>
              </a:ext>
            </a:extLst>
          </p:cNvPr>
          <p:cNvSpPr/>
          <p:nvPr/>
        </p:nvSpPr>
        <p:spPr>
          <a:xfrm>
            <a:off x="6492681" y="269544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جَناحٌ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EC8DA99-4C29-423B-B21C-3A53BF1372F8}"/>
              </a:ext>
            </a:extLst>
          </p:cNvPr>
          <p:cNvSpPr/>
          <p:nvPr/>
        </p:nvSpPr>
        <p:spPr>
          <a:xfrm>
            <a:off x="5051231" y="270814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جانِـحٌ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282AB9D0-7C98-45BB-9961-A221EF4D5B6F}"/>
              </a:ext>
            </a:extLst>
          </p:cNvPr>
          <p:cNvSpPr/>
          <p:nvPr/>
        </p:nvSpPr>
        <p:spPr>
          <a:xfrm>
            <a:off x="3666931" y="2714494"/>
            <a:ext cx="1273369" cy="5270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مُسافِرٌ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="" xmlns:a16="http://schemas.microsoft.com/office/drawing/2014/main" id="{6982FF45-1803-4850-9CBA-216A192A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657" y="3463864"/>
            <a:ext cx="5323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7.أَصِلُ كُلَّ حَرْفٍ بِما يُناسِبُهُ مِنْ كَلِماتٍ: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EFEAFBD8-6553-43F4-9EB0-DAFD30FB1121}"/>
              </a:ext>
            </a:extLst>
          </p:cNvPr>
          <p:cNvSpPr/>
          <p:nvPr/>
        </p:nvSpPr>
        <p:spPr>
          <a:xfrm>
            <a:off x="5979027" y="5524413"/>
            <a:ext cx="737710" cy="59055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خــــ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3D2EFDFB-FE78-461E-911F-533B145DCCCD}"/>
              </a:ext>
            </a:extLst>
          </p:cNvPr>
          <p:cNvSpPr/>
          <p:nvPr/>
        </p:nvSpPr>
        <p:spPr>
          <a:xfrm>
            <a:off x="5966327" y="4851313"/>
            <a:ext cx="737710" cy="59055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حـــــ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2B6E144D-C450-49A3-985C-221DB0DFAE9E}"/>
              </a:ext>
            </a:extLst>
          </p:cNvPr>
          <p:cNvSpPr/>
          <p:nvPr/>
        </p:nvSpPr>
        <p:spPr>
          <a:xfrm>
            <a:off x="5966327" y="4172498"/>
            <a:ext cx="737710" cy="5842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جـــ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croll: Horizontal 58">
            <a:extLst>
              <a:ext uri="{FF2B5EF4-FFF2-40B4-BE49-F238E27FC236}">
                <a16:creationId xmlns="" xmlns:a16="http://schemas.microsoft.com/office/drawing/2014/main" id="{258980C2-E444-4A7A-AA06-F341AC70EEBA}"/>
              </a:ext>
            </a:extLst>
          </p:cNvPr>
          <p:cNvSpPr/>
          <p:nvPr/>
        </p:nvSpPr>
        <p:spPr>
          <a:xfrm>
            <a:off x="7728183" y="5486948"/>
            <a:ext cx="1416794" cy="730250"/>
          </a:xfrm>
          <a:prstGeom prst="horizontalScroll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حَديد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croll: Horizontal 59">
            <a:extLst>
              <a:ext uri="{FF2B5EF4-FFF2-40B4-BE49-F238E27FC236}">
                <a16:creationId xmlns="" xmlns:a16="http://schemas.microsoft.com/office/drawing/2014/main" id="{2F14E0DE-38B5-4853-BE42-6A1B21F9DCDE}"/>
              </a:ext>
            </a:extLst>
          </p:cNvPr>
          <p:cNvSpPr/>
          <p:nvPr/>
        </p:nvSpPr>
        <p:spPr>
          <a:xfrm>
            <a:off x="7753583" y="4796703"/>
            <a:ext cx="1416794" cy="730250"/>
          </a:xfrm>
          <a:prstGeom prst="horizontalScroll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مَخْبِـز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Scroll: Horizontal 60">
            <a:extLst>
              <a:ext uri="{FF2B5EF4-FFF2-40B4-BE49-F238E27FC236}">
                <a16:creationId xmlns="" xmlns:a16="http://schemas.microsoft.com/office/drawing/2014/main" id="{7A238A47-A78B-4397-BA77-A8FD3C12A331}"/>
              </a:ext>
            </a:extLst>
          </p:cNvPr>
          <p:cNvSpPr/>
          <p:nvPr/>
        </p:nvSpPr>
        <p:spPr>
          <a:xfrm>
            <a:off x="7728818" y="4115983"/>
            <a:ext cx="1416794" cy="730250"/>
          </a:xfrm>
          <a:prstGeom prst="horizontalScroll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ساجِد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croll: Horizontal 61">
            <a:extLst>
              <a:ext uri="{FF2B5EF4-FFF2-40B4-BE49-F238E27FC236}">
                <a16:creationId xmlns="" xmlns:a16="http://schemas.microsoft.com/office/drawing/2014/main" id="{3E87023E-B141-43A7-8076-17642D0548EE}"/>
              </a:ext>
            </a:extLst>
          </p:cNvPr>
          <p:cNvSpPr/>
          <p:nvPr/>
        </p:nvSpPr>
        <p:spPr>
          <a:xfrm>
            <a:off x="3557503" y="4068358"/>
            <a:ext cx="1416794" cy="730250"/>
          </a:xfrm>
          <a:prstGeom prst="horizontalScroll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نَخْلَة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croll: Horizontal 62">
            <a:extLst>
              <a:ext uri="{FF2B5EF4-FFF2-40B4-BE49-F238E27FC236}">
                <a16:creationId xmlns="" xmlns:a16="http://schemas.microsoft.com/office/drawing/2014/main" id="{B21AC995-2D1B-41C7-8F88-53F398751969}"/>
              </a:ext>
            </a:extLst>
          </p:cNvPr>
          <p:cNvSpPr/>
          <p:nvPr/>
        </p:nvSpPr>
        <p:spPr>
          <a:xfrm>
            <a:off x="3530833" y="5511713"/>
            <a:ext cx="1416794" cy="730250"/>
          </a:xfrm>
          <a:prstGeom prst="horizontalScroll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رَجُل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croll: Horizontal 63">
            <a:extLst>
              <a:ext uri="{FF2B5EF4-FFF2-40B4-BE49-F238E27FC236}">
                <a16:creationId xmlns="" xmlns:a16="http://schemas.microsoft.com/office/drawing/2014/main" id="{873793F8-D68A-4016-A26A-15A6A337FC60}"/>
              </a:ext>
            </a:extLst>
          </p:cNvPr>
          <p:cNvSpPr/>
          <p:nvPr/>
        </p:nvSpPr>
        <p:spPr>
          <a:xfrm>
            <a:off x="3554963" y="4775113"/>
            <a:ext cx="1416794" cy="730250"/>
          </a:xfrm>
          <a:prstGeom prst="horizontalScroll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نَحْلَة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21950D3-843E-4178-9E60-336364B42D75}"/>
              </a:ext>
            </a:extLst>
          </p:cNvPr>
          <p:cNvCxnSpPr>
            <a:cxnSpLocks/>
          </p:cNvCxnSpPr>
          <p:nvPr/>
        </p:nvCxnSpPr>
        <p:spPr>
          <a:xfrm flipH="1">
            <a:off x="6741361" y="4483260"/>
            <a:ext cx="9284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6283760-9646-40A6-A997-3D16D01B4475}"/>
              </a:ext>
            </a:extLst>
          </p:cNvPr>
          <p:cNvCxnSpPr>
            <a:cxnSpLocks/>
          </p:cNvCxnSpPr>
          <p:nvPr/>
        </p:nvCxnSpPr>
        <p:spPr>
          <a:xfrm flipH="1">
            <a:off x="6741361" y="5186166"/>
            <a:ext cx="928404" cy="5055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EB007C77-D6E6-45A7-AA68-7D035C5E101D}"/>
              </a:ext>
            </a:extLst>
          </p:cNvPr>
          <p:cNvCxnSpPr>
            <a:cxnSpLocks/>
          </p:cNvCxnSpPr>
          <p:nvPr/>
        </p:nvCxnSpPr>
        <p:spPr>
          <a:xfrm flipH="1" flipV="1">
            <a:off x="6775155" y="5250691"/>
            <a:ext cx="857286" cy="516464"/>
          </a:xfrm>
          <a:prstGeom prst="line">
            <a:avLst/>
          </a:prstGeom>
          <a:ln w="38100">
            <a:solidFill>
              <a:srgbClr val="07E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623D708-5C45-4241-B44D-FF09CC02026A}"/>
              </a:ext>
            </a:extLst>
          </p:cNvPr>
          <p:cNvCxnSpPr>
            <a:cxnSpLocks/>
          </p:cNvCxnSpPr>
          <p:nvPr/>
        </p:nvCxnSpPr>
        <p:spPr>
          <a:xfrm flipH="1" flipV="1">
            <a:off x="5022485" y="4453448"/>
            <a:ext cx="906518" cy="107096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FBEBCA6-C2E4-4F60-B797-0A3CF730640C}"/>
              </a:ext>
            </a:extLst>
          </p:cNvPr>
          <p:cNvCxnSpPr>
            <a:cxnSpLocks/>
          </p:cNvCxnSpPr>
          <p:nvPr/>
        </p:nvCxnSpPr>
        <p:spPr>
          <a:xfrm flipH="1">
            <a:off x="5019261" y="5140238"/>
            <a:ext cx="834127" cy="21590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4AB7B12E-46F6-4D06-A4F6-FDF2C86980E3}"/>
              </a:ext>
            </a:extLst>
          </p:cNvPr>
          <p:cNvCxnSpPr>
            <a:cxnSpLocks/>
          </p:cNvCxnSpPr>
          <p:nvPr/>
        </p:nvCxnSpPr>
        <p:spPr>
          <a:xfrm flipH="1">
            <a:off x="5011542" y="4596990"/>
            <a:ext cx="917461" cy="1272552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 animBg="1"/>
      <p:bldP spid="55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34814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50976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32" y="1268068"/>
            <a:ext cx="69813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8.أَمْلَأُ الْفَراغَ بِما يُناسِبُ: (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جـ - ـجـ / حـ - ـحـ / خـ - ـخـ - 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F593F1-B31B-410D-B70A-C3C601D7F0F8}"/>
              </a:ext>
            </a:extLst>
          </p:cNvPr>
          <p:cNvSpPr txBox="1"/>
          <p:nvPr/>
        </p:nvSpPr>
        <p:spPr>
          <a:xfrm>
            <a:off x="3491957" y="3964226"/>
            <a:ext cx="6881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بَعْدَ جَوْلَةٍ قَصيرَةٍ، جَمَعَ الْوَلَدُ قَليلًا مِنَ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الْـ    ـيارِ وَالْـ    ـزَرِ، وَقَطَفَ     ـمْسَ تُفا   ـاتٍ، وَرَ   ـعَ فَر   ـا.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="" xmlns:a16="http://schemas.microsoft.com/office/drawing/2014/main" id="{F8B2853D-95CE-4468-85F6-9772A38A1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0" y="1938161"/>
            <a:ext cx="3160317" cy="38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CCF90E-DA5A-4E1C-BAD9-23CA7134097B}"/>
              </a:ext>
            </a:extLst>
          </p:cNvPr>
          <p:cNvSpPr txBox="1"/>
          <p:nvPr/>
        </p:nvSpPr>
        <p:spPr>
          <a:xfrm>
            <a:off x="3350826" y="2122408"/>
            <a:ext cx="6880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    ـلَ مَجْدي مَزْرَعَةَ     ـدِّهِ مُـ   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ـمَّدٍ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فَوَ   ـدَ الْعُمّالَ يَعْمَلونَ بِجِدٍّ: فَهَذا يَحْفِرُ، وَذَلِكَ يَسْقي الْـ    ـضَرَ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وَالْآخَرُ يَـ    ـمَعُ الثِّمارَ.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41AA3A-8AFC-4B8D-B5D8-0BD4295566B5}"/>
              </a:ext>
            </a:extLst>
          </p:cNvPr>
          <p:cNvSpPr txBox="1"/>
          <p:nvPr/>
        </p:nvSpPr>
        <p:spPr>
          <a:xfrm>
            <a:off x="9346644" y="2093490"/>
            <a:ext cx="552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خـ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479C4D-C611-4D63-83BD-1A34E6C659D0}"/>
              </a:ext>
            </a:extLst>
          </p:cNvPr>
          <p:cNvSpPr txBox="1"/>
          <p:nvPr/>
        </p:nvSpPr>
        <p:spPr>
          <a:xfrm>
            <a:off x="6865144" y="2076241"/>
            <a:ext cx="452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جـ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52781E-3296-4EED-B44B-86324FAE9D01}"/>
              </a:ext>
            </a:extLst>
          </p:cNvPr>
          <p:cNvSpPr txBox="1"/>
          <p:nvPr/>
        </p:nvSpPr>
        <p:spPr>
          <a:xfrm>
            <a:off x="5842742" y="2122408"/>
            <a:ext cx="552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ـــــحــــ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7966CD-4D66-4EA5-8AB5-4E064C7EF153}"/>
              </a:ext>
            </a:extLst>
          </p:cNvPr>
          <p:cNvSpPr txBox="1"/>
          <p:nvPr/>
        </p:nvSpPr>
        <p:spPr>
          <a:xfrm>
            <a:off x="4490376" y="2093490"/>
            <a:ext cx="599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جـ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F553597-1CC0-4A1A-94C3-F25A81C6C214}"/>
              </a:ext>
            </a:extLst>
          </p:cNvPr>
          <p:cNvSpPr txBox="1"/>
          <p:nvPr/>
        </p:nvSpPr>
        <p:spPr>
          <a:xfrm>
            <a:off x="4404575" y="2661946"/>
            <a:ext cx="581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ـخـ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29600CE-BD56-46A4-A59F-98DD91874CBF}"/>
              </a:ext>
            </a:extLst>
          </p:cNvPr>
          <p:cNvSpPr txBox="1"/>
          <p:nvPr/>
        </p:nvSpPr>
        <p:spPr>
          <a:xfrm>
            <a:off x="8587294" y="3196997"/>
            <a:ext cx="534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ـجـــــ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8F0958D-AFFF-4DE1-9E31-12162DE90C15}"/>
              </a:ext>
            </a:extLst>
          </p:cNvPr>
          <p:cNvSpPr txBox="1"/>
          <p:nvPr/>
        </p:nvSpPr>
        <p:spPr>
          <a:xfrm>
            <a:off x="9340063" y="4483499"/>
            <a:ext cx="698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ـخــــــ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3171D66-111E-4FF5-A089-015D5619F47F}"/>
              </a:ext>
            </a:extLst>
          </p:cNvPr>
          <p:cNvSpPr txBox="1"/>
          <p:nvPr/>
        </p:nvSpPr>
        <p:spPr>
          <a:xfrm>
            <a:off x="8320206" y="4492703"/>
            <a:ext cx="534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ـجـــــ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9E22031-AA43-430B-85D7-A6BEBA5727D9}"/>
              </a:ext>
            </a:extLst>
          </p:cNvPr>
          <p:cNvSpPr txBox="1"/>
          <p:nvPr/>
        </p:nvSpPr>
        <p:spPr>
          <a:xfrm>
            <a:off x="6337991" y="4491052"/>
            <a:ext cx="45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خـ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268CB37-0CDB-4184-B162-380ABDEA569F}"/>
              </a:ext>
            </a:extLst>
          </p:cNvPr>
          <p:cNvSpPr txBox="1"/>
          <p:nvPr/>
        </p:nvSpPr>
        <p:spPr>
          <a:xfrm>
            <a:off x="4887704" y="4470082"/>
            <a:ext cx="590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حـ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4D78CE2-CC06-4CD0-BF71-77DF4D06BE02}"/>
              </a:ext>
            </a:extLst>
          </p:cNvPr>
          <p:cNvSpPr txBox="1"/>
          <p:nvPr/>
        </p:nvSpPr>
        <p:spPr>
          <a:xfrm>
            <a:off x="3718412" y="4491052"/>
            <a:ext cx="552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جـ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4DD3121-30CE-4EA3-B8DF-F31198471321}"/>
              </a:ext>
            </a:extLst>
          </p:cNvPr>
          <p:cNvSpPr txBox="1"/>
          <p:nvPr/>
        </p:nvSpPr>
        <p:spPr>
          <a:xfrm>
            <a:off x="9585188" y="5021915"/>
            <a:ext cx="452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21" grpId="0"/>
      <p:bldP spid="23" grpId="0"/>
      <p:bldP spid="25" grpId="0"/>
      <p:bldP spid="26" grpId="0"/>
      <p:bldP spid="27" grpId="0"/>
      <p:bldP spid="29" grpId="0"/>
      <p:bldP spid="31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34814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50976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13" y="1268068"/>
            <a:ext cx="11089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9.أ</a:t>
            </a:r>
            <a:r>
              <a:rPr lang="ar-BH" altLang="en-US" sz="36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لاحِظُ الْحَرْفَ الْمُلَوَّنَ في كُلِّ كَلِمَةٍ، وَأَضَعُ النُّقْطَةَ في مَوْضِعِها الْمُناسِبِ؛ كَما في الْمِثالِ: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2335E5F5-7C1E-4C7E-B9D3-EF1EE12D1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697" y="3341599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kumimoji="0" lang="ar-BH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</a:t>
            </a:r>
            <a:r>
              <a:rPr kumimoji="0" lang="ar-BH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AutoShape 1">
            <a:extLst>
              <a:ext uri="{FF2B5EF4-FFF2-40B4-BE49-F238E27FC236}">
                <a16:creationId xmlns="" xmlns:a16="http://schemas.microsoft.com/office/drawing/2014/main" id="{15496440-1E96-46B3-AFB7-E5A3065D1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454" y="3323098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دَ</a:t>
            </a: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</a:t>
            </a: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="" xmlns:a16="http://schemas.microsoft.com/office/drawing/2014/main" id="{AF952FA6-D9C5-460A-B54B-31426B1D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746" y="3341599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حـــ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ـلَـسَ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1ECACEA1-B479-4E29-ABFE-E23DC16D8587}"/>
              </a:ext>
            </a:extLst>
          </p:cNvPr>
          <p:cNvSpPr/>
          <p:nvPr/>
        </p:nvSpPr>
        <p:spPr>
          <a:xfrm rot="10800000">
            <a:off x="3334488" y="8894199"/>
            <a:ext cx="450215" cy="198120"/>
          </a:xfrm>
          <a:prstGeom prst="rightArrow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AFA38D58-F3DB-4BCB-BC6C-B70ECCA6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162" y="3338367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حَـــ</a:t>
            </a: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2E74B5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19A33A6E-E1D2-4130-8993-3C3D266C1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83" y="30109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9D56CF7-DEB6-4607-9950-6CE8CA9783F9}"/>
              </a:ext>
            </a:extLst>
          </p:cNvPr>
          <p:cNvSpPr/>
          <p:nvPr/>
        </p:nvSpPr>
        <p:spPr>
          <a:xfrm>
            <a:off x="5342900" y="2111670"/>
            <a:ext cx="3310255" cy="82296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E61B07D1-CB86-452A-A007-57B29020179F}"/>
              </a:ext>
            </a:extLst>
          </p:cNvPr>
          <p:cNvSpPr/>
          <p:nvPr/>
        </p:nvSpPr>
        <p:spPr>
          <a:xfrm rot="10800000">
            <a:off x="6718310" y="2439330"/>
            <a:ext cx="450215" cy="198120"/>
          </a:xfrm>
          <a:prstGeom prst="rightArrow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ounded Rectangle 32">
            <a:extLst>
              <a:ext uri="{FF2B5EF4-FFF2-40B4-BE49-F238E27FC236}">
                <a16:creationId xmlns="" xmlns:a16="http://schemas.microsoft.com/office/drawing/2014/main" id="{6FEDD4C6-BDAA-4B14-BCC2-ED78688E4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436" y="2204583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حَـ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مَعَ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AutoShape 6">
            <a:extLst>
              <a:ext uri="{FF2B5EF4-FFF2-40B4-BE49-F238E27FC236}">
                <a16:creationId xmlns="" xmlns:a16="http://schemas.microsoft.com/office/drawing/2014/main" id="{650DC48A-F456-4635-886B-2B4BC488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256" y="2197316"/>
            <a:ext cx="1204807" cy="5905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جَـــ</a:t>
            </a:r>
            <a:r>
              <a:rPr kumimoji="0" lang="ar-BH" altLang="en-US" sz="36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مَعَ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="" xmlns:a16="http://schemas.microsoft.com/office/drawing/2014/main" id="{28335C15-37A1-4671-B8DD-B8357B37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697" y="4506044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="" xmlns:a16="http://schemas.microsoft.com/office/drawing/2014/main" id="{AB603BF2-4B3E-49E0-85BD-390A16C7C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476" y="4498409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جَـــ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ـلَـسَ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AutoShape 1">
            <a:extLst>
              <a:ext uri="{FF2B5EF4-FFF2-40B4-BE49-F238E27FC236}">
                <a16:creationId xmlns="" xmlns:a16="http://schemas.microsoft.com/office/drawing/2014/main" id="{974A0EA5-B321-4460-9AC8-A541AA32C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454" y="4471770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دَ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AutoShape 2">
            <a:extLst>
              <a:ext uri="{FF2B5EF4-FFF2-40B4-BE49-F238E27FC236}">
                <a16:creationId xmlns="" xmlns:a16="http://schemas.microsoft.com/office/drawing/2014/main" id="{71767A13-62B0-4403-AE94-38CC5A46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93" y="4479747"/>
            <a:ext cx="1204808" cy="5905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خَـــ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lang="ar-BH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24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F369813C-D012-4097-AE96-40D69049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618166" y="566446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CEF3EA-4621-46E1-88E3-578B3842864C}"/>
              </a:ext>
            </a:extLst>
          </p:cNvPr>
          <p:cNvSpPr txBox="1"/>
          <p:nvPr/>
        </p:nvSpPr>
        <p:spPr>
          <a:xfrm>
            <a:off x="649357" y="1260957"/>
            <a:ext cx="952831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SzPts val="2600"/>
              <a:buFont typeface="+mj-lt"/>
              <a:buAutoNum type="arabicPeriod"/>
              <a:tabLst>
                <a:tab pos="269240" algn="l"/>
              </a:tabLst>
            </a:pP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أَسْتَخْرجُ مِنَ الْبَيْتِ كَلِمَتَيْنِ لَهُما الْمَعْنى نَفْسُهُ: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85A605C-1E75-431C-B1B8-68E48FF1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4143D6-A019-43B7-A899-30F53407CEE9}"/>
              </a:ext>
            </a:extLst>
          </p:cNvPr>
          <p:cNvSpPr txBox="1"/>
          <p:nvPr/>
        </p:nvSpPr>
        <p:spPr>
          <a:xfrm>
            <a:off x="6930615" y="2191240"/>
            <a:ext cx="192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جَمالُها نَظافَةْ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44552A-E1C7-4F2C-8571-8B144BD30D09}"/>
              </a:ext>
            </a:extLst>
          </p:cNvPr>
          <p:cNvSpPr txBox="1"/>
          <p:nvPr/>
        </p:nvSpPr>
        <p:spPr>
          <a:xfrm>
            <a:off x="4413379" y="2191240"/>
            <a:ext cx="221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وَحُسْنُها لَطافَةْ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61AF8000-C816-4A1A-B57B-C74974257763}"/>
              </a:ext>
            </a:extLst>
          </p:cNvPr>
          <p:cNvSpPr/>
          <p:nvPr/>
        </p:nvSpPr>
        <p:spPr>
          <a:xfrm>
            <a:off x="5318449" y="3165373"/>
            <a:ext cx="3189038" cy="6858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C72A02-A5D7-43BC-9EFE-0AE26814120B}"/>
              </a:ext>
            </a:extLst>
          </p:cNvPr>
          <p:cNvSpPr txBox="1"/>
          <p:nvPr/>
        </p:nvSpPr>
        <p:spPr>
          <a:xfrm>
            <a:off x="7147881" y="3128646"/>
            <a:ext cx="1117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جَمالُها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751C4D-4829-44B7-94C0-3AB80238DF05}"/>
              </a:ext>
            </a:extLst>
          </p:cNvPr>
          <p:cNvSpPr txBox="1"/>
          <p:nvPr/>
        </p:nvSpPr>
        <p:spPr>
          <a:xfrm>
            <a:off x="5594221" y="3105834"/>
            <a:ext cx="1117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حُسْنُها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3B36BCC-54C1-410A-B8F1-80035C8231D5}"/>
              </a:ext>
            </a:extLst>
          </p:cNvPr>
          <p:cNvSpPr txBox="1"/>
          <p:nvPr/>
        </p:nvSpPr>
        <p:spPr>
          <a:xfrm>
            <a:off x="7023244" y="3119785"/>
            <a:ext cx="1367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45D5A0-FB66-4AB9-A167-FA6BC7479070}"/>
              </a:ext>
            </a:extLst>
          </p:cNvPr>
          <p:cNvSpPr txBox="1"/>
          <p:nvPr/>
        </p:nvSpPr>
        <p:spPr>
          <a:xfrm>
            <a:off x="5469584" y="3109824"/>
            <a:ext cx="1367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217BB0-E5B3-49A6-9014-B8CA5C205536}"/>
              </a:ext>
            </a:extLst>
          </p:cNvPr>
          <p:cNvSpPr txBox="1"/>
          <p:nvPr/>
        </p:nvSpPr>
        <p:spPr>
          <a:xfrm>
            <a:off x="6650015" y="3086438"/>
            <a:ext cx="45290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CEF3EA-4621-46E1-88E3-578B3842864C}"/>
              </a:ext>
            </a:extLst>
          </p:cNvPr>
          <p:cNvSpPr txBox="1"/>
          <p:nvPr/>
        </p:nvSpPr>
        <p:spPr>
          <a:xfrm>
            <a:off x="429209" y="514504"/>
            <a:ext cx="974846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>
              <a:lnSpc>
                <a:spcPct val="107000"/>
              </a:lnSpc>
              <a:spcAft>
                <a:spcPts val="80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2. أُحَدِّدُ مُضادَّ الْكَلِمَةِ الْمُلَوَّنةِ في هذا الْبَيْتِ، ثُمَّ أَضَعُها في جُمْلَةٍ مِنْ إِنْشائي: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85A605C-1E75-431C-B1B8-68E48FF1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4143D6-A019-43B7-A899-30F53407CEE9}"/>
              </a:ext>
            </a:extLst>
          </p:cNvPr>
          <p:cNvSpPr txBox="1"/>
          <p:nvPr/>
        </p:nvSpPr>
        <p:spPr>
          <a:xfrm>
            <a:off x="6342785" y="1444787"/>
            <a:ext cx="192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يُحِبُّكَ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الْكَبيرُ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44552A-E1C7-4F2C-8571-8B144BD30D09}"/>
              </a:ext>
            </a:extLst>
          </p:cNvPr>
          <p:cNvSpPr txBox="1"/>
          <p:nvPr/>
        </p:nvSpPr>
        <p:spPr>
          <a:xfrm>
            <a:off x="3825549" y="1444787"/>
            <a:ext cx="221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وَالْوَلَدُ الصَّغيرُ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3FBB7A0-AFE6-4572-A8D3-D0B791B323FC}"/>
              </a:ext>
            </a:extLst>
          </p:cNvPr>
          <p:cNvSpPr/>
          <p:nvPr/>
        </p:nvSpPr>
        <p:spPr>
          <a:xfrm>
            <a:off x="3125755" y="2402286"/>
            <a:ext cx="6037353" cy="134429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الْـمُضادُّ: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الْجُمْلَةُ: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3EDCA5-3402-4C9A-B814-943A2825CD6E}"/>
              </a:ext>
            </a:extLst>
          </p:cNvPr>
          <p:cNvSpPr txBox="1"/>
          <p:nvPr/>
        </p:nvSpPr>
        <p:spPr>
          <a:xfrm>
            <a:off x="6664274" y="2429822"/>
            <a:ext cx="1192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الصَّغيرُ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BE8DF0-8151-4EA4-808B-AC078A11493B}"/>
              </a:ext>
            </a:extLst>
          </p:cNvPr>
          <p:cNvSpPr txBox="1"/>
          <p:nvPr/>
        </p:nvSpPr>
        <p:spPr>
          <a:xfrm>
            <a:off x="3356769" y="3081855"/>
            <a:ext cx="468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الأَخُ الصَّغيرُ </a:t>
            </a:r>
            <a:r>
              <a:rPr kumimoji="0" lang="ar-BH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مُجْتَهِدٌ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في دِراسَتِهِ.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39FD5E-373A-40FE-B107-D73742370128}"/>
              </a:ext>
            </a:extLst>
          </p:cNvPr>
          <p:cNvSpPr txBox="1"/>
          <p:nvPr/>
        </p:nvSpPr>
        <p:spPr>
          <a:xfrm>
            <a:off x="4861249" y="2380265"/>
            <a:ext cx="3109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A7F1A11-39BA-40AC-B677-1E6512307424}"/>
              </a:ext>
            </a:extLst>
          </p:cNvPr>
          <p:cNvSpPr txBox="1"/>
          <p:nvPr/>
        </p:nvSpPr>
        <p:spPr>
          <a:xfrm>
            <a:off x="3650537" y="3057899"/>
            <a:ext cx="4620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</a:t>
            </a:r>
            <a:r>
              <a:rPr kumimoji="0" lang="ar-BH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CEF3EA-4621-46E1-88E3-578B3842864C}"/>
              </a:ext>
            </a:extLst>
          </p:cNvPr>
          <p:cNvSpPr txBox="1"/>
          <p:nvPr/>
        </p:nvSpPr>
        <p:spPr>
          <a:xfrm>
            <a:off x="429209" y="514504"/>
            <a:ext cx="974846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>
              <a:lnSpc>
                <a:spcPct val="107000"/>
              </a:lnSpc>
              <a:spcAft>
                <a:spcPts val="80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3. أُلَوِّنُ مِنْ كَلِمَاتِ النَّصِّ الآتِيَةِ ما لَهُ عَلاقَةٌ بِالنَّظافَةِ: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85A605C-1E75-431C-B1B8-68E48FF1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04310826-06CF-4A77-84AA-59E343704F84}"/>
              </a:ext>
            </a:extLst>
          </p:cNvPr>
          <p:cNvSpPr/>
          <p:nvPr/>
        </p:nvSpPr>
        <p:spPr>
          <a:xfrm>
            <a:off x="7634080" y="1855541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eparation 12">
            <a:extLst>
              <a:ext uri="{FF2B5EF4-FFF2-40B4-BE49-F238E27FC236}">
                <a16:creationId xmlns="" xmlns:a16="http://schemas.microsoft.com/office/drawing/2014/main" id="{9ECE0490-0647-4D77-A738-332F67E88529}"/>
              </a:ext>
            </a:extLst>
          </p:cNvPr>
          <p:cNvSpPr/>
          <p:nvPr/>
        </p:nvSpPr>
        <p:spPr>
          <a:xfrm>
            <a:off x="5573033" y="3031134"/>
            <a:ext cx="2011987" cy="695960"/>
          </a:xfrm>
          <a:prstGeom prst="flowChartPreparation">
            <a:avLst/>
          </a:prstGeom>
          <a:solidFill>
            <a:srgbClr val="5B9BD5">
              <a:lumMod val="60000"/>
              <a:lumOff val="40000"/>
            </a:srgbClr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النَّظافَةُ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98A835FC-50AE-4A60-B0EF-6F1F73089B0F}"/>
              </a:ext>
            </a:extLst>
          </p:cNvPr>
          <p:cNvSpPr/>
          <p:nvPr/>
        </p:nvSpPr>
        <p:spPr>
          <a:xfrm>
            <a:off x="7705200" y="4104711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228E79AE-D5D8-4B20-9008-AAD07DE324BE}"/>
              </a:ext>
            </a:extLst>
          </p:cNvPr>
          <p:cNvSpPr/>
          <p:nvPr/>
        </p:nvSpPr>
        <p:spPr>
          <a:xfrm>
            <a:off x="5994510" y="4328866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78C00FA8-CEAA-445A-8DAF-E83A0B363E8B}"/>
              </a:ext>
            </a:extLst>
          </p:cNvPr>
          <p:cNvSpPr/>
          <p:nvPr/>
        </p:nvSpPr>
        <p:spPr>
          <a:xfrm>
            <a:off x="4098400" y="4131381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CD05B6B4-92F0-49FC-96B0-A7420A79F8D8}"/>
              </a:ext>
            </a:extLst>
          </p:cNvPr>
          <p:cNvSpPr/>
          <p:nvPr/>
        </p:nvSpPr>
        <p:spPr>
          <a:xfrm>
            <a:off x="3884405" y="3009971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="" xmlns:a16="http://schemas.microsoft.com/office/drawing/2014/main" id="{A6C1B454-944A-40D3-B57E-D98D3D309119}"/>
              </a:ext>
            </a:extLst>
          </p:cNvPr>
          <p:cNvSpPr/>
          <p:nvPr/>
        </p:nvSpPr>
        <p:spPr>
          <a:xfrm>
            <a:off x="4091415" y="1856811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1B04D8F9-99A1-451F-AC00-690D5025DC32}"/>
              </a:ext>
            </a:extLst>
          </p:cNvPr>
          <p:cNvSpPr/>
          <p:nvPr/>
        </p:nvSpPr>
        <p:spPr>
          <a:xfrm>
            <a:off x="5894815" y="1612971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6E4C2CC6-826A-4FB6-A1C0-42D500A92976}"/>
              </a:ext>
            </a:extLst>
          </p:cNvPr>
          <p:cNvSpPr/>
          <p:nvPr/>
        </p:nvSpPr>
        <p:spPr>
          <a:xfrm>
            <a:off x="7965550" y="2850586"/>
            <a:ext cx="1368425" cy="878840"/>
          </a:xfrm>
          <a:prstGeom prst="cloud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317724D-2DD1-49B0-B48D-69AAB2E35C2E}"/>
              </a:ext>
            </a:extLst>
          </p:cNvPr>
          <p:cNvSpPr txBox="1"/>
          <p:nvPr/>
        </p:nvSpPr>
        <p:spPr>
          <a:xfrm>
            <a:off x="7799902" y="1952527"/>
            <a:ext cx="915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قالَتْ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C1EC281-CA8F-432A-B951-2B6CEEBD5DE1}"/>
              </a:ext>
            </a:extLst>
          </p:cNvPr>
          <p:cNvSpPr txBox="1"/>
          <p:nvPr/>
        </p:nvSpPr>
        <p:spPr>
          <a:xfrm>
            <a:off x="8100498" y="2900688"/>
            <a:ext cx="110611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الْـمِرْآةُ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71ABC77-79EF-4B9E-9900-B76C1D5DA24F}"/>
              </a:ext>
            </a:extLst>
          </p:cNvPr>
          <p:cNvSpPr txBox="1"/>
          <p:nvPr/>
        </p:nvSpPr>
        <p:spPr>
          <a:xfrm>
            <a:off x="6070610" y="1628488"/>
            <a:ext cx="101683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نَظيفًا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ACB6A15-DA8C-4735-A09A-2D7340651475}"/>
              </a:ext>
            </a:extLst>
          </p:cNvPr>
          <p:cNvSpPr txBox="1"/>
          <p:nvPr/>
        </p:nvSpPr>
        <p:spPr>
          <a:xfrm>
            <a:off x="4288562" y="1891573"/>
            <a:ext cx="97413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الْكَبيرُ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2C5D330-27D1-4D30-A6FE-B00D8375714D}"/>
              </a:ext>
            </a:extLst>
          </p:cNvPr>
          <p:cNvSpPr txBox="1"/>
          <p:nvPr/>
        </p:nvSpPr>
        <p:spPr>
          <a:xfrm>
            <a:off x="4041844" y="3028111"/>
            <a:ext cx="105354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جَمالُها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BA043C8-6320-49B9-82D5-02F696B08ABD}"/>
              </a:ext>
            </a:extLst>
          </p:cNvPr>
          <p:cNvSpPr txBox="1"/>
          <p:nvPr/>
        </p:nvSpPr>
        <p:spPr>
          <a:xfrm>
            <a:off x="7799902" y="4142492"/>
            <a:ext cx="112153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الْهِنْدامُ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2DDC8F0-8931-47A5-86E7-F2A6A189E894}"/>
              </a:ext>
            </a:extLst>
          </p:cNvPr>
          <p:cNvSpPr txBox="1"/>
          <p:nvPr/>
        </p:nvSpPr>
        <p:spPr>
          <a:xfrm>
            <a:off x="6081998" y="4362090"/>
            <a:ext cx="119344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الْإِسْلامُ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27E760-53AC-4A40-9BFF-77AB6FCB85BF}"/>
              </a:ext>
            </a:extLst>
          </p:cNvPr>
          <p:cNvSpPr txBox="1"/>
          <p:nvPr/>
        </p:nvSpPr>
        <p:spPr>
          <a:xfrm>
            <a:off x="4385391" y="4163131"/>
            <a:ext cx="81710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دائِمًا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CEF3EA-4621-46E1-88E3-578B3842864C}"/>
              </a:ext>
            </a:extLst>
          </p:cNvPr>
          <p:cNvSpPr txBox="1"/>
          <p:nvPr/>
        </p:nvSpPr>
        <p:spPr>
          <a:xfrm>
            <a:off x="429209" y="514504"/>
            <a:ext cx="974846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>
              <a:lnSpc>
                <a:spcPct val="107000"/>
              </a:lnSpc>
              <a:spcAft>
                <a:spcPts val="80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4. أَضَعُ الْعَلامةَ (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) تَحْتَ ما يَدُلُّ عَلى مَعْنى الْجُمْلَةِ الآتِيَةِ: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85A605C-1E75-431C-B1B8-68E48FF1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02BD35E-4B79-4625-B656-30CF71583A84}"/>
              </a:ext>
            </a:extLst>
          </p:cNvPr>
          <p:cNvGrpSpPr/>
          <p:nvPr/>
        </p:nvGrpSpPr>
        <p:grpSpPr>
          <a:xfrm>
            <a:off x="6879812" y="2392688"/>
            <a:ext cx="2646744" cy="1025525"/>
            <a:chOff x="6706463" y="2836115"/>
            <a:chExt cx="2448560" cy="1025525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D3EBA1B1-5CAD-4B53-AE7C-705E1D25E7BB}"/>
                </a:ext>
              </a:extLst>
            </p:cNvPr>
            <p:cNvSpPr/>
            <p:nvPr/>
          </p:nvSpPr>
          <p:spPr>
            <a:xfrm>
              <a:off x="6706463" y="2836115"/>
              <a:ext cx="2448560" cy="62811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الْحَياةُ جَميلَةٌ جِدًّا.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07D1A240-46A4-4FDA-8FA6-A8B56EDBDB2A}"/>
                </a:ext>
              </a:extLst>
            </p:cNvPr>
            <p:cNvSpPr/>
            <p:nvPr/>
          </p:nvSpPr>
          <p:spPr>
            <a:xfrm>
              <a:off x="7660480" y="3464234"/>
              <a:ext cx="516759" cy="39740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88753BD-31D4-460A-A63B-7F2FA2778DFD}"/>
              </a:ext>
            </a:extLst>
          </p:cNvPr>
          <p:cNvGrpSpPr/>
          <p:nvPr/>
        </p:nvGrpSpPr>
        <p:grpSpPr>
          <a:xfrm>
            <a:off x="3592095" y="2392688"/>
            <a:ext cx="2953053" cy="1025525"/>
            <a:chOff x="3377490" y="2840560"/>
            <a:chExt cx="2953053" cy="1025525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13D79D10-CEE7-4237-A7BB-37E2472E7D9F}"/>
                </a:ext>
              </a:extLst>
            </p:cNvPr>
            <p:cNvSpPr/>
            <p:nvPr/>
          </p:nvSpPr>
          <p:spPr>
            <a:xfrm>
              <a:off x="3377490" y="2840560"/>
              <a:ext cx="2953053" cy="62811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لَيْسَتِ الْحَياةُ جَميلَةً.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950D497D-8373-4344-B47D-FA1A3C1F7FEB}"/>
                </a:ext>
              </a:extLst>
            </p:cNvPr>
            <p:cNvSpPr/>
            <p:nvPr/>
          </p:nvSpPr>
          <p:spPr>
            <a:xfrm>
              <a:off x="4836000" y="3468679"/>
              <a:ext cx="516759" cy="39740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="" xmlns:a16="http://schemas.microsoft.com/office/drawing/2014/main" id="{6C8F633D-CD39-4955-861D-A0B69E575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434" y="1385612"/>
            <a:ext cx="29530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مــــــــــــــا أَجْمَلَ الْحَيـــــــاة!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1FD5C7C1-7C84-400A-94FA-37D2BED4D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7424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B37E04-7D5F-40F6-9267-995BE7499F87}"/>
              </a:ext>
            </a:extLst>
          </p:cNvPr>
          <p:cNvSpPr txBox="1"/>
          <p:nvPr/>
        </p:nvSpPr>
        <p:spPr>
          <a:xfrm>
            <a:off x="7892384" y="2943000"/>
            <a:ext cx="54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621737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A9D0D27-835B-4D9F-9F23-354AF5F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رسم 323" descr="أذن">
            <a:extLst>
              <a:ext uri="{FF2B5EF4-FFF2-40B4-BE49-F238E27FC236}">
                <a16:creationId xmlns="" xmlns:a16="http://schemas.microsoft.com/office/drawing/2014/main" id="{2183D91E-B03B-4527-8AA4-C8953CE430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5857" y="1421091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41F3546E-5E88-41D4-81FF-12EB8FFB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74" y="1182327"/>
            <a:ext cx="8545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1.أُسَمّـي الصُّوَرَ، وَأُلَوِّنُ الْحَرْفَ الَّذي أَسْمَعُهُ في اسْمِ كُلِّ صورَةٍ:    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="" xmlns:a16="http://schemas.microsoft.com/office/drawing/2014/main" id="{385EDEEE-F356-431D-BD95-F26B276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2113E76-056D-4AAB-A6BE-82A34FBC6355}"/>
              </a:ext>
            </a:extLst>
          </p:cNvPr>
          <p:cNvGrpSpPr/>
          <p:nvPr/>
        </p:nvGrpSpPr>
        <p:grpSpPr>
          <a:xfrm>
            <a:off x="7059918" y="2337900"/>
            <a:ext cx="1863297" cy="1379855"/>
            <a:chOff x="526211" y="0"/>
            <a:chExt cx="1863306" cy="1379999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78455B8-6C70-4C77-92D5-6DF35B871D4B}"/>
                </a:ext>
              </a:extLst>
            </p:cNvPr>
            <p:cNvSpPr/>
            <p:nvPr/>
          </p:nvSpPr>
          <p:spPr>
            <a:xfrm>
              <a:off x="526211" y="0"/>
              <a:ext cx="1340462" cy="137999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B41320E0-5799-4F89-BCFE-C51CCFF89376}"/>
                </a:ext>
              </a:extLst>
            </p:cNvPr>
            <p:cNvSpPr/>
            <p:nvPr/>
          </p:nvSpPr>
          <p:spPr>
            <a:xfrm>
              <a:off x="1863305" y="439947"/>
              <a:ext cx="526212" cy="482600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35DD769-68A2-44A7-9FBE-5F40C2C29945}"/>
              </a:ext>
            </a:extLst>
          </p:cNvPr>
          <p:cNvGrpSpPr/>
          <p:nvPr/>
        </p:nvGrpSpPr>
        <p:grpSpPr>
          <a:xfrm>
            <a:off x="4232898" y="3940005"/>
            <a:ext cx="1863297" cy="1379855"/>
            <a:chOff x="526211" y="0"/>
            <a:chExt cx="1863306" cy="1379999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DDF98A4D-029C-4B2E-BFBB-DC91AB4216D5}"/>
                </a:ext>
              </a:extLst>
            </p:cNvPr>
            <p:cNvSpPr/>
            <p:nvPr/>
          </p:nvSpPr>
          <p:spPr>
            <a:xfrm>
              <a:off x="526211" y="0"/>
              <a:ext cx="1340462" cy="137999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24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43AABAED-E1A0-4EF7-A03F-2E0BB2E30239}"/>
                </a:ext>
              </a:extLst>
            </p:cNvPr>
            <p:cNvSpPr/>
            <p:nvPr/>
          </p:nvSpPr>
          <p:spPr>
            <a:xfrm>
              <a:off x="1863305" y="439947"/>
              <a:ext cx="526212" cy="482600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6B090D0-9FF0-4BF3-A928-01E4BA95576B}"/>
              </a:ext>
            </a:extLst>
          </p:cNvPr>
          <p:cNvGrpSpPr/>
          <p:nvPr/>
        </p:nvGrpSpPr>
        <p:grpSpPr>
          <a:xfrm>
            <a:off x="6540060" y="3938100"/>
            <a:ext cx="1866664" cy="1379855"/>
            <a:chOff x="0" y="0"/>
            <a:chExt cx="1866673" cy="1379999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1CB3140A-4FD2-4A6B-B481-663FDC1E643C}"/>
                </a:ext>
              </a:extLst>
            </p:cNvPr>
            <p:cNvSpPr/>
            <p:nvPr/>
          </p:nvSpPr>
          <p:spPr>
            <a:xfrm>
              <a:off x="526211" y="0"/>
              <a:ext cx="1340462" cy="137999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24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375DD0D1-D100-4A55-8C0E-881251CACF44}"/>
                </a:ext>
              </a:extLst>
            </p:cNvPr>
            <p:cNvSpPr/>
            <p:nvPr/>
          </p:nvSpPr>
          <p:spPr>
            <a:xfrm>
              <a:off x="0" y="456724"/>
              <a:ext cx="526212" cy="482600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B0FA7007-F6A6-4616-8260-3591DB66F20E}"/>
              </a:ext>
            </a:extLst>
          </p:cNvPr>
          <p:cNvGrpSpPr/>
          <p:nvPr/>
        </p:nvGrpSpPr>
        <p:grpSpPr>
          <a:xfrm>
            <a:off x="3663510" y="2325200"/>
            <a:ext cx="1866664" cy="1379855"/>
            <a:chOff x="0" y="0"/>
            <a:chExt cx="1866673" cy="1379999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7C4E70F-3845-4D16-9C62-E28E72C96CA2}"/>
                </a:ext>
              </a:extLst>
            </p:cNvPr>
            <p:cNvSpPr/>
            <p:nvPr/>
          </p:nvSpPr>
          <p:spPr>
            <a:xfrm>
              <a:off x="526211" y="0"/>
              <a:ext cx="1340462" cy="137999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8B32FF5-DDE8-430B-9E77-E7E89C1D8E08}"/>
                </a:ext>
              </a:extLst>
            </p:cNvPr>
            <p:cNvSpPr/>
            <p:nvPr/>
          </p:nvSpPr>
          <p:spPr>
            <a:xfrm>
              <a:off x="0" y="475771"/>
              <a:ext cx="526212" cy="482600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pic>
        <p:nvPicPr>
          <p:cNvPr id="3092" name="Picture 5139" descr="A pile of potatoes&#10;&#10;Description automatically generated with medium confidence">
            <a:extLst>
              <a:ext uri="{FF2B5EF4-FFF2-40B4-BE49-F238E27FC236}">
                <a16:creationId xmlns="" xmlns:a16="http://schemas.microsoft.com/office/drawing/2014/main" id="{18810008-7A81-458E-B210-08331D9B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56" y="2413546"/>
            <a:ext cx="1243012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5138" descr="A picture containing transport, bicycle&#10;&#10;Description automatically generated">
            <a:extLst>
              <a:ext uri="{FF2B5EF4-FFF2-40B4-BE49-F238E27FC236}">
                <a16:creationId xmlns="" xmlns:a16="http://schemas.microsoft.com/office/drawing/2014/main" id="{720C4F3A-6527-454C-8874-11E7BDCA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57" y="2325200"/>
            <a:ext cx="1273175" cy="13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1">
            <a:extLst>
              <a:ext uri="{FF2B5EF4-FFF2-40B4-BE49-F238E27FC236}">
                <a16:creationId xmlns="" xmlns:a16="http://schemas.microsoft.com/office/drawing/2014/main" id="{1D3D3E4E-294C-4A9A-9D36-070278D2F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="" xmlns:a16="http://schemas.microsoft.com/office/drawing/2014/main" id="{D6A7CE45-661B-48ED-B57D-5A9B92DC1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3">
            <a:extLst>
              <a:ext uri="{FF2B5EF4-FFF2-40B4-BE49-F238E27FC236}">
                <a16:creationId xmlns="" xmlns:a16="http://schemas.microsoft.com/office/drawing/2014/main" id="{6ABF8D4D-9C37-4884-A2F7-0F2E79B7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46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14" descr="Map&#10;&#10;Description automatically generated with medium confidence">
            <a:extLst>
              <a:ext uri="{FF2B5EF4-FFF2-40B4-BE49-F238E27FC236}">
                <a16:creationId xmlns="" xmlns:a16="http://schemas.microsoft.com/office/drawing/2014/main" id="{CFC8DBE5-1C19-4D2B-ABF0-F7310F4F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56" y="4037914"/>
            <a:ext cx="1278525" cy="11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A peacock with its feathers spread&#10;&#10;Description automatically generated with medium confidence">
            <a:extLst>
              <a:ext uri="{FF2B5EF4-FFF2-40B4-BE49-F238E27FC236}">
                <a16:creationId xmlns="" xmlns:a16="http://schemas.microsoft.com/office/drawing/2014/main" id="{B4C3CBF7-D9A0-4E37-807A-E36C6677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43" y="3983265"/>
            <a:ext cx="1203325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2E9277A-13FB-4A3A-A988-83A856ECDCE7}"/>
              </a:ext>
            </a:extLst>
          </p:cNvPr>
          <p:cNvSpPr txBox="1"/>
          <p:nvPr/>
        </p:nvSpPr>
        <p:spPr>
          <a:xfrm>
            <a:off x="8502008" y="2625259"/>
            <a:ext cx="3289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8973690-F982-4CD3-AADC-3F6DE3B921BF}"/>
              </a:ext>
            </a:extLst>
          </p:cNvPr>
          <p:cNvSpPr txBox="1"/>
          <p:nvPr/>
        </p:nvSpPr>
        <p:spPr>
          <a:xfrm>
            <a:off x="5650483" y="4234144"/>
            <a:ext cx="3289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25D73FE-DA73-4EE1-9D5F-C67BD0E5A1CE}"/>
              </a:ext>
            </a:extLst>
          </p:cNvPr>
          <p:cNvSpPr txBox="1"/>
          <p:nvPr/>
        </p:nvSpPr>
        <p:spPr>
          <a:xfrm>
            <a:off x="6548997" y="4260820"/>
            <a:ext cx="52620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CE13176-E316-4235-8279-2CACD3ADF4A6}"/>
              </a:ext>
            </a:extLst>
          </p:cNvPr>
          <p:cNvSpPr txBox="1"/>
          <p:nvPr/>
        </p:nvSpPr>
        <p:spPr>
          <a:xfrm>
            <a:off x="3652224" y="2667759"/>
            <a:ext cx="52620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C42D9E-40D3-4036-9DF4-972B65602F3D}"/>
              </a:ext>
            </a:extLst>
          </p:cNvPr>
          <p:cNvSpPr txBox="1"/>
          <p:nvPr/>
        </p:nvSpPr>
        <p:spPr>
          <a:xfrm>
            <a:off x="9388992" y="2722151"/>
            <a:ext cx="134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بَطاطسٌ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574B7DE-3D10-4DA8-A3EB-DBDFDD130C3E}"/>
              </a:ext>
            </a:extLst>
          </p:cNvPr>
          <p:cNvSpPr txBox="1"/>
          <p:nvPr/>
        </p:nvSpPr>
        <p:spPr>
          <a:xfrm>
            <a:off x="9232567" y="4296110"/>
            <a:ext cx="134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دُودَةٌ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F1A7303-160D-4340-ADBE-91CE7D3FD576}"/>
              </a:ext>
            </a:extLst>
          </p:cNvPr>
          <p:cNvSpPr txBox="1"/>
          <p:nvPr/>
        </p:nvSpPr>
        <p:spPr>
          <a:xfrm>
            <a:off x="1594825" y="2739218"/>
            <a:ext cx="134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دَرَّاجَةٌ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4791A21-8956-4160-9F7E-200279A880D3}"/>
              </a:ext>
            </a:extLst>
          </p:cNvPr>
          <p:cNvSpPr txBox="1"/>
          <p:nvPr/>
        </p:nvSpPr>
        <p:spPr>
          <a:xfrm>
            <a:off x="1570171" y="4234144"/>
            <a:ext cx="134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طَاووسٌ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743460AD-D296-4357-85D4-CF425EF6DA97}"/>
              </a:ext>
            </a:extLst>
          </p:cNvPr>
          <p:cNvSpPr/>
          <p:nvPr/>
        </p:nvSpPr>
        <p:spPr>
          <a:xfrm>
            <a:off x="6533710" y="2781875"/>
            <a:ext cx="526209" cy="48255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AA5CD96-E583-4E5A-A025-567A4706C957}"/>
              </a:ext>
            </a:extLst>
          </p:cNvPr>
          <p:cNvSpPr txBox="1"/>
          <p:nvPr/>
        </p:nvSpPr>
        <p:spPr>
          <a:xfrm>
            <a:off x="6504247" y="2655430"/>
            <a:ext cx="52620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1CB1E471-B844-4E76-B4AE-78CC963885C3}"/>
              </a:ext>
            </a:extLst>
          </p:cNvPr>
          <p:cNvSpPr/>
          <p:nvPr/>
        </p:nvSpPr>
        <p:spPr>
          <a:xfrm>
            <a:off x="8403356" y="4378001"/>
            <a:ext cx="526209" cy="48255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74F8246-0212-4289-9754-0568C7F5F802}"/>
              </a:ext>
            </a:extLst>
          </p:cNvPr>
          <p:cNvSpPr txBox="1"/>
          <p:nvPr/>
        </p:nvSpPr>
        <p:spPr>
          <a:xfrm>
            <a:off x="8507949" y="4228940"/>
            <a:ext cx="3289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C701430-35E5-44D2-9730-776179A32057}"/>
              </a:ext>
            </a:extLst>
          </p:cNvPr>
          <p:cNvSpPr/>
          <p:nvPr/>
        </p:nvSpPr>
        <p:spPr>
          <a:xfrm>
            <a:off x="5526806" y="2765101"/>
            <a:ext cx="526209" cy="48255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21A35E1-AF09-49AC-9F63-F62261BDBA13}"/>
              </a:ext>
            </a:extLst>
          </p:cNvPr>
          <p:cNvSpPr txBox="1"/>
          <p:nvPr/>
        </p:nvSpPr>
        <p:spPr>
          <a:xfrm>
            <a:off x="5622489" y="2615467"/>
            <a:ext cx="3289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99074E9-1583-40B1-95AF-AE8BD388D3BB}"/>
              </a:ext>
            </a:extLst>
          </p:cNvPr>
          <p:cNvSpPr/>
          <p:nvPr/>
        </p:nvSpPr>
        <p:spPr>
          <a:xfrm>
            <a:off x="3706690" y="4371281"/>
            <a:ext cx="526209" cy="48255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AEBDF87-1803-495F-A098-FAB596CF7130}"/>
              </a:ext>
            </a:extLst>
          </p:cNvPr>
          <p:cNvSpPr txBox="1"/>
          <p:nvPr/>
        </p:nvSpPr>
        <p:spPr>
          <a:xfrm>
            <a:off x="3688814" y="4233894"/>
            <a:ext cx="52620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50976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FBE17BF3-7CE4-4540-B17F-10E86E4A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40" y="1268068"/>
            <a:ext cx="87751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2.أُسَمّـي الصُّوَرَ، وَأَصِلُ كُلَّ صورَةٍ بِالْمَقْطَعِ الَّذي أَسْمَعُهُ في اسْمِها: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   </a:t>
            </a:r>
          </a:p>
        </p:txBody>
      </p:sp>
      <p:pic>
        <p:nvPicPr>
          <p:cNvPr id="15" name="رسم 323" descr="أذن">
            <a:extLst>
              <a:ext uri="{FF2B5EF4-FFF2-40B4-BE49-F238E27FC236}">
                <a16:creationId xmlns="" xmlns:a16="http://schemas.microsoft.com/office/drawing/2014/main" id="{F2E7B242-9011-4E96-A583-7E11405088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8570" y="1409689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9206DAB5-1185-497B-9E7E-87B8424AB6FD}"/>
              </a:ext>
            </a:extLst>
          </p:cNvPr>
          <p:cNvSpPr/>
          <p:nvPr/>
        </p:nvSpPr>
        <p:spPr>
          <a:xfrm>
            <a:off x="7035197" y="2906061"/>
            <a:ext cx="666750" cy="55689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    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8A4E760-00EA-41A6-B784-9BD52D18CB94}"/>
              </a:ext>
            </a:extLst>
          </p:cNvPr>
          <p:cNvSpPr/>
          <p:nvPr/>
        </p:nvSpPr>
        <p:spPr>
          <a:xfrm>
            <a:off x="7061232" y="5058711"/>
            <a:ext cx="675640" cy="55689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BCAA494-D90C-44BF-A586-C0880E73A786}"/>
              </a:ext>
            </a:extLst>
          </p:cNvPr>
          <p:cNvSpPr/>
          <p:nvPr/>
        </p:nvSpPr>
        <p:spPr>
          <a:xfrm>
            <a:off x="7035197" y="3647106"/>
            <a:ext cx="666750" cy="55689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طُ    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0FBADB08-23D3-4BC0-9D9C-55A2FF57CB04}"/>
              </a:ext>
            </a:extLst>
          </p:cNvPr>
          <p:cNvSpPr/>
          <p:nvPr/>
        </p:nvSpPr>
        <p:spPr>
          <a:xfrm>
            <a:off x="7034562" y="2203751"/>
            <a:ext cx="666750" cy="55689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طا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11407AA-6051-4E61-825D-21C7295AF0AB}"/>
              </a:ext>
            </a:extLst>
          </p:cNvPr>
          <p:cNvSpPr/>
          <p:nvPr/>
        </p:nvSpPr>
        <p:spPr>
          <a:xfrm>
            <a:off x="7052342" y="4355131"/>
            <a:ext cx="666750" cy="55689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دي    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6B7FFCB0-02B2-4B54-BFE1-61D0CA0F4B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t="12793" r="21639" b="23834"/>
          <a:stretch/>
        </p:blipFill>
        <p:spPr bwMode="auto">
          <a:xfrm>
            <a:off x="4609497" y="3325161"/>
            <a:ext cx="1383030" cy="1139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E07D502-3948-4001-AE67-35ED7C7CA7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02" y="4019851"/>
            <a:ext cx="1305560" cy="1175385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3D7CDD3-38EA-448A-AE66-CC07B0E3E2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7" y="4579921"/>
            <a:ext cx="139890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A group of colorful birds&#10;&#10;Description automatically generated with low confidence">
            <a:extLst>
              <a:ext uri="{FF2B5EF4-FFF2-40B4-BE49-F238E27FC236}">
                <a16:creationId xmlns="" xmlns:a16="http://schemas.microsoft.com/office/drawing/2014/main" id="{01870A86-942E-4D77-A650-E6F0CB6CDF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32" y="2580306"/>
            <a:ext cx="1331595" cy="10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Diagram&#10;&#10;Description automatically generated">
            <a:extLst>
              <a:ext uri="{FF2B5EF4-FFF2-40B4-BE49-F238E27FC236}">
                <a16:creationId xmlns="" xmlns:a16="http://schemas.microsoft.com/office/drawing/2014/main" id="{B87CBC65-ED7E-48D1-A7AC-E63F20AAC0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7" y="2238041"/>
            <a:ext cx="1362075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11863F0-580F-4A60-92FD-77BCDFDB3C18}"/>
              </a:ext>
            </a:extLst>
          </p:cNvPr>
          <p:cNvSpPr txBox="1"/>
          <p:nvPr/>
        </p:nvSpPr>
        <p:spPr>
          <a:xfrm>
            <a:off x="10217017" y="2782669"/>
            <a:ext cx="9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طُيورٌ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4D0BAE-A033-44E2-A5B5-A7A1F7F23B85}"/>
              </a:ext>
            </a:extLst>
          </p:cNvPr>
          <p:cNvSpPr txBox="1"/>
          <p:nvPr/>
        </p:nvSpPr>
        <p:spPr>
          <a:xfrm>
            <a:off x="10256364" y="4297271"/>
            <a:ext cx="9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أَمْطارٌ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9F27D2-C3E1-46B2-8B08-9D34BC206166}"/>
              </a:ext>
            </a:extLst>
          </p:cNvPr>
          <p:cNvSpPr txBox="1"/>
          <p:nvPr/>
        </p:nvSpPr>
        <p:spPr>
          <a:xfrm>
            <a:off x="2920482" y="2402101"/>
            <a:ext cx="111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حَديقَةٌ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45B125C-5860-4E48-912E-6283F82AA76D}"/>
              </a:ext>
            </a:extLst>
          </p:cNvPr>
          <p:cNvSpPr txBox="1"/>
          <p:nvPr/>
        </p:nvSpPr>
        <p:spPr>
          <a:xfrm>
            <a:off x="2909478" y="3583725"/>
            <a:ext cx="111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طَيارَةٌ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0DDC493-C7B8-42F0-A9DE-6392B107DC34}"/>
              </a:ext>
            </a:extLst>
          </p:cNvPr>
          <p:cNvSpPr txBox="1"/>
          <p:nvPr/>
        </p:nvSpPr>
        <p:spPr>
          <a:xfrm>
            <a:off x="2869597" y="4806966"/>
            <a:ext cx="111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دَجاجَةٌ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2B7C211-4562-4DD5-BDC1-F80598227B0F}"/>
              </a:ext>
            </a:extLst>
          </p:cNvPr>
          <p:cNvCxnSpPr>
            <a:stCxn id="37" idx="1"/>
          </p:cNvCxnSpPr>
          <p:nvPr/>
        </p:nvCxnSpPr>
        <p:spPr>
          <a:xfrm flipH="1">
            <a:off x="7736872" y="3098149"/>
            <a:ext cx="505460" cy="643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CD375C5-C9FC-43AE-AC7D-E28E7E688FDF}"/>
              </a:ext>
            </a:extLst>
          </p:cNvPr>
          <p:cNvCxnSpPr>
            <a:cxnSpLocks/>
          </p:cNvCxnSpPr>
          <p:nvPr/>
        </p:nvCxnSpPr>
        <p:spPr>
          <a:xfrm flipH="1" flipV="1">
            <a:off x="7745997" y="2838149"/>
            <a:ext cx="540151" cy="1111317"/>
          </a:xfrm>
          <a:prstGeom prst="line">
            <a:avLst/>
          </a:prstGeom>
          <a:ln w="38100">
            <a:solidFill>
              <a:srgbClr val="07E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3648068-FCB6-4DA3-8587-7AC06D28DC4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979789"/>
            <a:ext cx="894513" cy="1457200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DCCF0158-B2DB-495A-AF74-9EF313526251}"/>
              </a:ext>
            </a:extLst>
          </p:cNvPr>
          <p:cNvCxnSpPr>
            <a:cxnSpLocks/>
          </p:cNvCxnSpPr>
          <p:nvPr/>
        </p:nvCxnSpPr>
        <p:spPr>
          <a:xfrm flipV="1">
            <a:off x="6096000" y="3292366"/>
            <a:ext cx="820436" cy="511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A16894B9-BB94-4139-B504-257573F5E1F7}"/>
              </a:ext>
            </a:extLst>
          </p:cNvPr>
          <p:cNvCxnSpPr>
            <a:cxnSpLocks/>
          </p:cNvCxnSpPr>
          <p:nvPr/>
        </p:nvCxnSpPr>
        <p:spPr>
          <a:xfrm flipH="1">
            <a:off x="6034171" y="5291173"/>
            <a:ext cx="978368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50976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FBE17BF3-7CE4-4540-B17F-10E86E4A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156" y="1268068"/>
            <a:ext cx="6175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3.أَقْرَاُ الْكَلِماتِ وَأُمَيِّزُ في نُطْقِها حَرْفَيْ (د) و(ط):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9C8D2D7-6654-411B-AF6C-9E03DE53BB73}"/>
              </a:ext>
            </a:extLst>
          </p:cNvPr>
          <p:cNvSpPr/>
          <p:nvPr/>
        </p:nvSpPr>
        <p:spPr>
          <a:xfrm>
            <a:off x="7496768" y="2278883"/>
            <a:ext cx="2393315" cy="56388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ديـــ</a:t>
            </a: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نٌ </a:t>
            </a: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طيـــ</a:t>
            </a: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نٌ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7AF458C1-28BB-475D-A541-154F7B1F2A1A}"/>
              </a:ext>
            </a:extLst>
          </p:cNvPr>
          <p:cNvSpPr/>
          <p:nvPr/>
        </p:nvSpPr>
        <p:spPr>
          <a:xfrm>
            <a:off x="7496768" y="3321476"/>
            <a:ext cx="2393315" cy="56388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ائِرَة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BH" sz="3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ائِرَة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9F5166A-3BF8-4439-A1BB-05FE54D0914D}"/>
              </a:ext>
            </a:extLst>
          </p:cNvPr>
          <p:cNvSpPr/>
          <p:nvPr/>
        </p:nvSpPr>
        <p:spPr>
          <a:xfrm>
            <a:off x="7496768" y="4379722"/>
            <a:ext cx="2350147" cy="56388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BH" sz="3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فَ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طِ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04B632A9-D885-4E70-99C0-BE045D79E391}"/>
              </a:ext>
            </a:extLst>
          </p:cNvPr>
          <p:cNvSpPr/>
          <p:nvPr/>
        </p:nvSpPr>
        <p:spPr>
          <a:xfrm>
            <a:off x="4682640" y="4410891"/>
            <a:ext cx="2350147" cy="56388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بيب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بيب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A084BA02-1A24-4AD5-87AB-A715491B9A15}"/>
              </a:ext>
            </a:extLst>
          </p:cNvPr>
          <p:cNvSpPr/>
          <p:nvPr/>
        </p:nvSpPr>
        <p:spPr>
          <a:xfrm>
            <a:off x="4639472" y="3345577"/>
            <a:ext cx="2393315" cy="56388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طْ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وارٌ  </a:t>
            </a:r>
            <a:r>
              <a:rPr lang="ar-BH" sz="3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أَ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دْ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وار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1AA1DA9-7FDD-4D25-B3B2-82CB8A9147CE}"/>
              </a:ext>
            </a:extLst>
          </p:cNvPr>
          <p:cNvSpPr/>
          <p:nvPr/>
        </p:nvSpPr>
        <p:spPr>
          <a:xfrm>
            <a:off x="4627406" y="2304973"/>
            <a:ext cx="2393315" cy="56388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دْ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عُ   </a:t>
            </a:r>
            <a:r>
              <a:rPr lang="ar-BH" sz="3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يَ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طْ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بَعُ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34814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FD98B57E-B096-4EFD-9B3A-13759AFD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33903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08DE3A-C7EE-4D80-89BF-CE90CDFF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886" y="792202"/>
            <a:ext cx="8337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4.أَقْرَأُ الْكَلِماتِ الآتِيَةَ، ثُمَّ أَضَعُها في الْمِرْآةِ الْمُناسِبَةِ كَما في الْمِثالِ:</a:t>
            </a: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01C61EC0-EE53-4A66-B193-C0316324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المُحافَظَةُ على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العاشِرُ: نَظافَتي/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9B254D1-C3D8-42C0-99B7-E1E1DAA0D071}"/>
              </a:ext>
            </a:extLst>
          </p:cNvPr>
          <p:cNvSpPr/>
          <p:nvPr/>
        </p:nvSpPr>
        <p:spPr>
          <a:xfrm>
            <a:off x="2491273" y="1618253"/>
            <a:ext cx="7548466" cy="122753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7DFA93F-0827-4580-A2ED-84F9CD0D16A8}"/>
              </a:ext>
            </a:extLst>
          </p:cNvPr>
          <p:cNvGrpSpPr/>
          <p:nvPr/>
        </p:nvGrpSpPr>
        <p:grpSpPr>
          <a:xfrm>
            <a:off x="8579505" y="3079146"/>
            <a:ext cx="2956594" cy="2995078"/>
            <a:chOff x="0" y="-135115"/>
            <a:chExt cx="2956894" cy="2402065"/>
          </a:xfrm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07B2FB2C-7140-4578-AB31-10F05FD98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33575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1DD9C4A8-8A4B-4CE4-8F38-BB0EB841E7C6}"/>
                </a:ext>
              </a:extLst>
            </p:cNvPr>
            <p:cNvSpPr/>
            <p:nvPr/>
          </p:nvSpPr>
          <p:spPr>
            <a:xfrm>
              <a:off x="1466850" y="-135115"/>
              <a:ext cx="1490044" cy="109904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كَلِمَةٌ  فيها مَقْطَعانِ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BEAA5C02-AFAF-42CA-B1DC-7CB9AA419994}"/>
                </a:ext>
              </a:extLst>
            </p:cNvPr>
            <p:cNvSpPr/>
            <p:nvPr/>
          </p:nvSpPr>
          <p:spPr>
            <a:xfrm>
              <a:off x="451898" y="511234"/>
              <a:ext cx="1048694" cy="4381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مِشْطٌ</a:t>
              </a:r>
              <a:r>
                <a:rPr lang="ar-BH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B5F1AEE-0BBE-4040-85E7-66E5A09227B0}"/>
              </a:ext>
            </a:extLst>
          </p:cNvPr>
          <p:cNvGrpSpPr/>
          <p:nvPr/>
        </p:nvGrpSpPr>
        <p:grpSpPr>
          <a:xfrm>
            <a:off x="1530223" y="3330209"/>
            <a:ext cx="3656276" cy="2804921"/>
            <a:chOff x="0" y="0"/>
            <a:chExt cx="3038006" cy="2266950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5147FCD1-C6CC-4E23-8DE1-C66182AFF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33575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808FF8F5-8F57-45BE-99D1-12B4CEE19C27}"/>
                </a:ext>
              </a:extLst>
            </p:cNvPr>
            <p:cNvSpPr/>
            <p:nvPr/>
          </p:nvSpPr>
          <p:spPr>
            <a:xfrm>
              <a:off x="1362075" y="9525"/>
              <a:ext cx="1675931" cy="107193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كَلِمَةٌ فيها ثَلاثَةُ مَقَاطعَ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3A2E9B99-ABEC-4F2D-BE7C-EE5E2F102F36}"/>
                </a:ext>
              </a:extLst>
            </p:cNvPr>
            <p:cNvSpPr/>
            <p:nvPr/>
          </p:nvSpPr>
          <p:spPr>
            <a:xfrm>
              <a:off x="338860" y="419054"/>
              <a:ext cx="1099415" cy="4381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800"/>
                </a:spcAft>
              </a:pPr>
              <a:r>
                <a:rPr lang="ar-BH" sz="3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حُسْنُها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8E0E114-D5AE-4D4C-8AF7-08DD7F48FF8F}"/>
              </a:ext>
            </a:extLst>
          </p:cNvPr>
          <p:cNvGrpSpPr/>
          <p:nvPr/>
        </p:nvGrpSpPr>
        <p:grpSpPr>
          <a:xfrm>
            <a:off x="5469528" y="3270201"/>
            <a:ext cx="3109976" cy="2780922"/>
            <a:chOff x="0" y="-79315"/>
            <a:chExt cx="2847161" cy="2075755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554EB58A-2FB4-4DAA-849C-DFD195BDA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33"/>
            <a:stretch/>
          </p:blipFill>
          <p:spPr bwMode="auto">
            <a:xfrm>
              <a:off x="0" y="0"/>
              <a:ext cx="1933575" cy="1996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4E9E21C-3C8C-43EC-A453-44EE208CC72D}"/>
                </a:ext>
              </a:extLst>
            </p:cNvPr>
            <p:cNvSpPr/>
            <p:nvPr/>
          </p:nvSpPr>
          <p:spPr>
            <a:xfrm>
              <a:off x="1373643" y="-79315"/>
              <a:ext cx="1473518" cy="112950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كَلِمَة</a:t>
              </a:r>
              <a:r>
                <a:rPr lang="ar-BH" sz="3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ٌ </a:t>
              </a:r>
              <a:r>
                <a:rPr lang="ar-BH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فيها أَرْبَعَةُ مَقَاطعَ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87FA317-7EC7-4B7E-88D3-B20BD10478D3}"/>
                </a:ext>
              </a:extLst>
            </p:cNvPr>
            <p:cNvSpPr/>
            <p:nvPr/>
          </p:nvSpPr>
          <p:spPr>
            <a:xfrm>
              <a:off x="362544" y="428851"/>
              <a:ext cx="1115310" cy="4381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800"/>
                </a:spcAft>
              </a:pPr>
              <a:r>
                <a:rPr lang="ar-BH" sz="3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يَسْتَحِمُّ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A52E0C-B01F-43EE-B437-06DB34271114}"/>
              </a:ext>
            </a:extLst>
          </p:cNvPr>
          <p:cNvSpPr txBox="1"/>
          <p:nvPr/>
        </p:nvSpPr>
        <p:spPr>
          <a:xfrm>
            <a:off x="9313268" y="4115605"/>
            <a:ext cx="562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بِها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F36F759-54AF-4CD0-8A50-CF4D2A4E2696}"/>
              </a:ext>
            </a:extLst>
          </p:cNvPr>
          <p:cNvSpPr txBox="1"/>
          <p:nvPr/>
        </p:nvSpPr>
        <p:spPr>
          <a:xfrm>
            <a:off x="9151649" y="4476643"/>
            <a:ext cx="1044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أَوْصى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1CFE5D0-C5BD-47D5-A38F-B24449A8D0AA}"/>
              </a:ext>
            </a:extLst>
          </p:cNvPr>
          <p:cNvSpPr txBox="1"/>
          <p:nvPr/>
        </p:nvSpPr>
        <p:spPr>
          <a:xfrm>
            <a:off x="9031357" y="4980494"/>
            <a:ext cx="954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قالَتْ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05EED20-795E-4FD9-84FD-BD88E148834B}"/>
              </a:ext>
            </a:extLst>
          </p:cNvPr>
          <p:cNvSpPr txBox="1"/>
          <p:nvPr/>
        </p:nvSpPr>
        <p:spPr>
          <a:xfrm>
            <a:off x="5781924" y="4285781"/>
            <a:ext cx="1208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نَظافَتي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01BBD5B-A1ED-49AF-AB40-E704C892F108}"/>
              </a:ext>
            </a:extLst>
          </p:cNvPr>
          <p:cNvSpPr txBox="1"/>
          <p:nvPr/>
        </p:nvSpPr>
        <p:spPr>
          <a:xfrm>
            <a:off x="5828367" y="4770940"/>
            <a:ext cx="1208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جَمالُها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1D161E4-97EE-4D16-BAC4-1DBCE2B44BE4}"/>
              </a:ext>
            </a:extLst>
          </p:cNvPr>
          <p:cNvSpPr txBox="1"/>
          <p:nvPr/>
        </p:nvSpPr>
        <p:spPr>
          <a:xfrm>
            <a:off x="5774942" y="5233210"/>
            <a:ext cx="1208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يُحبُّكَ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D6B7B60-6976-4CFD-B239-217117700D7E}"/>
              </a:ext>
            </a:extLst>
          </p:cNvPr>
          <p:cNvSpPr txBox="1"/>
          <p:nvPr/>
        </p:nvSpPr>
        <p:spPr>
          <a:xfrm>
            <a:off x="2190614" y="3950999"/>
            <a:ext cx="918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يَعْتَني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89ECF76-4384-42B2-93A5-8CE7B94E3D6D}"/>
              </a:ext>
            </a:extLst>
          </p:cNvPr>
          <p:cNvSpPr txBox="1"/>
          <p:nvPr/>
        </p:nvSpPr>
        <p:spPr>
          <a:xfrm>
            <a:off x="1988946" y="4441079"/>
            <a:ext cx="1208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باسِمًا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6787552-B63E-44D7-AC95-21361DBF61B3}"/>
              </a:ext>
            </a:extLst>
          </p:cNvPr>
          <p:cNvSpPr txBox="1"/>
          <p:nvPr/>
        </p:nvSpPr>
        <p:spPr>
          <a:xfrm>
            <a:off x="1965725" y="4925542"/>
            <a:ext cx="1208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نَظيفًا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6271F54-43C3-490E-A37F-081B01AE7F84}"/>
              </a:ext>
            </a:extLst>
          </p:cNvPr>
          <p:cNvSpPr txBox="1"/>
          <p:nvPr/>
        </p:nvSpPr>
        <p:spPr>
          <a:xfrm>
            <a:off x="2321395" y="1633189"/>
            <a:ext cx="7710568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مِشْطٌ 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– 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يَسْتَحِمُّ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حُسْنُها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– نَظافَتي – جَمالُها – يَعْتَني– باسِمًا – بِها – أَوْصى – يُحبُّكَ – نظيفًا – قالَتْ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8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39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10974</TotalTime>
  <Words>1024</Words>
  <Application>Microsoft Office PowerPoint</Application>
  <PresentationFormat>Widescreen</PresentationFormat>
  <Paragraphs>237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1027</cp:revision>
  <dcterms:created xsi:type="dcterms:W3CDTF">2020-09-08T04:24:33Z</dcterms:created>
  <dcterms:modified xsi:type="dcterms:W3CDTF">2021-12-26T07:56:55Z</dcterms:modified>
</cp:coreProperties>
</file>