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23" r:id="rId5"/>
    <p:sldId id="263" r:id="rId6"/>
    <p:sldId id="324" r:id="rId7"/>
    <p:sldId id="31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82" d="100"/>
          <a:sy n="82" d="100"/>
        </p:scale>
        <p:origin x="11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E4413A59-80F8-4CB9-83F2-015693B59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/>
          <a:stretch/>
        </p:blipFill>
        <p:spPr>
          <a:xfrm>
            <a:off x="3842517" y="2789382"/>
            <a:ext cx="4114012" cy="2753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525350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145444-246B-4B11-B088-044A6240A228}"/>
              </a:ext>
            </a:extLst>
          </p:cNvPr>
          <p:cNvSpPr/>
          <p:nvPr/>
        </p:nvSpPr>
        <p:spPr>
          <a:xfrm>
            <a:off x="156098" y="2231259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الْأولى: (الْحَياةُ الْاجْتِماعِيَّةُ)         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926" y="5596116"/>
            <a:ext cx="9134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الثّالِثُ: (سالِمٌ مَريضٌ) النَّسْخُ/ الْإِمْلاءُ/ الْإِنتاجُ الكِتابِيُّ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25093-F365-4F53-97FC-A14B03446026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الثّالِثُ (سالِمٌ مَريضٌ):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:a16="http://schemas.microsoft.com/office/drawing/2014/main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32794" y="1128755"/>
            <a:ext cx="6814686" cy="5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EEFBEB1-B970-4430-8200-F2FF8615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64" y="3975829"/>
            <a:ext cx="788490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أَخَذَ خالِدٌ ذُرَةً في يَدِهِ.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7871008" y="1244947"/>
            <a:ext cx="1164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جَديدٌ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8E69F9-650C-4901-98D4-F349498D8E25}"/>
              </a:ext>
            </a:extLst>
          </p:cNvPr>
          <p:cNvSpPr txBox="1"/>
          <p:nvPr/>
        </p:nvSpPr>
        <p:spPr>
          <a:xfrm>
            <a:off x="7815714" y="2253489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قُنْفُذٌ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4473F8-20E4-496D-91FA-E7C61BA18338}"/>
              </a:ext>
            </a:extLst>
          </p:cNvPr>
          <p:cNvSpPr txBox="1"/>
          <p:nvPr/>
        </p:nvSpPr>
        <p:spPr>
          <a:xfrm>
            <a:off x="8035963" y="3262031"/>
            <a:ext cx="1010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رَذاذٌ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6F3F0A-F1BC-448B-AEAD-0AD7D891D1F4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31B824-D4CA-4381-893B-D81E3334DBC6}"/>
              </a:ext>
            </a:extLst>
          </p:cNvPr>
          <p:cNvSpPr txBox="1"/>
          <p:nvPr/>
        </p:nvSpPr>
        <p:spPr>
          <a:xfrm>
            <a:off x="5391072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C1C51E-066C-4DC4-A2B0-2533E621C911}"/>
              </a:ext>
            </a:extLst>
          </p:cNvPr>
          <p:cNvSpPr txBox="1"/>
          <p:nvPr/>
        </p:nvSpPr>
        <p:spPr>
          <a:xfrm>
            <a:off x="3881681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BD9C1-D0EC-40C8-8523-E2A8094F3506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5FDECF-8B29-4FB6-82C5-E661332AC9FA}"/>
              </a:ext>
            </a:extLst>
          </p:cNvPr>
          <p:cNvSpPr txBox="1"/>
          <p:nvPr/>
        </p:nvSpPr>
        <p:spPr>
          <a:xfrm>
            <a:off x="5381447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882AF9-8F03-4BCA-B3C4-F5F322639165}"/>
              </a:ext>
            </a:extLst>
          </p:cNvPr>
          <p:cNvSpPr txBox="1"/>
          <p:nvPr/>
        </p:nvSpPr>
        <p:spPr>
          <a:xfrm>
            <a:off x="3891306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49E800-5E98-4C27-B48E-09B1E10ED206}"/>
              </a:ext>
            </a:extLst>
          </p:cNvPr>
          <p:cNvSpPr txBox="1"/>
          <p:nvPr/>
        </p:nvSpPr>
        <p:spPr>
          <a:xfrm>
            <a:off x="6903039" y="32463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197C18-6602-4BC9-8D6E-26F96786ED8C}"/>
              </a:ext>
            </a:extLst>
          </p:cNvPr>
          <p:cNvSpPr txBox="1"/>
          <p:nvPr/>
        </p:nvSpPr>
        <p:spPr>
          <a:xfrm>
            <a:off x="5381447" y="323380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1EADFC-5D3D-4B5E-A7F1-E01D79D63241}"/>
              </a:ext>
            </a:extLst>
          </p:cNvPr>
          <p:cNvSpPr txBox="1"/>
          <p:nvPr/>
        </p:nvSpPr>
        <p:spPr>
          <a:xfrm>
            <a:off x="3891306" y="324298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59C8D9-32EB-4DBA-8920-9FCD8AA582EA}"/>
              </a:ext>
            </a:extLst>
          </p:cNvPr>
          <p:cNvSpPr txBox="1"/>
          <p:nvPr/>
        </p:nvSpPr>
        <p:spPr>
          <a:xfrm>
            <a:off x="8421595" y="5286439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FD3402-6F19-4D3F-BBE0-BEF9B64BED32}"/>
              </a:ext>
            </a:extLst>
          </p:cNvPr>
          <p:cNvSpPr txBox="1"/>
          <p:nvPr/>
        </p:nvSpPr>
        <p:spPr>
          <a:xfrm>
            <a:off x="7407236" y="527440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6C02B4-B0F0-4735-BB29-E32250F6D466}"/>
              </a:ext>
            </a:extLst>
          </p:cNvPr>
          <p:cNvSpPr txBox="1"/>
          <p:nvPr/>
        </p:nvSpPr>
        <p:spPr>
          <a:xfrm>
            <a:off x="6333486" y="52830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A10863-9FA7-4203-B912-774C4415BB94}"/>
              </a:ext>
            </a:extLst>
          </p:cNvPr>
          <p:cNvSpPr txBox="1"/>
          <p:nvPr/>
        </p:nvSpPr>
        <p:spPr>
          <a:xfrm>
            <a:off x="5607195" y="52830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978312-AC9F-4178-82BD-7A35CE8D293B}"/>
              </a:ext>
            </a:extLst>
          </p:cNvPr>
          <p:cNvSpPr txBox="1"/>
          <p:nvPr/>
        </p:nvSpPr>
        <p:spPr>
          <a:xfrm>
            <a:off x="6437926" y="1244947"/>
            <a:ext cx="1164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جَديدٌ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E414E7-F02E-40BC-A297-C3591B9193D1}"/>
              </a:ext>
            </a:extLst>
          </p:cNvPr>
          <p:cNvSpPr txBox="1"/>
          <p:nvPr/>
        </p:nvSpPr>
        <p:spPr>
          <a:xfrm>
            <a:off x="4859647" y="1244947"/>
            <a:ext cx="1164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جَديدٌ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7132C4-1CAA-43D8-B9D2-4173F8311942}"/>
              </a:ext>
            </a:extLst>
          </p:cNvPr>
          <p:cNvSpPr txBox="1"/>
          <p:nvPr/>
        </p:nvSpPr>
        <p:spPr>
          <a:xfrm>
            <a:off x="3374260" y="1253282"/>
            <a:ext cx="1164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جَديدٌ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FD6AC2-E958-4AA3-8815-4CED9884C82D}"/>
              </a:ext>
            </a:extLst>
          </p:cNvPr>
          <p:cNvSpPr txBox="1"/>
          <p:nvPr/>
        </p:nvSpPr>
        <p:spPr>
          <a:xfrm>
            <a:off x="6292688" y="2274010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قُنْفُذٌ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74F17-7820-4B86-A2EA-825BBBBAEEA9}"/>
              </a:ext>
            </a:extLst>
          </p:cNvPr>
          <p:cNvSpPr txBox="1"/>
          <p:nvPr/>
        </p:nvSpPr>
        <p:spPr>
          <a:xfrm>
            <a:off x="4796446" y="2250188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قُنْفُذٌ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3585D4-C46F-4B14-90B0-6503DF6D8875}"/>
              </a:ext>
            </a:extLst>
          </p:cNvPr>
          <p:cNvSpPr txBox="1"/>
          <p:nvPr/>
        </p:nvSpPr>
        <p:spPr>
          <a:xfrm>
            <a:off x="3281392" y="2272269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قُنْفُذٌ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525E20-BE99-45B6-81FE-BB3B57D8B33C}"/>
              </a:ext>
            </a:extLst>
          </p:cNvPr>
          <p:cNvSpPr txBox="1"/>
          <p:nvPr/>
        </p:nvSpPr>
        <p:spPr>
          <a:xfrm>
            <a:off x="6530459" y="3288464"/>
            <a:ext cx="1010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رَذاذٌ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948ED45-F8BF-474E-A208-9BDD4A2B3651}"/>
              </a:ext>
            </a:extLst>
          </p:cNvPr>
          <p:cNvSpPr txBox="1"/>
          <p:nvPr/>
        </p:nvSpPr>
        <p:spPr>
          <a:xfrm>
            <a:off x="4999242" y="3287628"/>
            <a:ext cx="1010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رَذاذٌ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7B39C7-B772-4E0F-A39B-87B16209896E}"/>
              </a:ext>
            </a:extLst>
          </p:cNvPr>
          <p:cNvSpPr txBox="1"/>
          <p:nvPr/>
        </p:nvSpPr>
        <p:spPr>
          <a:xfrm>
            <a:off x="3509101" y="3295743"/>
            <a:ext cx="1010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رَذاذٌ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CB2C4FB3-0933-473B-A018-E0A03CA9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576" y="4996842"/>
            <a:ext cx="94402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ذُرَةً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B6D7FFF-C4CD-490B-BAAE-D6CD02A47190}"/>
              </a:ext>
            </a:extLst>
          </p:cNvPr>
          <p:cNvSpPr txBox="1"/>
          <p:nvPr/>
        </p:nvSpPr>
        <p:spPr>
          <a:xfrm>
            <a:off x="8113265" y="5301942"/>
            <a:ext cx="944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أَخَذَ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B2AD87-A45C-4431-A34D-686A00A0B36F}"/>
              </a:ext>
            </a:extLst>
          </p:cNvPr>
          <p:cNvSpPr txBox="1"/>
          <p:nvPr/>
        </p:nvSpPr>
        <p:spPr>
          <a:xfrm>
            <a:off x="7245123" y="5279896"/>
            <a:ext cx="925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خالِدٌ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9CA0BEA-674D-47BC-AD34-706CCB7E3DCC}"/>
              </a:ext>
            </a:extLst>
          </p:cNvPr>
          <p:cNvSpPr txBox="1"/>
          <p:nvPr/>
        </p:nvSpPr>
        <p:spPr>
          <a:xfrm>
            <a:off x="5701280" y="5302211"/>
            <a:ext cx="573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3FDE96-08F9-47EC-A73E-A2382B94BAC9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الثّالِثُ (سالِمٌ مَريضٌ):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E5B37B-ACB0-4E26-9351-04CA1022CA5E}"/>
              </a:ext>
            </a:extLst>
          </p:cNvPr>
          <p:cNvSpPr txBox="1"/>
          <p:nvPr/>
        </p:nvSpPr>
        <p:spPr>
          <a:xfrm>
            <a:off x="5130315" y="5293449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CF27AD-A2AB-4837-8616-566C8337A5E6}"/>
              </a:ext>
            </a:extLst>
          </p:cNvPr>
          <p:cNvSpPr txBox="1"/>
          <p:nvPr/>
        </p:nvSpPr>
        <p:spPr>
          <a:xfrm>
            <a:off x="4972465" y="5284275"/>
            <a:ext cx="793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يَدِهِ.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9" grpId="0"/>
      <p:bldP spid="60" grpId="0"/>
      <p:bldP spid="61" grpId="0"/>
      <p:bldP spid="62" grpId="0"/>
      <p:bldP spid="66" grpId="0"/>
      <p:bldP spid="67" grpId="0"/>
      <p:bldP spid="68" grpId="0"/>
      <p:bldP spid="71" grpId="0"/>
      <p:bldP spid="72" grpId="0"/>
      <p:bldP spid="74" grpId="0"/>
      <p:bldP spid="76" grpId="0"/>
      <p:bldP spid="51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676" descr="Table&#10;&#10;Description automatically generated">
            <a:extLst>
              <a:ext uri="{FF2B5EF4-FFF2-40B4-BE49-F238E27FC236}">
                <a16:creationId xmlns:a16="http://schemas.microsoft.com/office/drawing/2014/main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145256" y="1429132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B7886-84AB-42C1-B998-86AE695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626" y="1634002"/>
            <a:ext cx="33961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صَديقي            .   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48BE71-8250-4BA0-91C3-73F7851833AE}"/>
              </a:ext>
            </a:extLst>
          </p:cNvPr>
          <p:cNvSpPr txBox="1"/>
          <p:nvPr/>
        </p:nvSpPr>
        <p:spPr>
          <a:xfrm>
            <a:off x="9635043" y="1649512"/>
            <a:ext cx="88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endParaRPr lang="ar-SA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A9CBA7-BB26-4361-AF2A-F8EC3B5FA86E}"/>
              </a:ext>
            </a:extLst>
          </p:cNvPr>
          <p:cNvSpPr txBox="1"/>
          <p:nvPr/>
        </p:nvSpPr>
        <p:spPr>
          <a:xfrm>
            <a:off x="9163295" y="1689265"/>
            <a:ext cx="49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CCB087-DE69-46DC-AD74-B441C9061C65}"/>
              </a:ext>
            </a:extLst>
          </p:cNvPr>
          <p:cNvSpPr txBox="1"/>
          <p:nvPr/>
        </p:nvSpPr>
        <p:spPr>
          <a:xfrm>
            <a:off x="8400726" y="1641757"/>
            <a:ext cx="1265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دَرّاجّةُ </a:t>
            </a:r>
            <a:endParaRPr lang="ar-SA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97BCCC-22CF-4DCD-8626-40285F21E7A2}"/>
              </a:ext>
            </a:extLst>
          </p:cNvPr>
          <p:cNvSpPr txBox="1"/>
          <p:nvPr/>
        </p:nvSpPr>
        <p:spPr>
          <a:xfrm>
            <a:off x="6284956" y="1665423"/>
            <a:ext cx="1091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مُنْذِرٍ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6878139" y="1665423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97292A-C7F5-409F-9A7D-C9F5B8E2AE30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الثّالِثُ (سالِمٌ مَريضٌ):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D1BEC28-5C79-47FA-BF06-441298F5718A}"/>
              </a:ext>
            </a:extLst>
          </p:cNvPr>
          <p:cNvSpPr txBox="1"/>
          <p:nvPr/>
        </p:nvSpPr>
        <p:spPr>
          <a:xfrm>
            <a:off x="1671782" y="609913"/>
            <a:ext cx="9264208" cy="375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tabLst>
                <a:tab pos="269240" algn="l"/>
                <a:tab pos="4752975" algn="l"/>
              </a:tabLst>
            </a:pP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1-أُكَوِّنُ جُمْلَةً كَما في الْـمِثالِ: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يَرْكُضُ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تارَةً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خَلْفَ أَصْدِقائِهِ،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وتارةً أُخْرى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خَلْفَ الْكُرَةِ.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تارَةً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وتارةً أُخْرى                                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تارَةً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وتارةً أُخْرى                                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8093E5-ADED-4B19-90D0-E9512445A5A3}"/>
              </a:ext>
            </a:extLst>
          </p:cNvPr>
          <p:cNvSpPr txBox="1"/>
          <p:nvPr/>
        </p:nvSpPr>
        <p:spPr>
          <a:xfrm>
            <a:off x="9478651" y="2732514"/>
            <a:ext cx="141778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يَقْرَأُ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41C2EE-8D4A-497E-88FF-4943CBF6123D}"/>
              </a:ext>
            </a:extLst>
          </p:cNvPr>
          <p:cNvSpPr txBox="1"/>
          <p:nvPr/>
        </p:nvSpPr>
        <p:spPr>
          <a:xfrm>
            <a:off x="9119421" y="3165133"/>
            <a:ext cx="187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</a:t>
            </a:r>
            <a:endParaRPr lang="ar-S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60479-6957-461A-83FB-CD7F454D82E8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الثّالِثُ (سالِمٌ مَريضٌ):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E66232-0BDF-40F4-A048-A2FBBF1803DA}"/>
              </a:ext>
            </a:extLst>
          </p:cNvPr>
          <p:cNvSpPr txBox="1"/>
          <p:nvPr/>
        </p:nvSpPr>
        <p:spPr>
          <a:xfrm>
            <a:off x="7292688" y="2978830"/>
            <a:ext cx="1960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</a:t>
            </a:r>
            <a:endParaRPr lang="ar-S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9ACD4-8094-4C4F-A21D-46583422F2B9}"/>
              </a:ext>
            </a:extLst>
          </p:cNvPr>
          <p:cNvSpPr txBox="1"/>
          <p:nvPr/>
        </p:nvSpPr>
        <p:spPr>
          <a:xfrm>
            <a:off x="3395532" y="3031250"/>
            <a:ext cx="2593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61487C-467A-4F28-95EB-C79A1A721B19}"/>
              </a:ext>
            </a:extLst>
          </p:cNvPr>
          <p:cNvSpPr txBox="1"/>
          <p:nvPr/>
        </p:nvSpPr>
        <p:spPr>
          <a:xfrm>
            <a:off x="9056392" y="3845760"/>
            <a:ext cx="187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</a:t>
            </a:r>
            <a:endParaRPr lang="ar-S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4D41F3-5C10-4FA9-B4F9-A18FF820EF33}"/>
              </a:ext>
            </a:extLst>
          </p:cNvPr>
          <p:cNvSpPr txBox="1"/>
          <p:nvPr/>
        </p:nvSpPr>
        <p:spPr>
          <a:xfrm>
            <a:off x="7242065" y="3687370"/>
            <a:ext cx="2062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</a:t>
            </a:r>
            <a:endParaRPr lang="ar-S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841170-FBA8-4640-BC7E-A1D1610AEF3D}"/>
              </a:ext>
            </a:extLst>
          </p:cNvPr>
          <p:cNvSpPr txBox="1"/>
          <p:nvPr/>
        </p:nvSpPr>
        <p:spPr>
          <a:xfrm>
            <a:off x="3997818" y="3749282"/>
            <a:ext cx="1980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5813CC-779E-44CF-A993-23DC7942AC44}"/>
              </a:ext>
            </a:extLst>
          </p:cNvPr>
          <p:cNvSpPr txBox="1"/>
          <p:nvPr/>
        </p:nvSpPr>
        <p:spPr>
          <a:xfrm>
            <a:off x="7210018" y="2763837"/>
            <a:ext cx="2031444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قِصّةً شائِقَةً،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970AEB-B6FA-4596-BF95-2AE99CB57560}"/>
              </a:ext>
            </a:extLst>
          </p:cNvPr>
          <p:cNvSpPr txBox="1"/>
          <p:nvPr/>
        </p:nvSpPr>
        <p:spPr>
          <a:xfrm>
            <a:off x="4101743" y="2788173"/>
            <a:ext cx="1865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كِتابًا مُفيدًا.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DF9CAD-9778-4AB9-9346-57D97E0C2DB9}"/>
              </a:ext>
            </a:extLst>
          </p:cNvPr>
          <p:cNvSpPr txBox="1"/>
          <p:nvPr/>
        </p:nvSpPr>
        <p:spPr>
          <a:xfrm>
            <a:off x="9844014" y="3465321"/>
            <a:ext cx="107363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يَرْسُمُ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070493-7236-474A-9642-EE5EFEDAFC92}"/>
              </a:ext>
            </a:extLst>
          </p:cNvPr>
          <p:cNvSpPr txBox="1"/>
          <p:nvPr/>
        </p:nvSpPr>
        <p:spPr>
          <a:xfrm>
            <a:off x="7206647" y="3487394"/>
            <a:ext cx="187959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زَهْرَةً جَميلَةً،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8C35A8-F66E-42C5-AE38-BDBC480B3BA2}"/>
              </a:ext>
            </a:extLst>
          </p:cNvPr>
          <p:cNvSpPr txBox="1"/>
          <p:nvPr/>
        </p:nvSpPr>
        <p:spPr>
          <a:xfrm>
            <a:off x="3646136" y="3487810"/>
            <a:ext cx="2341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عُصْفورًا لَطيفًا.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3DDB4B-A12B-4A53-95B3-D6167A57D375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الثّالِثُ (سالِمٌ مَريضٌ):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49" name="Picture 2096" descr="A picture containing text&#10;&#10;Description automatically generated">
            <a:extLst>
              <a:ext uri="{FF2B5EF4-FFF2-40B4-BE49-F238E27FC236}">
                <a16:creationId xmlns:a16="http://schemas.microsoft.com/office/drawing/2014/main" id="{7FF3FE21-6359-4F29-B119-42441FCF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85" y="664669"/>
            <a:ext cx="1671217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095" descr="A picture containing doll, clipart&#10;&#10;Description automatically generated">
            <a:extLst>
              <a:ext uri="{FF2B5EF4-FFF2-40B4-BE49-F238E27FC236}">
                <a16:creationId xmlns:a16="http://schemas.microsoft.com/office/drawing/2014/main" id="{4FDF1471-C080-40D6-AB7C-A9E28DFA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59" y="664669"/>
            <a:ext cx="1769808" cy="14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94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ED1820D1-4F11-4DD5-863B-79971D0F8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/>
        </p:blipFill>
        <p:spPr bwMode="auto">
          <a:xfrm>
            <a:off x="4494836" y="638615"/>
            <a:ext cx="1986725" cy="14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032DBC2E-CAF2-43E6-A91B-0EBDEFB2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1342" y="10397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0E8D09C-70FC-431B-A173-B38EB79E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736" y="34575"/>
            <a:ext cx="83984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2-أُرَتِّبُ الْأَقْوالَ، ثُمَّ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أُثَرّي الْفِقْرَةَ الْآتِيَةَ مُسْتَعينًا بِالصُّوَرِ: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2F015C3-BD47-47F9-93B7-5E696D57E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146902"/>
            <a:ext cx="1219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كانَ سَمير</a:t>
            </a:r>
            <a:r>
              <a:rPr lang="ar-SA" alt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يَلْعَبُ كُرَةَ الْقَدَمِ في الْحَديقَةِ مَعَ عَدْنانَ، فَرَكَلَ الْكُرَةَ بِقُوَّةٍ، فَأَصابَتْ زُجاجَ نافِذَةِ الْجارِ مُحَمَّدٍ. خافَ سَمير</a:t>
            </a:r>
            <a:r>
              <a:rPr lang="ar-SA" alt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وَاخْتَبَأَ. وَخَرَجَ الْعَمُّ مُحَمَّدٌ يَسْأَلُ: "لِـمَنْ هَذِهِ الْكُرَةُ يا أَوْلادي"؟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عَدْنانُ:</a:t>
            </a:r>
            <a:r>
              <a:rPr kumimoji="0" lang="ar-SA" altLang="ar-SA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الْعمُّ مُحَمَّدٌ </a:t>
            </a:r>
            <a:r>
              <a:rPr kumimoji="0" lang="ar-SA" altLang="ar-SA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سَميرٌ</a:t>
            </a:r>
            <a:r>
              <a:rPr lang="ar-SA" altLang="ar-SA" sz="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الْجارُ مُحَمَّدٌ </a:t>
            </a:r>
            <a:r>
              <a:rPr kumimoji="0" lang="ar-SA" altLang="ar-SA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pPr marL="514350" indent="-51435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alt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سَميرٌ </a:t>
            </a:r>
            <a:r>
              <a:rPr lang="ar-SA" altLang="ar-SA" sz="105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</a:t>
            </a:r>
            <a:r>
              <a:rPr lang="ar-SA" altLang="ar-SA" sz="1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E32E98-83B8-4273-95A6-8777AF9E8E58}"/>
              </a:ext>
            </a:extLst>
          </p:cNvPr>
          <p:cNvGrpSpPr/>
          <p:nvPr/>
        </p:nvGrpSpPr>
        <p:grpSpPr>
          <a:xfrm>
            <a:off x="-242388" y="3113897"/>
            <a:ext cx="7823731" cy="2573117"/>
            <a:chOff x="2530233" y="3714385"/>
            <a:chExt cx="7823731" cy="257311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C57D456-2CFE-4189-B2CF-ECCD1BCEAE5F}"/>
                </a:ext>
              </a:extLst>
            </p:cNvPr>
            <p:cNvSpPr/>
            <p:nvPr/>
          </p:nvSpPr>
          <p:spPr>
            <a:xfrm>
              <a:off x="9846497" y="3714385"/>
              <a:ext cx="507467" cy="47892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ar-SA" sz="3200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9FEA01FA-195D-4078-8B3A-503ABE369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233" y="3732957"/>
              <a:ext cx="7316264" cy="255454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  <a:tab pos="4752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4752975" algn="l"/>
                </a:tabLst>
              </a:pPr>
              <a:r>
                <a:rPr kumimoji="0" lang="ar-SA" altLang="ar-SA" sz="3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" أَنا يا عَمّي، أَنا آسِف</a:t>
              </a:r>
              <a:r>
                <a:rPr lang="ar-SA" altLang="ar-SA" sz="3200" b="1" dirty="0">
                  <a:solidFill>
                    <a:srgbClr val="0070C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ٌ </a:t>
              </a:r>
              <a:r>
                <a:rPr kumimoji="0" lang="ar-SA" altLang="ar-SA" sz="3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جِدًّا لِـما حَصَلَ دونَ قَصْدٍ مِنّي".</a:t>
              </a:r>
              <a:endParaRPr kumimoji="0" lang="en-US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4752975" algn="l"/>
                </a:tabLst>
              </a:pPr>
              <a:r>
                <a:rPr kumimoji="0" lang="ar-SA" altLang="ar-SA" sz="3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"لَيْسَتْ لي يا عَمّي مُحمَّدُ، إِنَّها كُرَةُ سَميرٍ." </a:t>
              </a:r>
              <a:endParaRPr kumimoji="0" lang="en-US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4752975" algn="l"/>
                </a:tabLst>
              </a:pPr>
              <a:r>
                <a:rPr kumimoji="0" lang="ar-SA" altLang="ar-SA" sz="3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"شُكْرًا يا عَمّي، أَعِدُكَ أَنْ أَلْعَبَ بِهُدوءٍ وَحَذَرٍ في الْـمُسْتَقْبَلِ".</a:t>
              </a:r>
              <a:endParaRPr kumimoji="0" lang="en-US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4752975" algn="l"/>
                </a:tabLst>
              </a:pPr>
              <a:r>
                <a:rPr kumimoji="0" lang="ar-SA" altLang="ar-SA" sz="3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"مَنْ أَلْقى بِها عَلى النّافِذَةِ"؟</a:t>
              </a:r>
              <a:endParaRPr kumimoji="0" lang="en-US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4752975" algn="l"/>
                </a:tabLst>
              </a:pPr>
              <a:r>
                <a:rPr kumimoji="0" lang="ar-SA" altLang="ar-SA" sz="3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"لا بَأْسَ يا وَلَدي، لَقَدْ قُلْتَ الْحَقيقَةَ؛ لِذا سَأُرْجِعُ لَكَ كُرَتَكَ".</a:t>
              </a:r>
              <a:endParaRPr kumimoji="0" lang="en-US" alt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318309-7FE4-41DB-A203-2C978D9C67AF}"/>
                </a:ext>
              </a:extLst>
            </p:cNvPr>
            <p:cNvSpPr/>
            <p:nvPr/>
          </p:nvSpPr>
          <p:spPr>
            <a:xfrm>
              <a:off x="9846497" y="4232464"/>
              <a:ext cx="507467" cy="47892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ar-SA" sz="32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ED8E33-B288-410B-922A-25D9DDC0500F}"/>
                </a:ext>
              </a:extLst>
            </p:cNvPr>
            <p:cNvSpPr/>
            <p:nvPr/>
          </p:nvSpPr>
          <p:spPr>
            <a:xfrm>
              <a:off x="9846497" y="4753366"/>
              <a:ext cx="507467" cy="47892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ar-SA" sz="3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290DE7-8C9E-4B29-9BAB-E3566D3568DB}"/>
                </a:ext>
              </a:extLst>
            </p:cNvPr>
            <p:cNvSpPr/>
            <p:nvPr/>
          </p:nvSpPr>
          <p:spPr>
            <a:xfrm>
              <a:off x="9846497" y="5278377"/>
              <a:ext cx="507467" cy="47892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ar-SA" sz="3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29813F-B4C2-4D26-A47F-E0AC350D668E}"/>
                </a:ext>
              </a:extLst>
            </p:cNvPr>
            <p:cNvSpPr/>
            <p:nvPr/>
          </p:nvSpPr>
          <p:spPr>
            <a:xfrm>
              <a:off x="9846497" y="5792768"/>
              <a:ext cx="507467" cy="47892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ar-SA" sz="32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0F307-2E90-4681-8A34-D466DD0F1D35}"/>
              </a:ext>
            </a:extLst>
          </p:cNvPr>
          <p:cNvSpPr/>
          <p:nvPr/>
        </p:nvSpPr>
        <p:spPr>
          <a:xfrm>
            <a:off x="7020699" y="3608493"/>
            <a:ext cx="628072" cy="5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EBE716-7572-45EC-B102-FE18BE571BEF}"/>
              </a:ext>
            </a:extLst>
          </p:cNvPr>
          <p:cNvSpPr/>
          <p:nvPr/>
        </p:nvSpPr>
        <p:spPr>
          <a:xfrm>
            <a:off x="7020699" y="4658329"/>
            <a:ext cx="628072" cy="5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95DFDE-5F3E-4D5E-8579-53B6A6762ADA}"/>
              </a:ext>
            </a:extLst>
          </p:cNvPr>
          <p:cNvSpPr/>
          <p:nvPr/>
        </p:nvSpPr>
        <p:spPr>
          <a:xfrm>
            <a:off x="7013573" y="3063131"/>
            <a:ext cx="628072" cy="5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28EF91-C8D2-4C64-8872-73ABAEB28C59}"/>
              </a:ext>
            </a:extLst>
          </p:cNvPr>
          <p:cNvSpPr/>
          <p:nvPr/>
        </p:nvSpPr>
        <p:spPr>
          <a:xfrm>
            <a:off x="7043725" y="5168911"/>
            <a:ext cx="628072" cy="5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59E92D-1AAC-4295-A27A-7DBD4FD552A4}"/>
              </a:ext>
            </a:extLst>
          </p:cNvPr>
          <p:cNvSpPr/>
          <p:nvPr/>
        </p:nvSpPr>
        <p:spPr>
          <a:xfrm>
            <a:off x="7013573" y="4080496"/>
            <a:ext cx="628072" cy="5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3DDB4B-A12B-4A53-95B3-D6167A57D375}"/>
              </a:ext>
            </a:extLst>
          </p:cNvPr>
          <p:cNvSpPr/>
          <p:nvPr/>
        </p:nvSpPr>
        <p:spPr>
          <a:xfrm>
            <a:off x="-674064" y="631347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الثّالِثُ (سالِمٌ مَريضٌ):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49" name="Picture 2096" descr="A picture containing text&#10;&#10;Description automatically generated">
            <a:extLst>
              <a:ext uri="{FF2B5EF4-FFF2-40B4-BE49-F238E27FC236}">
                <a16:creationId xmlns:a16="http://schemas.microsoft.com/office/drawing/2014/main" id="{7FF3FE21-6359-4F29-B119-42441FCF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40" y="682284"/>
            <a:ext cx="1943007" cy="16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095" descr="A picture containing doll, clipart&#10;&#10;Description automatically generated">
            <a:extLst>
              <a:ext uri="{FF2B5EF4-FFF2-40B4-BE49-F238E27FC236}">
                <a16:creationId xmlns:a16="http://schemas.microsoft.com/office/drawing/2014/main" id="{4FDF1471-C080-40D6-AB7C-A9E28DFA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86" y="667878"/>
            <a:ext cx="2077350" cy="16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94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ED1820D1-4F11-4DD5-863B-79971D0F8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/>
        </p:blipFill>
        <p:spPr bwMode="auto">
          <a:xfrm>
            <a:off x="4756360" y="662362"/>
            <a:ext cx="2309826" cy="16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032DBC2E-CAF2-43E6-A91B-0EBDEFB2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1342" y="10397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0E8D09C-70FC-431B-A173-B38EB79E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736" y="25860"/>
            <a:ext cx="83984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2-أُرَتِّبُ الْأَقْوالَ، ثُمَّ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أُثَرّي الْفِقْرَةَ الْآتِيَةَ مُسْتَعينًا بِالصُّوَرِ: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2F015C3-BD47-47F9-93B7-5E696D57E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7" y="2335889"/>
            <a:ext cx="1219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كانَ سَمير</a:t>
            </a:r>
            <a:r>
              <a:rPr lang="ar-SA" altLang="ar-SA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يَلْعَبُ كُرَةَ الْقَدَمِ في الْحَديقَةِ مَعَ عَدْنانَ، فَرَكَلَ الْكُرَةَ بِقُوَّةٍ، فَأَصابَتْ زُجاجَ نافِذَةِ الْجارِ مُحَمَّدٍ. خافَ سَمير</a:t>
            </a:r>
            <a:r>
              <a:rPr lang="ar-SA" altLang="ar-SA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وَاخْتَبَأَ. وَخَرَجَ الْعَمُّ مُحَمَّدٌ يَسْأَلُ: "لِـمَنْ هَذِهِ الْكُرَةُ يا أَوْلادي"؟</a:t>
            </a: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752975" algn="l"/>
              </a:tabLst>
              <a:defRPr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عَدْنانُ:.</a:t>
            </a:r>
            <a:r>
              <a:rPr kumimoji="0" lang="ar-SA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"لَيْسَتْ لي يا عَمّي مُحمَّدُ، إِنَّها كُرَةُ سَميرٍ." </a:t>
            </a:r>
            <a:endParaRPr kumimoji="0" lang="ar-SA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الْعمُّ مُحَمَّدٌ: " </a:t>
            </a:r>
            <a:r>
              <a:rPr kumimoji="0" lang="ar-SA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مَنْ أَلْقى بِها عَلى النّافِذَةِ"؟</a:t>
            </a:r>
            <a:endParaRPr kumimoji="0" lang="ar-SA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752975" algn="l"/>
              </a:tabLst>
              <a:defRPr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سَميرٌ</a:t>
            </a:r>
            <a:r>
              <a:rPr lang="ar-SA" alt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 أَنا يا عَمّي، أَنا آسِفٌ جِدًّا لِـما حَصَلَ دونَ قَصْدٍ مِنّي".</a:t>
            </a:r>
            <a:endParaRPr lang="ar-SA" alt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752975" algn="l"/>
              </a:tabLst>
              <a:defRPr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الْجارُ مُحَمَّدٌ </a:t>
            </a:r>
            <a:r>
              <a:rPr kumimoji="0" lang="ar-SA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"لا بَأْسَ يا وَلَدي، لَقَدْ قُلْتَ الْحَقيقَةَ؛ لِذا سَأُرْجِعُ لَكَ كُرَتَكَ".</a:t>
            </a:r>
            <a:endParaRPr kumimoji="0" lang="ar-SA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752975" algn="l"/>
              </a:tabLst>
              <a:defRPr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altLang="ar-SA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سَميرٌ </a:t>
            </a:r>
            <a:r>
              <a:rPr kumimoji="0" lang="ar-SA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"شُكْرًا يا عَمّي، أَعِدُكَ أَنْ أَلْعَبَ بِهُدوءٍ وَحَذَرٍ في الْـمُسْتَقْبَلِ".</a:t>
            </a:r>
            <a:endParaRPr kumimoji="0" lang="en-US" altLang="ar-SA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5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94552-72E6-45FC-BE61-5879FB9D3125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الثّالِثُ (سالِمٌ مَريضٌ):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3756</TotalTime>
  <Words>689</Words>
  <Application>Microsoft Office PowerPoint</Application>
  <PresentationFormat>Widescreen</PresentationFormat>
  <Paragraphs>106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حمد عليّ النفيعيّ</cp:lastModifiedBy>
  <cp:revision>304</cp:revision>
  <cp:lastPrinted>2021-01-17T11:49:49Z</cp:lastPrinted>
  <dcterms:created xsi:type="dcterms:W3CDTF">2020-03-04T10:47:58Z</dcterms:created>
  <dcterms:modified xsi:type="dcterms:W3CDTF">2021-10-05T08:29:35Z</dcterms:modified>
</cp:coreProperties>
</file>