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72" r:id="rId1"/>
  </p:sldMasterIdLst>
  <p:notesMasterIdLst>
    <p:notesMasterId r:id="rId11"/>
  </p:notesMasterIdLst>
  <p:sldIdLst>
    <p:sldId id="326" r:id="rId2"/>
    <p:sldId id="327" r:id="rId3"/>
    <p:sldId id="353" r:id="rId4"/>
    <p:sldId id="328" r:id="rId5"/>
    <p:sldId id="329" r:id="rId6"/>
    <p:sldId id="332" r:id="rId7"/>
    <p:sldId id="333" r:id="rId8"/>
    <p:sldId id="335" r:id="rId9"/>
    <p:sldId id="352" r:id="rId10"/>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حمد عليّ النفيعيّ" initials="حمد" lastIdx="1" clrIdx="0">
    <p:extLst>
      <p:ext uri="{19B8F6BF-5375-455C-9EA6-DF929625EA0E}">
        <p15:presenceInfo xmlns:p15="http://schemas.microsoft.com/office/powerpoint/2012/main" userId="0b58add3780b77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ED43"/>
    <a:srgbClr val="CC66FF"/>
    <a:srgbClr val="FF3399"/>
    <a:srgbClr val="FFFFCC"/>
    <a:srgbClr val="FF0066"/>
    <a:srgbClr val="CC3300"/>
    <a:srgbClr val="FFFF99"/>
    <a:srgbClr val="FFFFFF"/>
    <a:srgbClr val="43B1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p:normalViewPr>
  <p:slideViewPr>
    <p:cSldViewPr snapToGrid="0">
      <p:cViewPr varScale="1">
        <p:scale>
          <a:sx n="68" d="100"/>
          <a:sy n="68" d="100"/>
        </p:scale>
        <p:origin x="103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S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10DDB038-7EBD-46C1-BF37-17CE9684544A}" type="datetimeFigureOut">
              <a:rPr lang="ar-SA" smtClean="0"/>
              <a:t>29/01/1443</a:t>
            </a:fld>
            <a:endParaRPr lang="ar-S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S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S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E0F35522-70BB-4E93-8A41-84CB8C736E69}" type="slidenum">
              <a:rPr lang="ar-SA" smtClean="0"/>
              <a:t>‹#›</a:t>
            </a:fld>
            <a:endParaRPr lang="ar-SA" dirty="0"/>
          </a:p>
        </p:txBody>
      </p:sp>
    </p:spTree>
    <p:extLst>
      <p:ext uri="{BB962C8B-B14F-4D97-AF65-F5344CB8AC3E}">
        <p14:creationId xmlns:p14="http://schemas.microsoft.com/office/powerpoint/2010/main" val="293144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3000250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359160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195858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388533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20052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314136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217327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316643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140061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236815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dirty="0"/>
          </a:p>
        </p:txBody>
      </p:sp>
    </p:spTree>
    <p:extLst>
      <p:ext uri="{BB962C8B-B14F-4D97-AF65-F5344CB8AC3E}">
        <p14:creationId xmlns:p14="http://schemas.microsoft.com/office/powerpoint/2010/main" val="66249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9/6/2021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dirty="0"/>
          </a:p>
        </p:txBody>
      </p:sp>
    </p:spTree>
    <p:extLst>
      <p:ext uri="{BB962C8B-B14F-4D97-AF65-F5344CB8AC3E}">
        <p14:creationId xmlns:p14="http://schemas.microsoft.com/office/powerpoint/2010/main" val="27540989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399" y="93501"/>
            <a:ext cx="7162800" cy="1182210"/>
          </a:xfrm>
          <a:prstGeom prst="rect">
            <a:avLst/>
          </a:prstGeom>
        </p:spPr>
      </p:pic>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a:t>
            </a:r>
            <a:r>
              <a:rPr kumimoji="0" lang="ar-BH" sz="14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االأول</a:t>
            </a: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 2021-2022م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82E2E828-D966-4866-8D0C-7C48B5D31A83}"/>
              </a:ext>
            </a:extLst>
          </p:cNvPr>
          <p:cNvSpPr/>
          <p:nvPr/>
        </p:nvSpPr>
        <p:spPr>
          <a:xfrm>
            <a:off x="423042" y="1245924"/>
            <a:ext cx="11481051" cy="744634"/>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BH"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الحَلْقَةُ الأ</a:t>
            </a:r>
            <a:r>
              <a:rPr kumimoji="0" lang="ar-SA"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a:t>
            </a:r>
            <a:r>
              <a:rPr kumimoji="0" lang="ar-BH"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ولى/ اللُّغَةُ العَرَبيّةُ                          الصَّفُّ الثّاني الابْتِدائِــــــيُّ</a:t>
            </a:r>
            <a:r>
              <a:rPr kumimoji="0" lang="ar-SA"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  </a:t>
            </a:r>
            <a:r>
              <a:rPr kumimoji="0" lang="ar-BH"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a:t>
            </a:r>
            <a:r>
              <a:rPr kumimoji="0" lang="ar-SA"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 </a:t>
            </a:r>
            <a:r>
              <a:rPr kumimoji="0" lang="ar-BH"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rPr>
              <a:t>الفَصْلُ الدِّراسِيُّ </a:t>
            </a:r>
            <a:r>
              <a:rPr lang="ar-BH" sz="3200" b="1" dirty="0">
                <a:solidFill>
                  <a:prstClr val="black"/>
                </a:solidFill>
                <a:latin typeface="Sakkal Majalla" pitchFamily="2" charset="-78"/>
                <a:cs typeface="Sakkal Majalla" pitchFamily="2" charset="-78"/>
              </a:rPr>
              <a:t>الأوّل</a:t>
            </a:r>
            <a:endParaRPr kumimoji="0" lang="ar-SA" sz="3200" b="1" i="0" u="none" strike="noStrike" kern="1200" cap="none" spc="0" normalizeH="0" baseline="0" noProof="0" dirty="0">
              <a:ln>
                <a:noFill/>
              </a:ln>
              <a:solidFill>
                <a:prstClr val="black"/>
              </a:solidFill>
              <a:effectLst/>
              <a:uLnTx/>
              <a:uFillTx/>
              <a:latin typeface="Sakkal Majalla" pitchFamily="2" charset="-78"/>
              <a:ea typeface="+mn-ea"/>
              <a:cs typeface="Sakkal Majalla" pitchFamily="2" charset="-78"/>
            </a:endParaRPr>
          </a:p>
        </p:txBody>
      </p:sp>
      <p:sp>
        <p:nvSpPr>
          <p:cNvPr id="10" name="Rectangle 9">
            <a:extLst>
              <a:ext uri="{FF2B5EF4-FFF2-40B4-BE49-F238E27FC236}">
                <a16:creationId xmlns:a16="http://schemas.microsoft.com/office/drawing/2014/main" xmlns="" id="{A7E7755E-1789-4C6F-AA3E-15902EE9C568}"/>
              </a:ext>
            </a:extLst>
          </p:cNvPr>
          <p:cNvSpPr/>
          <p:nvPr/>
        </p:nvSpPr>
        <p:spPr>
          <a:xfrm>
            <a:off x="-124155" y="2026988"/>
            <a:ext cx="11893113" cy="646331"/>
          </a:xfrm>
          <a:prstGeom prst="rect">
            <a:avLst/>
          </a:prstGeom>
        </p:spPr>
        <p:txBody>
          <a:bodyPr wrap="square">
            <a:spAutoFit/>
          </a:bodyPr>
          <a:lstStyle/>
          <a:p>
            <a:pPr lvl="0" algn="r" rtl="1">
              <a:defRPr/>
            </a:pPr>
            <a:r>
              <a:rPr kumimoji="0" lang="ar-SA" sz="3600" b="1" i="0" u="none" strike="noStrike" kern="1200" cap="none" spc="0" normalizeH="0" baseline="0" noProof="0" dirty="0">
                <a:ln>
                  <a:noFill/>
                </a:ln>
                <a:solidFill>
                  <a:srgbClr val="FF0000"/>
                </a:solidFill>
                <a:effectLst/>
                <a:uLnTx/>
                <a:uFillTx/>
                <a:latin typeface="Sakkal Majalla" pitchFamily="2" charset="-78"/>
                <a:ea typeface="+mn-ea"/>
                <a:cs typeface="Sakkal Majalla" pitchFamily="2" charset="-78"/>
              </a:rPr>
              <a:t>وَحْدَةُ: (</a:t>
            </a:r>
            <a:r>
              <a:rPr kumimoji="0" lang="ar-BH" sz="3600" b="1" i="0" u="none" strike="noStrike" kern="1200" cap="none" spc="0" normalizeH="0" baseline="0" noProof="0" dirty="0">
                <a:ln>
                  <a:noFill/>
                </a:ln>
                <a:solidFill>
                  <a:srgbClr val="FF0000"/>
                </a:solidFill>
                <a:effectLst/>
                <a:uLnTx/>
                <a:uFillTx/>
                <a:latin typeface="Sakkal Majalla" pitchFamily="2" charset="-78"/>
                <a:ea typeface="+mn-ea"/>
                <a:cs typeface="Sakkal Majalla" pitchFamily="2" charset="-78"/>
              </a:rPr>
              <a:t>المراجعة</a:t>
            </a:r>
            <a:r>
              <a:rPr kumimoji="0" lang="ar-SA" sz="3600" b="1" i="0" u="none" strike="noStrike" kern="1200" cap="none" spc="0" normalizeH="0" baseline="0" noProof="0" dirty="0">
                <a:ln>
                  <a:noFill/>
                </a:ln>
                <a:solidFill>
                  <a:srgbClr val="FF0000"/>
                </a:solidFill>
                <a:effectLst/>
                <a:uLnTx/>
                <a:uFillTx/>
                <a:latin typeface="Sakkal Majalla" pitchFamily="2" charset="-78"/>
                <a:ea typeface="+mn-ea"/>
                <a:cs typeface="Sakkal Majalla" pitchFamily="2" charset="-78"/>
              </a:rPr>
              <a:t>)                                                                      الدَّرْسُ </a:t>
            </a:r>
            <a:r>
              <a:rPr kumimoji="0" lang="ar-BH" sz="3600" b="1" i="0" u="none" strike="noStrike" kern="1200" cap="none" spc="0" normalizeH="0" baseline="0" noProof="0" dirty="0">
                <a:ln>
                  <a:noFill/>
                </a:ln>
                <a:solidFill>
                  <a:srgbClr val="FF0000"/>
                </a:solidFill>
                <a:effectLst/>
                <a:uLnTx/>
                <a:uFillTx/>
                <a:latin typeface="Sakkal Majalla" pitchFamily="2" charset="-78"/>
                <a:ea typeface="+mn-ea"/>
                <a:cs typeface="Sakkal Majalla" pitchFamily="2" charset="-78"/>
              </a:rPr>
              <a:t>الأوّل</a:t>
            </a:r>
            <a:r>
              <a:rPr kumimoji="0" lang="ar-SA" sz="3600" b="1" i="0" u="none" strike="noStrike" kern="1200" cap="none" spc="0" normalizeH="0" baseline="0" noProof="0" dirty="0">
                <a:ln>
                  <a:noFill/>
                </a:ln>
                <a:solidFill>
                  <a:srgbClr val="FF0000"/>
                </a:solidFill>
                <a:effectLst/>
                <a:uLnTx/>
                <a:uFillTx/>
                <a:latin typeface="Sakkal Majalla" pitchFamily="2" charset="-78"/>
                <a:ea typeface="+mn-ea"/>
                <a:cs typeface="Sakkal Majalla" pitchFamily="2" charset="-78"/>
              </a:rPr>
              <a:t>: </a:t>
            </a:r>
            <a:r>
              <a:rPr lang="ar-SA" sz="3600" b="1" dirty="0">
                <a:solidFill>
                  <a:srgbClr val="FF0000"/>
                </a:solidFill>
                <a:latin typeface="Sakkal Majalla" panose="02000000000000000000" pitchFamily="2" charset="-78"/>
                <a:cs typeface="Sakkal Majalla" panose="02000000000000000000" pitchFamily="2" charset="-78"/>
              </a:rPr>
              <a:t>أُراجِعُ القِراءَةَ (1) </a:t>
            </a:r>
            <a:endParaRPr kumimoji="0" lang="ar-BH" sz="3600" b="1" i="0" u="none" strike="noStrike" kern="1200" cap="none" spc="0" normalizeH="0" baseline="0" noProof="0" dirty="0">
              <a:ln>
                <a:noFill/>
              </a:ln>
              <a:solidFill>
                <a:srgbClr val="FF0000"/>
              </a:solidFill>
              <a:effectLst/>
              <a:uLnTx/>
              <a:uFillTx/>
              <a:latin typeface="Sakkal Majalla" pitchFamily="2" charset="-78"/>
              <a:cs typeface="Sakkal Majalla" pitchFamily="2" charset="-78"/>
            </a:endParaRPr>
          </a:p>
        </p:txBody>
      </p:sp>
      <p:sp>
        <p:nvSpPr>
          <p:cNvPr id="14" name="Footer Placeholder 3">
            <a:extLst>
              <a:ext uri="{FF2B5EF4-FFF2-40B4-BE49-F238E27FC236}">
                <a16:creationId xmlns:a16="http://schemas.microsoft.com/office/drawing/2014/main" xmlns="" id="{B12FF143-EA59-445D-9590-ABA35C14533B}"/>
              </a:ext>
            </a:extLst>
          </p:cNvPr>
          <p:cNvSpPr>
            <a:spLocks noGrp="1"/>
          </p:cNvSpPr>
          <p:nvPr>
            <p:ph type="ftr" sz="quarter" idx="11"/>
          </p:nvPr>
        </p:nvSpPr>
        <p:spPr>
          <a:xfrm>
            <a:off x="3649436" y="6466241"/>
            <a:ext cx="4722210"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  الدَّرْسُ الأوّل: أُراجِعُ القِراءَةَ (1)</a:t>
            </a:r>
            <a:endParaRPr kumimoji="0" lang="en-US" b="0" i="0" u="none" strike="noStrike" kern="1200" cap="none" spc="0" normalizeH="0" baseline="0" noProof="0" dirty="0">
              <a:ln>
                <a:noFill/>
              </a:ln>
              <a:solidFill>
                <a:prstClr val="black">
                  <a:tint val="75000"/>
                </a:prstClr>
              </a:solidFill>
              <a:effectLst/>
              <a:uLnTx/>
              <a:uFillTx/>
              <a:latin typeface="Calibri"/>
              <a:ea typeface="+mn-ea"/>
            </a:endParaRPr>
          </a:p>
        </p:txBody>
      </p:sp>
      <p:pic>
        <p:nvPicPr>
          <p:cNvPr id="11" name="Picture 10" descr="Diagram&#10;&#10;Description automatically generated"/>
          <p:cNvPicPr/>
          <p:nvPr/>
        </p:nvPicPr>
        <p:blipFill rotWithShape="1">
          <a:blip r:embed="rId3" cstate="print">
            <a:extLst>
              <a:ext uri="{28A0092B-C50C-407E-A947-70E740481C1C}">
                <a14:useLocalDpi xmlns:a14="http://schemas.microsoft.com/office/drawing/2010/main" val="0"/>
              </a:ext>
            </a:extLst>
          </a:blip>
          <a:srcRect l="5017" t="5553" r="7517" b="7118"/>
          <a:stretch/>
        </p:blipFill>
        <p:spPr bwMode="auto">
          <a:xfrm>
            <a:off x="3420534" y="2833353"/>
            <a:ext cx="5294488" cy="3049812"/>
          </a:xfrm>
          <a:prstGeom prst="rect">
            <a:avLst/>
          </a:prstGeom>
          <a:solidFill>
            <a:srgbClr val="FFFFFF">
              <a:shade val="85000"/>
            </a:srgbClr>
          </a:solidFill>
          <a:ln w="88900" cap="sq" cmpd="sng" algn="ctr">
            <a:solidFill>
              <a:srgbClr val="FFFFFF"/>
            </a:solidFill>
            <a:prstDash val="solid"/>
            <a:miter lim="800000"/>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4725378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1" name="Rectangle 2">
            <a:extLst>
              <a:ext uri="{FF2B5EF4-FFF2-40B4-BE49-F238E27FC236}">
                <a16:creationId xmlns:a16="http://schemas.microsoft.com/office/drawing/2014/main" xmlns="" id="{1566EF70-3F88-4F6F-A2A7-76C69F816C06}"/>
              </a:ext>
            </a:extLst>
          </p:cNvPr>
          <p:cNvSpPr>
            <a:spLocks noChangeArrowheads="1"/>
          </p:cNvSpPr>
          <p:nvPr/>
        </p:nvSpPr>
        <p:spPr bwMode="auto">
          <a:xfrm>
            <a:off x="4488106" y="97211"/>
            <a:ext cx="63754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30250" algn="l"/>
              </a:tabLst>
              <a:defRPr>
                <a:solidFill>
                  <a:schemeClr val="tx1"/>
                </a:solidFill>
                <a:latin typeface="Arial" panose="020B0604020202020204" pitchFamily="34" charset="0"/>
              </a:defRPr>
            </a:lvl1pPr>
            <a:lvl2pPr eaLnBrk="0" fontAlgn="base" hangingPunct="0">
              <a:spcBef>
                <a:spcPct val="0"/>
              </a:spcBef>
              <a:spcAft>
                <a:spcPct val="0"/>
              </a:spcAft>
              <a:tabLst>
                <a:tab pos="730250" algn="l"/>
              </a:tabLst>
              <a:defRPr>
                <a:solidFill>
                  <a:schemeClr val="tx1"/>
                </a:solidFill>
                <a:latin typeface="Arial" panose="020B0604020202020204" pitchFamily="34" charset="0"/>
              </a:defRPr>
            </a:lvl2pPr>
            <a:lvl3pPr eaLnBrk="0" fontAlgn="base" hangingPunct="0">
              <a:spcBef>
                <a:spcPct val="0"/>
              </a:spcBef>
              <a:spcAft>
                <a:spcPct val="0"/>
              </a:spcAft>
              <a:tabLst>
                <a:tab pos="730250" algn="l"/>
              </a:tabLst>
              <a:defRPr>
                <a:solidFill>
                  <a:schemeClr val="tx1"/>
                </a:solidFill>
                <a:latin typeface="Arial" panose="020B0604020202020204" pitchFamily="34" charset="0"/>
              </a:defRPr>
            </a:lvl3pPr>
            <a:lvl4pPr eaLnBrk="0" fontAlgn="base" hangingPunct="0">
              <a:spcBef>
                <a:spcPct val="0"/>
              </a:spcBef>
              <a:spcAft>
                <a:spcPct val="0"/>
              </a:spcAft>
              <a:tabLst>
                <a:tab pos="730250" algn="l"/>
              </a:tabLst>
              <a:defRPr>
                <a:solidFill>
                  <a:schemeClr val="tx1"/>
                </a:solidFill>
                <a:latin typeface="Arial" panose="020B0604020202020204" pitchFamily="34" charset="0"/>
              </a:defRPr>
            </a:lvl4pPr>
            <a:lvl5pPr eaLnBrk="0" fontAlgn="base" hangingPunct="0">
              <a:spcBef>
                <a:spcPct val="0"/>
              </a:spcBef>
              <a:spcAft>
                <a:spcPct val="0"/>
              </a:spcAft>
              <a:tabLst>
                <a:tab pos="730250" algn="l"/>
              </a:tabLst>
              <a:defRPr>
                <a:solidFill>
                  <a:schemeClr val="tx1"/>
                </a:solidFill>
                <a:latin typeface="Arial" panose="020B0604020202020204" pitchFamily="34" charset="0"/>
              </a:defRPr>
            </a:lvl5pPr>
            <a:lvl6pPr eaLnBrk="0" fontAlgn="base" hangingPunct="0">
              <a:spcBef>
                <a:spcPct val="0"/>
              </a:spcBef>
              <a:spcAft>
                <a:spcPct val="0"/>
              </a:spcAft>
              <a:tabLst>
                <a:tab pos="730250" algn="l"/>
              </a:tabLst>
              <a:defRPr>
                <a:solidFill>
                  <a:schemeClr val="tx1"/>
                </a:solidFill>
                <a:latin typeface="Arial" panose="020B0604020202020204" pitchFamily="34" charset="0"/>
              </a:defRPr>
            </a:lvl6pPr>
            <a:lvl7pPr eaLnBrk="0" fontAlgn="base" hangingPunct="0">
              <a:spcBef>
                <a:spcPct val="0"/>
              </a:spcBef>
              <a:spcAft>
                <a:spcPct val="0"/>
              </a:spcAft>
              <a:tabLst>
                <a:tab pos="730250" algn="l"/>
              </a:tabLst>
              <a:defRPr>
                <a:solidFill>
                  <a:schemeClr val="tx1"/>
                </a:solidFill>
                <a:latin typeface="Arial" panose="020B0604020202020204" pitchFamily="34" charset="0"/>
              </a:defRPr>
            </a:lvl7pPr>
            <a:lvl8pPr eaLnBrk="0" fontAlgn="base" hangingPunct="0">
              <a:spcBef>
                <a:spcPct val="0"/>
              </a:spcBef>
              <a:spcAft>
                <a:spcPct val="0"/>
              </a:spcAft>
              <a:tabLst>
                <a:tab pos="730250" algn="l"/>
              </a:tabLst>
              <a:defRPr>
                <a:solidFill>
                  <a:schemeClr val="tx1"/>
                </a:solidFill>
                <a:latin typeface="Arial" panose="020B0604020202020204" pitchFamily="34" charset="0"/>
              </a:defRPr>
            </a:lvl8pPr>
            <a:lvl9pPr eaLnBrk="0" fontAlgn="base" hangingPunct="0">
              <a:spcBef>
                <a:spcPct val="0"/>
              </a:spcBef>
              <a:spcAft>
                <a:spcPct val="0"/>
              </a:spcAft>
              <a:tabLst>
                <a:tab pos="73025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730250" algn="l"/>
              </a:tabLst>
              <a:defRPr/>
            </a:pPr>
            <a:r>
              <a:rPr kumimoji="0" lang="ar-BH" altLang="ar-SA" sz="4000" b="1" i="0" u="none" strike="noStrike" kern="1200" cap="none" spc="0" normalizeH="0" baseline="0" noProof="0" dirty="0">
                <a:ln>
                  <a:noFill/>
                </a:ln>
                <a:solidFill>
                  <a:srgbClr val="0070C0"/>
                </a:solidFill>
                <a:effectLst/>
                <a:uLnTx/>
                <a:uFillTx/>
                <a:latin typeface="Sakkal Majalla" panose="02000000000000000000" pitchFamily="2" charset="-78"/>
                <a:ea typeface="Calibri" panose="020F0502020204030204" pitchFamily="34" charset="0"/>
                <a:cs typeface="Sakkal Majalla" panose="02000000000000000000" pitchFamily="2" charset="-78"/>
              </a:rPr>
              <a:t>أَقْرَأُ النَّصَّ مَعَ الْـمـُعَلِّم، وَأُجيبُ عَنِ الأَسْئِلَةِ</a:t>
            </a:r>
            <a:r>
              <a:rPr kumimoji="0" lang="ar-BH" altLang="ar-SA" sz="4000" b="0" i="0" u="none" strike="noStrike" kern="1200" cap="none" spc="0" normalizeH="0" baseline="0" noProof="0" dirty="0">
                <a:ln>
                  <a:noFill/>
                </a:ln>
                <a:solidFill>
                  <a:srgbClr val="0070C0"/>
                </a:solidFill>
                <a:effectLst/>
                <a:uLnTx/>
                <a:uFillTx/>
                <a:latin typeface="Sakkal Majalla" panose="02000000000000000000" pitchFamily="2" charset="-78"/>
                <a:ea typeface="Calibri" panose="020F0502020204030204" pitchFamily="34" charset="0"/>
                <a:cs typeface="Sakkal Majalla" panose="02000000000000000000" pitchFamily="2" charset="-78"/>
              </a:rPr>
              <a:t>:</a:t>
            </a:r>
            <a:endParaRPr kumimoji="0" lang="en-US" altLang="ar-SA"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7" name="Picture 16">
            <a:extLst>
              <a:ext uri="{FF2B5EF4-FFF2-40B4-BE49-F238E27FC236}">
                <a16:creationId xmlns:a16="http://schemas.microsoft.com/office/drawing/2014/main" xmlns="" id="{BEA81BC6-79C0-4C75-B671-78AC37E942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15" name="Footer Placeholder 3">
            <a:extLst>
              <a:ext uri="{FF2B5EF4-FFF2-40B4-BE49-F238E27FC236}">
                <a16:creationId xmlns:a16="http://schemas.microsoft.com/office/drawing/2014/main" xmlns="" id="{FEA7C123-58A7-4443-AA8D-E1D5223E6B6F}"/>
              </a:ext>
            </a:extLst>
          </p:cNvPr>
          <p:cNvSpPr>
            <a:spLocks noGrp="1"/>
          </p:cNvSpPr>
          <p:nvPr>
            <p:ph type="ftr" sz="quarter" idx="11"/>
          </p:nvPr>
        </p:nvSpPr>
        <p:spPr>
          <a:xfrm>
            <a:off x="3649436" y="6466241"/>
            <a:ext cx="4722210" cy="365125"/>
          </a:xfrm>
        </p:spPr>
        <p:txBody>
          <a:bodyPr/>
          <a:lstStyle/>
          <a:p>
            <a:pPr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a:t>
            </a:r>
            <a:r>
              <a:rPr kumimoji="0" lang="ar-SA"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a:t>
            </a: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  الدَّرْسُ:-</a:t>
            </a:r>
            <a:r>
              <a:rPr lang="ar-BH" dirty="0">
                <a:solidFill>
                  <a:prstClr val="black">
                    <a:tint val="75000"/>
                  </a:prstClr>
                </a:solidFill>
              </a:rPr>
              <a:t>أُراجِعُ القِراءَةَ (1)</a:t>
            </a:r>
            <a:endParaRPr lang="en-US" dirty="0">
              <a:solidFill>
                <a:prstClr val="black">
                  <a:tint val="75000"/>
                </a:prstClr>
              </a:solidFill>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 </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Rectangle 9"/>
          <p:cNvSpPr/>
          <p:nvPr/>
        </p:nvSpPr>
        <p:spPr>
          <a:xfrm>
            <a:off x="5584203" y="982318"/>
            <a:ext cx="2206053" cy="646331"/>
          </a:xfrm>
          <a:prstGeom prst="rect">
            <a:avLst/>
          </a:prstGeom>
        </p:spPr>
        <p:txBody>
          <a:bodyPr wrap="none">
            <a:spAutoFit/>
          </a:bodyPr>
          <a:lstStyle/>
          <a:p>
            <a:r>
              <a:rPr lang="ar-BH" sz="3600"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الحَمامَةُ وَالنَّمْلَةُ</a:t>
            </a:r>
            <a:endParaRPr lang="en-US" dirty="0">
              <a:solidFill>
                <a:srgbClr val="FF0000"/>
              </a:solidFill>
            </a:endParaRPr>
          </a:p>
        </p:txBody>
      </p:sp>
      <p:sp>
        <p:nvSpPr>
          <p:cNvPr id="12" name="TextBox 11">
            <a:extLst>
              <a:ext uri="{FF2B5EF4-FFF2-40B4-BE49-F238E27FC236}">
                <a16:creationId xmlns:a16="http://schemas.microsoft.com/office/drawing/2014/main" xmlns="" id="{CF08A931-7C13-489D-9C08-15E266AE0C0B}"/>
              </a:ext>
            </a:extLst>
          </p:cNvPr>
          <p:cNvSpPr txBox="1"/>
          <p:nvPr/>
        </p:nvSpPr>
        <p:spPr>
          <a:xfrm>
            <a:off x="270641" y="1804660"/>
            <a:ext cx="11229240" cy="3854260"/>
          </a:xfrm>
          <a:prstGeom prst="rect">
            <a:avLst/>
          </a:prstGeom>
          <a:noFill/>
        </p:spPr>
        <p:txBody>
          <a:bodyPr wrap="square">
            <a:spAutoFit/>
          </a:bodyPr>
          <a:lstStyle/>
          <a:p>
            <a:pPr marL="0" marR="0" algn="r">
              <a:lnSpc>
                <a:spcPct val="107000"/>
              </a:lnSpc>
              <a:spcBef>
                <a:spcPts val="0"/>
              </a:spcBef>
              <a:spcAft>
                <a:spcPts val="800"/>
              </a:spcAft>
            </a:pPr>
            <a:r>
              <a:rPr lang="ar-BH" sz="3600" dirty="0">
                <a:effectLst/>
                <a:latin typeface="Calibri" panose="020F0502020204030204" pitchFamily="34" charset="0"/>
                <a:ea typeface="Calibri" panose="020F0502020204030204" pitchFamily="34" charset="0"/>
                <a:cs typeface="Sakkal Majalla" panose="02000000000000000000" pitchFamily="2" charset="-78"/>
              </a:rPr>
              <a:t>قُرْبَ نَـــــهْرٍ كَثيرِ الـمِياهِ، كانَتْ تَعيشُ حَمامَةٌ لَطيفَةٌ تُحِبُّ فِعْلَ الخَيْرِ وَمُساعَدَةَ الآخَرينَ.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BH" sz="3600" dirty="0">
                <a:effectLst/>
                <a:latin typeface="Calibri" panose="020F0502020204030204" pitchFamily="34" charset="0"/>
                <a:ea typeface="Calibri" panose="020F0502020204030204" pitchFamily="34" charset="0"/>
                <a:cs typeface="Sakkal Majalla" panose="02000000000000000000" pitchFamily="2" charset="-78"/>
              </a:rPr>
              <a:t>وَبَيْنَما كانَتِ الحَمامَةُ تَبْحَثُ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BH" sz="3600" dirty="0">
                <a:effectLst/>
                <a:latin typeface="Calibri" panose="020F0502020204030204" pitchFamily="34" charset="0"/>
                <a:ea typeface="Calibri" panose="020F0502020204030204" pitchFamily="34" charset="0"/>
                <a:cs typeface="Sakkal Majalla" panose="02000000000000000000" pitchFamily="2" charset="-78"/>
              </a:rPr>
              <a:t>عَنِ الحَبِّ عَلى ضِفَّةِ النَّــــهْرِ في يَوْمٍ مِنْ أَيّامِ الرَّبيعِ، رَأَتْ نَمْلَةً تَكادُ تَغْرَقُ في ماءِ النَّـــــهْرِ، كانَ الــــــماءُ يَدْفَعُ النَّمْلَةَ، لَكِنَّها بِفَضْلِ شَجاعَتِها وَإِصْرارِها تَعَلَّقَتْ بِقَشَّةٍ، وَبَقِيَتْ تُصارِعُ الـماءَ الـمُنْدَفِعَ بِقُوَّةٍ. فَكَّرَتِ الحَمامَةُ في طَريقَةٍ تُساعِدُ بِها النَّمْلَةَ، فَالْتَقَطَتْ عودًا يابِسًا بِمِنْقارِها، وَطارَتْ فَــــــــــــــوْقَ النَّمْلَةِ، وَأَلْـــــــــــــقَتِ العودَ أَمامَها، وَقـــــــــالَتْ</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676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1" name="Rectangle 2">
            <a:extLst>
              <a:ext uri="{FF2B5EF4-FFF2-40B4-BE49-F238E27FC236}">
                <a16:creationId xmlns:a16="http://schemas.microsoft.com/office/drawing/2014/main" xmlns="" id="{1566EF70-3F88-4F6F-A2A7-76C69F816C06}"/>
              </a:ext>
            </a:extLst>
          </p:cNvPr>
          <p:cNvSpPr>
            <a:spLocks noChangeArrowheads="1"/>
          </p:cNvSpPr>
          <p:nvPr/>
        </p:nvSpPr>
        <p:spPr bwMode="auto">
          <a:xfrm>
            <a:off x="4488106" y="97211"/>
            <a:ext cx="63754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30250" algn="l"/>
              </a:tabLst>
              <a:defRPr>
                <a:solidFill>
                  <a:schemeClr val="tx1"/>
                </a:solidFill>
                <a:latin typeface="Arial" panose="020B0604020202020204" pitchFamily="34" charset="0"/>
              </a:defRPr>
            </a:lvl1pPr>
            <a:lvl2pPr eaLnBrk="0" fontAlgn="base" hangingPunct="0">
              <a:spcBef>
                <a:spcPct val="0"/>
              </a:spcBef>
              <a:spcAft>
                <a:spcPct val="0"/>
              </a:spcAft>
              <a:tabLst>
                <a:tab pos="730250" algn="l"/>
              </a:tabLst>
              <a:defRPr>
                <a:solidFill>
                  <a:schemeClr val="tx1"/>
                </a:solidFill>
                <a:latin typeface="Arial" panose="020B0604020202020204" pitchFamily="34" charset="0"/>
              </a:defRPr>
            </a:lvl2pPr>
            <a:lvl3pPr eaLnBrk="0" fontAlgn="base" hangingPunct="0">
              <a:spcBef>
                <a:spcPct val="0"/>
              </a:spcBef>
              <a:spcAft>
                <a:spcPct val="0"/>
              </a:spcAft>
              <a:tabLst>
                <a:tab pos="730250" algn="l"/>
              </a:tabLst>
              <a:defRPr>
                <a:solidFill>
                  <a:schemeClr val="tx1"/>
                </a:solidFill>
                <a:latin typeface="Arial" panose="020B0604020202020204" pitchFamily="34" charset="0"/>
              </a:defRPr>
            </a:lvl3pPr>
            <a:lvl4pPr eaLnBrk="0" fontAlgn="base" hangingPunct="0">
              <a:spcBef>
                <a:spcPct val="0"/>
              </a:spcBef>
              <a:spcAft>
                <a:spcPct val="0"/>
              </a:spcAft>
              <a:tabLst>
                <a:tab pos="730250" algn="l"/>
              </a:tabLst>
              <a:defRPr>
                <a:solidFill>
                  <a:schemeClr val="tx1"/>
                </a:solidFill>
                <a:latin typeface="Arial" panose="020B0604020202020204" pitchFamily="34" charset="0"/>
              </a:defRPr>
            </a:lvl4pPr>
            <a:lvl5pPr eaLnBrk="0" fontAlgn="base" hangingPunct="0">
              <a:spcBef>
                <a:spcPct val="0"/>
              </a:spcBef>
              <a:spcAft>
                <a:spcPct val="0"/>
              </a:spcAft>
              <a:tabLst>
                <a:tab pos="730250" algn="l"/>
              </a:tabLst>
              <a:defRPr>
                <a:solidFill>
                  <a:schemeClr val="tx1"/>
                </a:solidFill>
                <a:latin typeface="Arial" panose="020B0604020202020204" pitchFamily="34" charset="0"/>
              </a:defRPr>
            </a:lvl5pPr>
            <a:lvl6pPr eaLnBrk="0" fontAlgn="base" hangingPunct="0">
              <a:spcBef>
                <a:spcPct val="0"/>
              </a:spcBef>
              <a:spcAft>
                <a:spcPct val="0"/>
              </a:spcAft>
              <a:tabLst>
                <a:tab pos="730250" algn="l"/>
              </a:tabLst>
              <a:defRPr>
                <a:solidFill>
                  <a:schemeClr val="tx1"/>
                </a:solidFill>
                <a:latin typeface="Arial" panose="020B0604020202020204" pitchFamily="34" charset="0"/>
              </a:defRPr>
            </a:lvl6pPr>
            <a:lvl7pPr eaLnBrk="0" fontAlgn="base" hangingPunct="0">
              <a:spcBef>
                <a:spcPct val="0"/>
              </a:spcBef>
              <a:spcAft>
                <a:spcPct val="0"/>
              </a:spcAft>
              <a:tabLst>
                <a:tab pos="730250" algn="l"/>
              </a:tabLst>
              <a:defRPr>
                <a:solidFill>
                  <a:schemeClr val="tx1"/>
                </a:solidFill>
                <a:latin typeface="Arial" panose="020B0604020202020204" pitchFamily="34" charset="0"/>
              </a:defRPr>
            </a:lvl7pPr>
            <a:lvl8pPr eaLnBrk="0" fontAlgn="base" hangingPunct="0">
              <a:spcBef>
                <a:spcPct val="0"/>
              </a:spcBef>
              <a:spcAft>
                <a:spcPct val="0"/>
              </a:spcAft>
              <a:tabLst>
                <a:tab pos="730250" algn="l"/>
              </a:tabLst>
              <a:defRPr>
                <a:solidFill>
                  <a:schemeClr val="tx1"/>
                </a:solidFill>
                <a:latin typeface="Arial" panose="020B0604020202020204" pitchFamily="34" charset="0"/>
              </a:defRPr>
            </a:lvl8pPr>
            <a:lvl9pPr eaLnBrk="0" fontAlgn="base" hangingPunct="0">
              <a:spcBef>
                <a:spcPct val="0"/>
              </a:spcBef>
              <a:spcAft>
                <a:spcPct val="0"/>
              </a:spcAft>
              <a:tabLst>
                <a:tab pos="73025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730250" algn="l"/>
              </a:tabLst>
              <a:defRPr/>
            </a:pPr>
            <a:r>
              <a:rPr kumimoji="0" lang="ar-BH" altLang="ar-SA" sz="4000" b="1" i="0" u="none" strike="noStrike" kern="1200" cap="none" spc="0" normalizeH="0" baseline="0" noProof="0" dirty="0">
                <a:ln>
                  <a:noFill/>
                </a:ln>
                <a:solidFill>
                  <a:srgbClr val="0070C0"/>
                </a:solidFill>
                <a:effectLst/>
                <a:uLnTx/>
                <a:uFillTx/>
                <a:latin typeface="Sakkal Majalla" panose="02000000000000000000" pitchFamily="2" charset="-78"/>
                <a:ea typeface="Calibri" panose="020F0502020204030204" pitchFamily="34" charset="0"/>
                <a:cs typeface="Sakkal Majalla" panose="02000000000000000000" pitchFamily="2" charset="-78"/>
              </a:rPr>
              <a:t>أَقْرَأُ النَّصَّ مَعَ الْـمـُعَلِّم، وَأُجيبُ عَنِ الأَسْئِلَةِ</a:t>
            </a:r>
            <a:r>
              <a:rPr kumimoji="0" lang="ar-BH" altLang="ar-SA" sz="4000" b="0" i="0" u="none" strike="noStrike" kern="1200" cap="none" spc="0" normalizeH="0" baseline="0" noProof="0" dirty="0">
                <a:ln>
                  <a:noFill/>
                </a:ln>
                <a:solidFill>
                  <a:srgbClr val="0070C0"/>
                </a:solidFill>
                <a:effectLst/>
                <a:uLnTx/>
                <a:uFillTx/>
                <a:latin typeface="Sakkal Majalla" panose="02000000000000000000" pitchFamily="2" charset="-78"/>
                <a:ea typeface="Calibri" panose="020F0502020204030204" pitchFamily="34" charset="0"/>
                <a:cs typeface="Sakkal Majalla" panose="02000000000000000000" pitchFamily="2" charset="-78"/>
              </a:rPr>
              <a:t>:</a:t>
            </a:r>
            <a:endParaRPr kumimoji="0" lang="en-US" altLang="ar-SA"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7" name="Picture 16">
            <a:extLst>
              <a:ext uri="{FF2B5EF4-FFF2-40B4-BE49-F238E27FC236}">
                <a16:creationId xmlns:a16="http://schemas.microsoft.com/office/drawing/2014/main" xmlns="" id="{BEA81BC6-79C0-4C75-B671-78AC37E942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15" name="Footer Placeholder 3">
            <a:extLst>
              <a:ext uri="{FF2B5EF4-FFF2-40B4-BE49-F238E27FC236}">
                <a16:creationId xmlns:a16="http://schemas.microsoft.com/office/drawing/2014/main" xmlns="" id="{FEA7C123-58A7-4443-AA8D-E1D5223E6B6F}"/>
              </a:ext>
            </a:extLst>
          </p:cNvPr>
          <p:cNvSpPr>
            <a:spLocks noGrp="1"/>
          </p:cNvSpPr>
          <p:nvPr>
            <p:ph type="ftr" sz="quarter" idx="11"/>
          </p:nvPr>
        </p:nvSpPr>
        <p:spPr>
          <a:xfrm>
            <a:off x="3649436" y="6466241"/>
            <a:ext cx="4722210" cy="365125"/>
          </a:xfrm>
        </p:spPr>
        <p:txBody>
          <a:bodyPr/>
          <a:lstStyle/>
          <a:p>
            <a:pPr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a:t>
            </a:r>
            <a:r>
              <a:rPr kumimoji="0" lang="ar-SA"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a:t>
            </a: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  الدَّرْسُ:-</a:t>
            </a:r>
            <a:r>
              <a:rPr lang="ar-BH" dirty="0">
                <a:solidFill>
                  <a:prstClr val="black">
                    <a:tint val="75000"/>
                  </a:prstClr>
                </a:solidFill>
              </a:rPr>
              <a:t>أُراجِعُ القِراءَةَ (1)</a:t>
            </a:r>
            <a:endParaRPr lang="en-US" dirty="0">
              <a:solidFill>
                <a:prstClr val="black">
                  <a:tint val="75000"/>
                </a:prstClr>
              </a:solidFill>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 </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Rectangle 9"/>
          <p:cNvSpPr/>
          <p:nvPr/>
        </p:nvSpPr>
        <p:spPr>
          <a:xfrm>
            <a:off x="5584203" y="982318"/>
            <a:ext cx="2206053" cy="646331"/>
          </a:xfrm>
          <a:prstGeom prst="rect">
            <a:avLst/>
          </a:prstGeom>
        </p:spPr>
        <p:txBody>
          <a:bodyPr wrap="none">
            <a:spAutoFit/>
          </a:bodyPr>
          <a:lstStyle/>
          <a:p>
            <a:r>
              <a:rPr lang="ar-BH" sz="3600"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الحَمامَةُ وَالنَّمْلَةُ</a:t>
            </a:r>
            <a:endParaRPr lang="en-US" dirty="0">
              <a:solidFill>
                <a:srgbClr val="FF0000"/>
              </a:solidFill>
            </a:endParaRPr>
          </a:p>
        </p:txBody>
      </p:sp>
      <p:sp>
        <p:nvSpPr>
          <p:cNvPr id="12" name="TextBox 11">
            <a:extLst>
              <a:ext uri="{FF2B5EF4-FFF2-40B4-BE49-F238E27FC236}">
                <a16:creationId xmlns:a16="http://schemas.microsoft.com/office/drawing/2014/main" xmlns="" id="{A5AC38D7-9BD4-4A66-8C39-EDE54407D21A}"/>
              </a:ext>
            </a:extLst>
          </p:cNvPr>
          <p:cNvSpPr txBox="1"/>
          <p:nvPr/>
        </p:nvSpPr>
        <p:spPr>
          <a:xfrm>
            <a:off x="1414769" y="1857685"/>
            <a:ext cx="9448800" cy="3056286"/>
          </a:xfrm>
          <a:prstGeom prst="rect">
            <a:avLst/>
          </a:prstGeom>
          <a:noFill/>
        </p:spPr>
        <p:txBody>
          <a:bodyPr wrap="square">
            <a:spAutoFit/>
          </a:bodyPr>
          <a:lstStyle/>
          <a:p>
            <a:pPr marL="0" marR="0" algn="r">
              <a:lnSpc>
                <a:spcPct val="107000"/>
              </a:lnSpc>
              <a:spcBef>
                <a:spcPts val="0"/>
              </a:spcBef>
              <a:spcAft>
                <a:spcPts val="800"/>
              </a:spcAft>
            </a:pPr>
            <a:r>
              <a:rPr lang="ar-BH" sz="3600" dirty="0">
                <a:effectLst/>
                <a:latin typeface="Calibri" panose="020F0502020204030204" pitchFamily="34" charset="0"/>
                <a:ea typeface="Calibri" panose="020F0502020204030204" pitchFamily="34" charset="0"/>
                <a:cs typeface="Sakkal Majalla" panose="02000000000000000000" pitchFamily="2" charset="-78"/>
              </a:rPr>
              <a:t>لها: " أَيَّتُها النَّمْلَةُ تَعَلَّقي بِذَلِكَ العودِ". دَفَعَتِ النَّمْلَةُ القَشَّةَ في اتِّجاهِ العودِ، حَتّى وَصَلَتْ إِلَيْهِ، ثُمَّ مَشَتْ فَوْقَهُ بِحَذَرٍ، وابْتَعَدَتْ عَنْ مِياهِ النَّــــــهْرِ، وَنَجَتْ مِنَ الغَرَقِ. الْتَفَتَتِ النَّمْلَةُ إِلى الحَمامَةِ، وَقالَتْ لَها:" شُكْرًا أَيَّتُها الحَمامَةُ اللَّطيفَةُ، لَقَدْ أَنْقَذْتِني مِنَ الغَرَقِ"، فَقالَتِ الحَمامَةُ:" هَذا واجِبي، أَيَّتُها النَّمْلَةُ الشُّجاعَةُ؛ فَبِالتَّعاوُنِ وَالـمَحَبَّةِ نَتَغَلَّبُ عَلى كُلِّ الصِّعابِ".</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763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8" name="Footer Placeholder 3">
            <a:extLst>
              <a:ext uri="{FF2B5EF4-FFF2-40B4-BE49-F238E27FC236}">
                <a16:creationId xmlns:a16="http://schemas.microsoft.com/office/drawing/2014/main" xmlns="" id="{DFDCA487-CC71-4E69-87BA-98D4C4DDBEF9}"/>
              </a:ext>
            </a:extLst>
          </p:cNvPr>
          <p:cNvSpPr>
            <a:spLocks noGrp="1"/>
          </p:cNvSpPr>
          <p:nvPr>
            <p:ph type="ftr" sz="quarter" idx="11"/>
          </p:nvPr>
        </p:nvSpPr>
        <p:spPr>
          <a:xfrm>
            <a:off x="3649436" y="6466241"/>
            <a:ext cx="4722210" cy="365125"/>
          </a:xfrm>
        </p:spPr>
        <p:txBody>
          <a:bodyPr/>
          <a:lstStyle/>
          <a:p>
            <a:pPr lvl="0"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  الدَّرْسُ </a:t>
            </a:r>
            <a:r>
              <a:rPr kumimoji="0" lang="ar-SA"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a:t>
            </a: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الأول</a:t>
            </a:r>
            <a:r>
              <a:rPr kumimoji="0" lang="ar-SA"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a:t>
            </a:r>
            <a:r>
              <a:rPr lang="ar-BH" dirty="0">
                <a:solidFill>
                  <a:prstClr val="black">
                    <a:tint val="75000"/>
                  </a:prstClr>
                </a:solidFill>
              </a:rPr>
              <a:t>:أُراجِعُ القِراءَةَ (1)</a:t>
            </a:r>
            <a:endParaRPr lang="en-US" dirty="0">
              <a:solidFill>
                <a:prstClr val="black">
                  <a:tint val="75000"/>
                </a:prstClr>
              </a:solidFill>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2" name="Content Placeholder 3"/>
          <p:cNvPicPr>
            <a:picLocks noChangeAspect="1"/>
          </p:cNvPicPr>
          <p:nvPr/>
        </p:nvPicPr>
        <p:blipFill rotWithShape="1">
          <a:blip r:embed="rId2"/>
          <a:srcRect l="16332" t="19037" r="14652" b="10744"/>
          <a:stretch/>
        </p:blipFill>
        <p:spPr>
          <a:xfrm>
            <a:off x="960712" y="586555"/>
            <a:ext cx="9800215" cy="5292150"/>
          </a:xfrm>
          <a:prstGeom prst="rect">
            <a:avLst/>
          </a:prstGeom>
        </p:spPr>
      </p:pic>
      <p:sp>
        <p:nvSpPr>
          <p:cNvPr id="13" name="Oval 12"/>
          <p:cNvSpPr/>
          <p:nvPr/>
        </p:nvSpPr>
        <p:spPr>
          <a:xfrm>
            <a:off x="1554480" y="1581150"/>
            <a:ext cx="2339340" cy="933450"/>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00B0F0"/>
              </a:solidFill>
            </a:endParaRPr>
          </a:p>
        </p:txBody>
      </p:sp>
      <p:sp>
        <p:nvSpPr>
          <p:cNvPr id="15" name="Oval 14"/>
          <p:cNvSpPr/>
          <p:nvPr/>
        </p:nvSpPr>
        <p:spPr>
          <a:xfrm>
            <a:off x="3303270" y="2966837"/>
            <a:ext cx="883376" cy="819877"/>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rgbClr val="00B0F0"/>
              </a:solidFill>
            </a:endParaRPr>
          </a:p>
        </p:txBody>
      </p:sp>
      <p:cxnSp>
        <p:nvCxnSpPr>
          <p:cNvPr id="5" name="Straight Arrow Connector 4"/>
          <p:cNvCxnSpPr/>
          <p:nvPr/>
        </p:nvCxnSpPr>
        <p:spPr>
          <a:xfrm flipH="1">
            <a:off x="4046220" y="4697730"/>
            <a:ext cx="1964321" cy="53721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4046220" y="4697730"/>
            <a:ext cx="3442602" cy="7282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51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circle(in)">
                                      <p:cBhvr>
                                        <p:cTn id="2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21" name="Footer Placeholder 3">
            <a:extLst>
              <a:ext uri="{FF2B5EF4-FFF2-40B4-BE49-F238E27FC236}">
                <a16:creationId xmlns:a16="http://schemas.microsoft.com/office/drawing/2014/main" xmlns="" id="{C4B0CAA3-14E3-4AA9-83FE-0AA6D8FC49A7}"/>
              </a:ext>
            </a:extLst>
          </p:cNvPr>
          <p:cNvSpPr>
            <a:spLocks noGrp="1"/>
          </p:cNvSpPr>
          <p:nvPr>
            <p:ph type="ftr" sz="quarter" idx="11"/>
          </p:nvPr>
        </p:nvSpPr>
        <p:spPr>
          <a:xfrm>
            <a:off x="3649436" y="6466241"/>
            <a:ext cx="4722210"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  الدَّرْسُ الأول أُراجع القراءة</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3914248771"/>
              </p:ext>
            </p:extLst>
          </p:nvPr>
        </p:nvGraphicFramePr>
        <p:xfrm>
          <a:off x="1634490" y="951855"/>
          <a:ext cx="8299731" cy="2382352"/>
        </p:xfrm>
        <a:graphic>
          <a:graphicData uri="http://schemas.openxmlformats.org/drawingml/2006/table">
            <a:tbl>
              <a:tblPr rtl="1" firstRow="1" firstCol="1" bandRow="1">
                <a:tableStyleId>{21E4AEA4-8DFA-4A89-87EB-49C32662AFE0}</a:tableStyleId>
              </a:tblPr>
              <a:tblGrid>
                <a:gridCol w="2182025">
                  <a:extLst>
                    <a:ext uri="{9D8B030D-6E8A-4147-A177-3AD203B41FA5}">
                      <a16:colId xmlns:a16="http://schemas.microsoft.com/office/drawing/2014/main" xmlns="" val="20000"/>
                    </a:ext>
                  </a:extLst>
                </a:gridCol>
                <a:gridCol w="965690">
                  <a:extLst>
                    <a:ext uri="{9D8B030D-6E8A-4147-A177-3AD203B41FA5}">
                      <a16:colId xmlns:a16="http://schemas.microsoft.com/office/drawing/2014/main" xmlns="" val="20001"/>
                    </a:ext>
                  </a:extLst>
                </a:gridCol>
                <a:gridCol w="5152016">
                  <a:extLst>
                    <a:ext uri="{9D8B030D-6E8A-4147-A177-3AD203B41FA5}">
                      <a16:colId xmlns:a16="http://schemas.microsoft.com/office/drawing/2014/main" xmlns="" val="20002"/>
                    </a:ext>
                  </a:extLst>
                </a:gridCol>
              </a:tblGrid>
              <a:tr h="1003294">
                <a:tc>
                  <a:txBody>
                    <a:bodyPr/>
                    <a:lstStyle/>
                    <a:p>
                      <a:pPr marL="342900" lvl="0" indent="-342900" algn="just" rtl="1">
                        <a:spcAft>
                          <a:spcPts val="0"/>
                        </a:spcAft>
                        <a:buClr>
                          <a:srgbClr val="4472C4"/>
                        </a:buClr>
                        <a:buSzPts val="1400"/>
                        <a:buFont typeface="Symbol" panose="05050102010706020507" pitchFamily="18" charset="2"/>
                        <a:buChar char=""/>
                      </a:pPr>
                      <a:r>
                        <a:rPr lang="ar-BH" sz="3600" dirty="0">
                          <a:effectLst/>
                        </a:rPr>
                        <a:t>الـمَكانُ</a:t>
                      </a:r>
                      <a:endParaRPr lang="en-US" sz="1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2600" dirty="0">
                          <a:effectLst/>
                        </a:rPr>
                        <a:t> </a:t>
                      </a:r>
                      <a:endParaRPr lang="en-US" sz="110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في يَوْمٍ مِنْ أَيّامِ الرَّبيعِ.</a:t>
                      </a:r>
                      <a:endParaRPr lang="en-US" sz="1600" b="0" dirty="0">
                        <a:solidFill>
                          <a:schemeClr val="tx1"/>
                        </a:solidFill>
                        <a:effectLst/>
                        <a:latin typeface="Sakkal Majalla" panose="02000000000000000000" pitchFamily="2" charset="-78"/>
                        <a:cs typeface="Sakkal Majalla" panose="02000000000000000000" pitchFamily="2" charset="-78"/>
                      </a:endParaRPr>
                    </a:p>
                  </a:txBody>
                  <a:tcPr marL="68580" marR="68580" marT="0" marB="0"/>
                </a:tc>
                <a:extLst>
                  <a:ext uri="{0D108BD9-81ED-4DB2-BD59-A6C34878D82A}">
                    <a16:rowId xmlns:a16="http://schemas.microsoft.com/office/drawing/2014/main" xmlns="" val="10000"/>
                  </a:ext>
                </a:extLst>
              </a:tr>
              <a:tr h="587470">
                <a:tc>
                  <a:txBody>
                    <a:bodyPr/>
                    <a:lstStyle/>
                    <a:p>
                      <a:pPr marL="342900" lvl="0" indent="-342900" algn="just" rtl="1">
                        <a:spcAft>
                          <a:spcPts val="0"/>
                        </a:spcAft>
                        <a:buClr>
                          <a:srgbClr val="4472C4"/>
                        </a:buClr>
                        <a:buSzPts val="1400"/>
                        <a:buFont typeface="Symbol" panose="05050102010706020507" pitchFamily="18" charset="2"/>
                        <a:buChar char=""/>
                      </a:pPr>
                      <a:r>
                        <a:rPr lang="ar-BH" sz="3600" dirty="0">
                          <a:effectLst/>
                        </a:rPr>
                        <a:t>الزَّمانُ</a:t>
                      </a:r>
                      <a:endParaRPr lang="en-US" sz="1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2600" dirty="0">
                          <a:effectLst/>
                        </a:rPr>
                        <a:t> </a:t>
                      </a:r>
                      <a:endParaRPr lang="en-US" sz="110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الحَمامَةُ والنَّمْلَةُ.</a:t>
                      </a:r>
                      <a:endParaRPr lang="en-US" sz="1600" dirty="0">
                        <a:effectLst/>
                        <a:latin typeface="Sakkal Majalla" panose="02000000000000000000" pitchFamily="2" charset="-78"/>
                        <a:cs typeface="Sakkal Majalla" panose="02000000000000000000" pitchFamily="2" charset="-78"/>
                      </a:endParaRPr>
                    </a:p>
                  </a:txBody>
                  <a:tcPr marL="68580" marR="68580" marT="0" marB="0"/>
                </a:tc>
                <a:extLst>
                  <a:ext uri="{0D108BD9-81ED-4DB2-BD59-A6C34878D82A}">
                    <a16:rowId xmlns:a16="http://schemas.microsoft.com/office/drawing/2014/main" xmlns="" val="10001"/>
                  </a:ext>
                </a:extLst>
              </a:tr>
              <a:tr h="791588">
                <a:tc>
                  <a:txBody>
                    <a:bodyPr/>
                    <a:lstStyle/>
                    <a:p>
                      <a:pPr marL="342900" lvl="0" indent="-342900" algn="just" rtl="1">
                        <a:spcAft>
                          <a:spcPts val="0"/>
                        </a:spcAft>
                        <a:buClr>
                          <a:srgbClr val="4472C4"/>
                        </a:buClr>
                        <a:buSzPts val="1400"/>
                        <a:buFont typeface="Symbol" panose="05050102010706020507" pitchFamily="18" charset="2"/>
                        <a:buChar char=""/>
                      </a:pPr>
                      <a:r>
                        <a:rPr lang="ar-BH" sz="3600" dirty="0">
                          <a:effectLst/>
                        </a:rPr>
                        <a:t>الشَّخْصِيّاتُ</a:t>
                      </a: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2600">
                          <a:effectLst/>
                        </a:rPr>
                        <a:t> </a:t>
                      </a:r>
                      <a:endParaRPr lang="en-US" sz="110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قُرْبَ نَهْرٍ كَثيرِ الـمِياهِ.</a:t>
                      </a:r>
                      <a:endParaRPr lang="en-US" sz="1600" dirty="0">
                        <a:effectLst/>
                        <a:latin typeface="Sakkal Majalla" panose="02000000000000000000" pitchFamily="2" charset="-78"/>
                        <a:cs typeface="Sakkal Majalla" panose="02000000000000000000" pitchFamily="2" charset="-78"/>
                      </a:endParaRPr>
                    </a:p>
                  </a:txBody>
                  <a:tcPr marL="68580" marR="68580" marT="0" marB="0"/>
                </a:tc>
                <a:extLst>
                  <a:ext uri="{0D108BD9-81ED-4DB2-BD59-A6C34878D82A}">
                    <a16:rowId xmlns:a16="http://schemas.microsoft.com/office/drawing/2014/main" xmlns="" val="10002"/>
                  </a:ext>
                </a:extLst>
              </a:tr>
            </a:tbl>
          </a:graphicData>
        </a:graphic>
      </p:graphicFrame>
      <p:sp>
        <p:nvSpPr>
          <p:cNvPr id="14" name="Rectangle 13"/>
          <p:cNvSpPr/>
          <p:nvPr/>
        </p:nvSpPr>
        <p:spPr>
          <a:xfrm>
            <a:off x="5463540" y="66745"/>
            <a:ext cx="4549140" cy="707886"/>
          </a:xfrm>
          <a:prstGeom prst="rect">
            <a:avLst/>
          </a:prstGeom>
        </p:spPr>
        <p:txBody>
          <a:bodyPr wrap="square">
            <a:spAutoFit/>
          </a:bodyPr>
          <a:lstStyle/>
          <a:p>
            <a:pPr lvl="0" eaLnBrk="0" fontAlgn="base" hangingPunct="0">
              <a:spcBef>
                <a:spcPct val="0"/>
              </a:spcBef>
              <a:spcAft>
                <a:spcPct val="0"/>
              </a:spcAft>
            </a:pPr>
            <a:r>
              <a:rPr lang="ar-SA" sz="4000" b="1" dirty="0">
                <a:latin typeface="Sakkal Majalla" panose="02000000000000000000" pitchFamily="2" charset="-78"/>
                <a:cs typeface="Sakkal Majalla" panose="02000000000000000000" pitchFamily="2" charset="-78"/>
              </a:rPr>
              <a:t>أَصِلُ كُلَّ عُنْصُرٍ بِما يُناسِبُهُ</a:t>
            </a:r>
            <a:r>
              <a:rPr lang="en-US" sz="4000" b="1" dirty="0">
                <a:latin typeface="Sakkal Majalla" panose="02000000000000000000" pitchFamily="2" charset="-78"/>
                <a:cs typeface="Sakkal Majalla" panose="02000000000000000000" pitchFamily="2" charset="-78"/>
              </a:rPr>
              <a:t>:</a:t>
            </a:r>
            <a:r>
              <a:rPr lang="ar-BH" sz="4000" b="1" dirty="0">
                <a:latin typeface="Sakkal Majalla" panose="02000000000000000000" pitchFamily="2" charset="-78"/>
                <a:cs typeface="Sakkal Majalla" panose="02000000000000000000" pitchFamily="2" charset="-78"/>
              </a:rPr>
              <a:t> 3</a:t>
            </a:r>
            <a:endParaRPr lang="en-US" sz="4000" dirty="0"/>
          </a:p>
        </p:txBody>
      </p:sp>
      <p:cxnSp>
        <p:nvCxnSpPr>
          <p:cNvPr id="4" name="Straight Arrow Connector 3"/>
          <p:cNvCxnSpPr/>
          <p:nvPr/>
        </p:nvCxnSpPr>
        <p:spPr>
          <a:xfrm flipH="1">
            <a:off x="6835140" y="1328758"/>
            <a:ext cx="1642283" cy="13572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6835140" y="1302764"/>
            <a:ext cx="1613840" cy="88036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806697" y="2177956"/>
            <a:ext cx="1103790" cy="5031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6936786" y="4124981"/>
            <a:ext cx="2525051" cy="646331"/>
          </a:xfrm>
          <a:prstGeom prst="rect">
            <a:avLst/>
          </a:prstGeom>
        </p:spPr>
        <p:txBody>
          <a:bodyPr wrap="none">
            <a:spAutoFit/>
          </a:bodyPr>
          <a:lstStyle/>
          <a:p>
            <a:pPr lvl="0" algn="just" rtl="1"/>
            <a:r>
              <a:rPr lang="ar-BH" sz="3600" dirty="0">
                <a:latin typeface="Sakkal Majalla" panose="02000000000000000000" pitchFamily="2" charset="-78"/>
                <a:cs typeface="Sakkal Majalla" panose="02000000000000000000" pitchFamily="2" charset="-78"/>
              </a:rPr>
              <a:t>تَعَلُّقُ النَّمْلَةِ بِقَشَّةٍ.</a:t>
            </a:r>
            <a:endParaRPr lang="en-US" sz="1600" dirty="0">
              <a:latin typeface="Sakkal Majalla" panose="02000000000000000000" pitchFamily="2" charset="-78"/>
              <a:cs typeface="Sakkal Majalla" panose="02000000000000000000" pitchFamily="2" charset="-78"/>
            </a:endParaRPr>
          </a:p>
        </p:txBody>
      </p:sp>
      <p:sp>
        <p:nvSpPr>
          <p:cNvPr id="37" name="Rectangle 36"/>
          <p:cNvSpPr/>
          <p:nvPr/>
        </p:nvSpPr>
        <p:spPr>
          <a:xfrm>
            <a:off x="3627771" y="4784246"/>
            <a:ext cx="5870518" cy="646331"/>
          </a:xfrm>
          <a:prstGeom prst="rect">
            <a:avLst/>
          </a:prstGeom>
        </p:spPr>
        <p:txBody>
          <a:bodyPr wrap="none">
            <a:spAutoFit/>
          </a:bodyPr>
          <a:lstStyle/>
          <a:p>
            <a:pPr lvl="0" algn="just" rtl="1"/>
            <a:r>
              <a:rPr lang="ar-BH" sz="3600" dirty="0">
                <a:latin typeface="Sakkal Majalla" panose="02000000000000000000" pitchFamily="2" charset="-78"/>
                <a:cs typeface="Sakkal Majalla" panose="02000000000000000000" pitchFamily="2" charset="-78"/>
              </a:rPr>
              <a:t>ابْتِعادُ النَّمْلَةِ عَنْ ماءِ النَّهْرِ، وَنَجاتُها مِنَ الغَرَقِ.</a:t>
            </a:r>
            <a:endParaRPr lang="en-US" sz="1600" dirty="0">
              <a:latin typeface="Sakkal Majalla" panose="02000000000000000000" pitchFamily="2" charset="-78"/>
              <a:cs typeface="Sakkal Majalla" panose="02000000000000000000" pitchFamily="2" charset="-78"/>
            </a:endParaRPr>
          </a:p>
        </p:txBody>
      </p:sp>
      <p:sp>
        <p:nvSpPr>
          <p:cNvPr id="38" name="Rectangle 37"/>
          <p:cNvSpPr/>
          <p:nvPr/>
        </p:nvSpPr>
        <p:spPr>
          <a:xfrm>
            <a:off x="5899227" y="5484041"/>
            <a:ext cx="3599062" cy="646331"/>
          </a:xfrm>
          <a:prstGeom prst="rect">
            <a:avLst/>
          </a:prstGeom>
        </p:spPr>
        <p:txBody>
          <a:bodyPr wrap="none">
            <a:spAutoFit/>
          </a:bodyPr>
          <a:lstStyle/>
          <a:p>
            <a:pPr lvl="0" algn="just" rtl="1"/>
            <a:r>
              <a:rPr lang="ar-BH" sz="3600" dirty="0">
                <a:latin typeface="Sakkal Majalla" panose="02000000000000000000" pitchFamily="2" charset="-78"/>
                <a:cs typeface="Sakkal Majalla" panose="02000000000000000000" pitchFamily="2" charset="-78"/>
              </a:rPr>
              <a:t>طَيَرانُ الحَمامَةِ فَوْقَ النَّمْلَةِ.</a:t>
            </a:r>
            <a:endParaRPr lang="en-US" sz="1600" dirty="0">
              <a:latin typeface="Sakkal Majalla" panose="02000000000000000000" pitchFamily="2" charset="-78"/>
              <a:cs typeface="Sakkal Majalla" panose="02000000000000000000" pitchFamily="2" charset="-78"/>
            </a:endParaRPr>
          </a:p>
        </p:txBody>
      </p:sp>
      <p:sp>
        <p:nvSpPr>
          <p:cNvPr id="39" name="Rectangle 38"/>
          <p:cNvSpPr/>
          <p:nvPr/>
        </p:nvSpPr>
        <p:spPr>
          <a:xfrm>
            <a:off x="4580568" y="3334207"/>
            <a:ext cx="5617853" cy="707886"/>
          </a:xfrm>
          <a:prstGeom prst="rect">
            <a:avLst/>
          </a:prstGeom>
        </p:spPr>
        <p:txBody>
          <a:bodyPr wrap="square">
            <a:spAutoFit/>
          </a:bodyPr>
          <a:lstStyle/>
          <a:p>
            <a:pPr lvl="0" eaLnBrk="0" fontAlgn="base" hangingPunct="0">
              <a:spcBef>
                <a:spcPct val="0"/>
              </a:spcBef>
              <a:spcAft>
                <a:spcPct val="0"/>
              </a:spcAft>
            </a:pPr>
            <a:r>
              <a:rPr lang="ar-BH" sz="4000" b="1" dirty="0">
                <a:latin typeface="Sakkal Majalla" panose="02000000000000000000" pitchFamily="2" charset="-78"/>
                <a:cs typeface="Sakkal Majalla" panose="02000000000000000000" pitchFamily="2" charset="-78"/>
              </a:rPr>
              <a:t>أُرَتِّبُ الأَحْداثَ كَما وَرَدَتْ في النَّصِّ:</a:t>
            </a:r>
            <a:r>
              <a:rPr lang="en-US" sz="4000" b="1" dirty="0">
                <a:latin typeface="Sakkal Majalla" panose="02000000000000000000" pitchFamily="2" charset="-78"/>
                <a:cs typeface="Sakkal Majalla" panose="02000000000000000000" pitchFamily="2" charset="-78"/>
              </a:rPr>
              <a:t>:</a:t>
            </a:r>
            <a:r>
              <a:rPr lang="ar-BH" sz="4000" b="1" dirty="0">
                <a:latin typeface="Sakkal Majalla" panose="02000000000000000000" pitchFamily="2" charset="-78"/>
                <a:cs typeface="Sakkal Majalla" panose="02000000000000000000" pitchFamily="2" charset="-78"/>
              </a:rPr>
              <a:t> 4</a:t>
            </a:r>
            <a:endParaRPr lang="en-US" sz="4000" dirty="0"/>
          </a:p>
        </p:txBody>
      </p:sp>
      <p:sp>
        <p:nvSpPr>
          <p:cNvPr id="40" name="Oval 39"/>
          <p:cNvSpPr/>
          <p:nvPr/>
        </p:nvSpPr>
        <p:spPr>
          <a:xfrm>
            <a:off x="9673590" y="4900422"/>
            <a:ext cx="434340" cy="413978"/>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1" name="Oval 40"/>
          <p:cNvSpPr/>
          <p:nvPr/>
        </p:nvSpPr>
        <p:spPr>
          <a:xfrm>
            <a:off x="9673590" y="4195193"/>
            <a:ext cx="434340" cy="413978"/>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Oval 41"/>
          <p:cNvSpPr/>
          <p:nvPr/>
        </p:nvSpPr>
        <p:spPr>
          <a:xfrm>
            <a:off x="9673590" y="5566990"/>
            <a:ext cx="434340" cy="413978"/>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Rectangle 47"/>
          <p:cNvSpPr/>
          <p:nvPr/>
        </p:nvSpPr>
        <p:spPr>
          <a:xfrm>
            <a:off x="9687393" y="4124980"/>
            <a:ext cx="372218"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1</a:t>
            </a:r>
            <a:endParaRPr lang="en-US" dirty="0">
              <a:solidFill>
                <a:srgbClr val="0070C0"/>
              </a:solidFill>
              <a:latin typeface="Sakkal Majalla" panose="02000000000000000000" pitchFamily="2" charset="-78"/>
              <a:cs typeface="Sakkal Majalla" panose="02000000000000000000" pitchFamily="2" charset="-78"/>
            </a:endParaRPr>
          </a:p>
        </p:txBody>
      </p:sp>
      <p:sp>
        <p:nvSpPr>
          <p:cNvPr id="49" name="Rectangle 48"/>
          <p:cNvSpPr/>
          <p:nvPr/>
        </p:nvSpPr>
        <p:spPr>
          <a:xfrm>
            <a:off x="9704651" y="4853075"/>
            <a:ext cx="372218"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3</a:t>
            </a:r>
            <a:endParaRPr lang="en-US" dirty="0">
              <a:solidFill>
                <a:srgbClr val="0070C0"/>
              </a:solidFill>
              <a:latin typeface="Sakkal Majalla" panose="02000000000000000000" pitchFamily="2" charset="-78"/>
              <a:cs typeface="Sakkal Majalla" panose="02000000000000000000" pitchFamily="2" charset="-78"/>
            </a:endParaRPr>
          </a:p>
        </p:txBody>
      </p:sp>
      <p:sp>
        <p:nvSpPr>
          <p:cNvPr id="50" name="Rectangle 49"/>
          <p:cNvSpPr/>
          <p:nvPr/>
        </p:nvSpPr>
        <p:spPr>
          <a:xfrm>
            <a:off x="9704651" y="5501657"/>
            <a:ext cx="372218"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2</a:t>
            </a:r>
            <a:endParaRPr lang="en-US" dirty="0">
              <a:solidFill>
                <a:srgbClr val="0070C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67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anim calcmode="lin" valueType="num">
                                      <p:cBhvr>
                                        <p:cTn id="45" dur="1000" fill="hold"/>
                                        <p:tgtEl>
                                          <p:spTgt spid="38"/>
                                        </p:tgtEl>
                                        <p:attrNameLst>
                                          <p:attrName>ppt_x</p:attrName>
                                        </p:attrNameLst>
                                      </p:cBhvr>
                                      <p:tavLst>
                                        <p:tav tm="0">
                                          <p:val>
                                            <p:strVal val="#ppt_x"/>
                                          </p:val>
                                        </p:tav>
                                        <p:tav tm="100000">
                                          <p:val>
                                            <p:strVal val="#ppt_x"/>
                                          </p:val>
                                        </p:tav>
                                      </p:tavLst>
                                    </p:anim>
                                    <p:anim calcmode="lin" valueType="num">
                                      <p:cBhvr>
                                        <p:cTn id="46" dur="1000" fill="hold"/>
                                        <p:tgtEl>
                                          <p:spTgt spid="3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1000"/>
                                        <p:tgtEl>
                                          <p:spTgt spid="41"/>
                                        </p:tgtEl>
                                      </p:cBhvr>
                                    </p:animEffect>
                                    <p:anim calcmode="lin" valueType="num">
                                      <p:cBhvr>
                                        <p:cTn id="50" dur="1000" fill="hold"/>
                                        <p:tgtEl>
                                          <p:spTgt spid="41"/>
                                        </p:tgtEl>
                                        <p:attrNameLst>
                                          <p:attrName>ppt_x</p:attrName>
                                        </p:attrNameLst>
                                      </p:cBhvr>
                                      <p:tavLst>
                                        <p:tav tm="0">
                                          <p:val>
                                            <p:strVal val="#ppt_x"/>
                                          </p:val>
                                        </p:tav>
                                        <p:tav tm="100000">
                                          <p:val>
                                            <p:strVal val="#ppt_x"/>
                                          </p:val>
                                        </p:tav>
                                      </p:tavLst>
                                    </p:anim>
                                    <p:anim calcmode="lin" valueType="num">
                                      <p:cBhvr>
                                        <p:cTn id="51" dur="1000" fill="hold"/>
                                        <p:tgtEl>
                                          <p:spTgt spid="4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1000"/>
                                        <p:tgtEl>
                                          <p:spTgt spid="40"/>
                                        </p:tgtEl>
                                      </p:cBhvr>
                                    </p:animEffect>
                                    <p:anim calcmode="lin" valueType="num">
                                      <p:cBhvr>
                                        <p:cTn id="55" dur="1000" fill="hold"/>
                                        <p:tgtEl>
                                          <p:spTgt spid="40"/>
                                        </p:tgtEl>
                                        <p:attrNameLst>
                                          <p:attrName>ppt_x</p:attrName>
                                        </p:attrNameLst>
                                      </p:cBhvr>
                                      <p:tavLst>
                                        <p:tav tm="0">
                                          <p:val>
                                            <p:strVal val="#ppt_x"/>
                                          </p:val>
                                        </p:tav>
                                        <p:tav tm="100000">
                                          <p:val>
                                            <p:strVal val="#ppt_x"/>
                                          </p:val>
                                        </p:tav>
                                      </p:tavLst>
                                    </p:anim>
                                    <p:anim calcmode="lin" valueType="num">
                                      <p:cBhvr>
                                        <p:cTn id="56" dur="1000" fill="hold"/>
                                        <p:tgtEl>
                                          <p:spTgt spid="4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500"/>
                                        <p:tgtEl>
                                          <p:spTgt spid="4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500"/>
                                        <p:tgtEl>
                                          <p:spTgt spid="5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49">
                                            <p:txEl>
                                              <p:pRg st="0" end="0"/>
                                            </p:txEl>
                                          </p:spTgt>
                                        </p:tgtEl>
                                        <p:attrNameLst>
                                          <p:attrName>style.visibility</p:attrName>
                                        </p:attrNameLst>
                                      </p:cBhvr>
                                      <p:to>
                                        <p:strVal val="visible"/>
                                      </p:to>
                                    </p:set>
                                    <p:animEffect transition="in" filter="fade">
                                      <p:cBhvr>
                                        <p:cTn id="76" dur="500"/>
                                        <p:tgtEl>
                                          <p:spTgt spid="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animBg="1"/>
      <p:bldP spid="41" grpId="0" animBg="1"/>
      <p:bldP spid="42" grpId="0" animBg="1"/>
      <p:bldP spid="48"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a:t>
            </a:r>
            <a:r>
              <a:rPr kumimoji="0" lang="ar-BH" sz="14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االأول</a:t>
            </a: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Rectangle 6">
            <a:extLst>
              <a:ext uri="{FF2B5EF4-FFF2-40B4-BE49-F238E27FC236}">
                <a16:creationId xmlns:a16="http://schemas.microsoft.com/office/drawing/2014/main" xmlns="" id="{D0619AAB-0A5A-472F-B949-778A0E5A9DC9}"/>
              </a:ext>
            </a:extLst>
          </p:cNvPr>
          <p:cNvSpPr>
            <a:spLocks noChangeArrowheads="1"/>
          </p:cNvSpPr>
          <p:nvPr/>
        </p:nvSpPr>
        <p:spPr bwMode="auto">
          <a:xfrm>
            <a:off x="8797828" y="2855972"/>
            <a:ext cx="25519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28650" algn="r"/>
              </a:tabLst>
              <a:defRPr>
                <a:solidFill>
                  <a:schemeClr val="tx1"/>
                </a:solidFill>
                <a:latin typeface="Arial" panose="020B0604020202020204" pitchFamily="34" charset="0"/>
              </a:defRPr>
            </a:lvl1pPr>
            <a:lvl2pPr eaLnBrk="0" fontAlgn="base" hangingPunct="0">
              <a:spcBef>
                <a:spcPct val="0"/>
              </a:spcBef>
              <a:spcAft>
                <a:spcPct val="0"/>
              </a:spcAft>
              <a:tabLst>
                <a:tab pos="628650" algn="r"/>
              </a:tabLst>
              <a:defRPr>
                <a:solidFill>
                  <a:schemeClr val="tx1"/>
                </a:solidFill>
                <a:latin typeface="Arial" panose="020B0604020202020204" pitchFamily="34" charset="0"/>
              </a:defRPr>
            </a:lvl2pPr>
            <a:lvl3pPr eaLnBrk="0" fontAlgn="base" hangingPunct="0">
              <a:spcBef>
                <a:spcPct val="0"/>
              </a:spcBef>
              <a:spcAft>
                <a:spcPct val="0"/>
              </a:spcAft>
              <a:tabLst>
                <a:tab pos="628650" algn="r"/>
              </a:tabLst>
              <a:defRPr>
                <a:solidFill>
                  <a:schemeClr val="tx1"/>
                </a:solidFill>
                <a:latin typeface="Arial" panose="020B0604020202020204" pitchFamily="34" charset="0"/>
              </a:defRPr>
            </a:lvl3pPr>
            <a:lvl4pPr eaLnBrk="0" fontAlgn="base" hangingPunct="0">
              <a:spcBef>
                <a:spcPct val="0"/>
              </a:spcBef>
              <a:spcAft>
                <a:spcPct val="0"/>
              </a:spcAft>
              <a:tabLst>
                <a:tab pos="628650" algn="r"/>
              </a:tabLst>
              <a:defRPr>
                <a:solidFill>
                  <a:schemeClr val="tx1"/>
                </a:solidFill>
                <a:latin typeface="Arial" panose="020B0604020202020204" pitchFamily="34" charset="0"/>
              </a:defRPr>
            </a:lvl4pPr>
            <a:lvl5pPr eaLnBrk="0" fontAlgn="base" hangingPunct="0">
              <a:spcBef>
                <a:spcPct val="0"/>
              </a:spcBef>
              <a:spcAft>
                <a:spcPct val="0"/>
              </a:spcAft>
              <a:tabLst>
                <a:tab pos="628650" algn="r"/>
              </a:tabLst>
              <a:defRPr>
                <a:solidFill>
                  <a:schemeClr val="tx1"/>
                </a:solidFill>
                <a:latin typeface="Arial" panose="020B0604020202020204" pitchFamily="34" charset="0"/>
              </a:defRPr>
            </a:lvl5pPr>
            <a:lvl6pPr eaLnBrk="0" fontAlgn="base" hangingPunct="0">
              <a:spcBef>
                <a:spcPct val="0"/>
              </a:spcBef>
              <a:spcAft>
                <a:spcPct val="0"/>
              </a:spcAft>
              <a:tabLst>
                <a:tab pos="628650" algn="r"/>
              </a:tabLst>
              <a:defRPr>
                <a:solidFill>
                  <a:schemeClr val="tx1"/>
                </a:solidFill>
                <a:latin typeface="Arial" panose="020B0604020202020204" pitchFamily="34" charset="0"/>
              </a:defRPr>
            </a:lvl6pPr>
            <a:lvl7pPr eaLnBrk="0" fontAlgn="base" hangingPunct="0">
              <a:spcBef>
                <a:spcPct val="0"/>
              </a:spcBef>
              <a:spcAft>
                <a:spcPct val="0"/>
              </a:spcAft>
              <a:tabLst>
                <a:tab pos="628650" algn="r"/>
              </a:tabLst>
              <a:defRPr>
                <a:solidFill>
                  <a:schemeClr val="tx1"/>
                </a:solidFill>
                <a:latin typeface="Arial" panose="020B0604020202020204" pitchFamily="34" charset="0"/>
              </a:defRPr>
            </a:lvl7pPr>
            <a:lvl8pPr eaLnBrk="0" fontAlgn="base" hangingPunct="0">
              <a:spcBef>
                <a:spcPct val="0"/>
              </a:spcBef>
              <a:spcAft>
                <a:spcPct val="0"/>
              </a:spcAft>
              <a:tabLst>
                <a:tab pos="628650" algn="r"/>
              </a:tabLst>
              <a:defRPr>
                <a:solidFill>
                  <a:schemeClr val="tx1"/>
                </a:solidFill>
                <a:latin typeface="Arial" panose="020B0604020202020204" pitchFamily="34" charset="0"/>
              </a:defRPr>
            </a:lvl8pPr>
            <a:lvl9pPr eaLnBrk="0" fontAlgn="base" hangingPunct="0">
              <a:spcBef>
                <a:spcPct val="0"/>
              </a:spcBef>
              <a:spcAft>
                <a:spcPct val="0"/>
              </a:spcAft>
              <a:tabLst>
                <a:tab pos="628650" algn="r"/>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628650" algn="r"/>
              </a:tabLst>
            </a:pPr>
            <a:r>
              <a:rPr kumimoji="0" lang="en-US" altLang="en-US" sz="3600" b="0" i="0" u="none" strike="noStrike" cap="none" normalizeH="0" baseline="0" dirty="0">
                <a:ln>
                  <a:noFill/>
                </a:ln>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rPr>
              <a:t> </a:t>
            </a:r>
            <a:endParaRPr kumimoji="0" lang="ar-S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Rectangle 9">
            <a:extLst>
              <a:ext uri="{FF2B5EF4-FFF2-40B4-BE49-F238E27FC236}">
                <a16:creationId xmlns:a16="http://schemas.microsoft.com/office/drawing/2014/main" xmlns="" id="{63A9777F-6F5F-47A7-923F-B0772F1BC530}"/>
              </a:ext>
            </a:extLst>
          </p:cNvPr>
          <p:cNvSpPr>
            <a:spLocks noChangeArrowheads="1"/>
          </p:cNvSpPr>
          <p:nvPr/>
        </p:nvSpPr>
        <p:spPr bwMode="auto">
          <a:xfrm>
            <a:off x="8718582" y="3660833"/>
            <a:ext cx="3930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28650" algn="r"/>
              </a:tabLst>
              <a:defRPr>
                <a:solidFill>
                  <a:schemeClr val="tx1"/>
                </a:solidFill>
                <a:latin typeface="Arial" panose="020B0604020202020204" pitchFamily="34" charset="0"/>
              </a:defRPr>
            </a:lvl1pPr>
            <a:lvl2pPr eaLnBrk="0" fontAlgn="base" hangingPunct="0">
              <a:spcBef>
                <a:spcPct val="0"/>
              </a:spcBef>
              <a:spcAft>
                <a:spcPct val="0"/>
              </a:spcAft>
              <a:tabLst>
                <a:tab pos="628650" algn="r"/>
              </a:tabLst>
              <a:defRPr>
                <a:solidFill>
                  <a:schemeClr val="tx1"/>
                </a:solidFill>
                <a:latin typeface="Arial" panose="020B0604020202020204" pitchFamily="34" charset="0"/>
              </a:defRPr>
            </a:lvl2pPr>
            <a:lvl3pPr eaLnBrk="0" fontAlgn="base" hangingPunct="0">
              <a:spcBef>
                <a:spcPct val="0"/>
              </a:spcBef>
              <a:spcAft>
                <a:spcPct val="0"/>
              </a:spcAft>
              <a:tabLst>
                <a:tab pos="628650" algn="r"/>
              </a:tabLst>
              <a:defRPr>
                <a:solidFill>
                  <a:schemeClr val="tx1"/>
                </a:solidFill>
                <a:latin typeface="Arial" panose="020B0604020202020204" pitchFamily="34" charset="0"/>
              </a:defRPr>
            </a:lvl3pPr>
            <a:lvl4pPr eaLnBrk="0" fontAlgn="base" hangingPunct="0">
              <a:spcBef>
                <a:spcPct val="0"/>
              </a:spcBef>
              <a:spcAft>
                <a:spcPct val="0"/>
              </a:spcAft>
              <a:tabLst>
                <a:tab pos="628650" algn="r"/>
              </a:tabLst>
              <a:defRPr>
                <a:solidFill>
                  <a:schemeClr val="tx1"/>
                </a:solidFill>
                <a:latin typeface="Arial" panose="020B0604020202020204" pitchFamily="34" charset="0"/>
              </a:defRPr>
            </a:lvl4pPr>
            <a:lvl5pPr eaLnBrk="0" fontAlgn="base" hangingPunct="0">
              <a:spcBef>
                <a:spcPct val="0"/>
              </a:spcBef>
              <a:spcAft>
                <a:spcPct val="0"/>
              </a:spcAft>
              <a:tabLst>
                <a:tab pos="628650" algn="r"/>
              </a:tabLst>
              <a:defRPr>
                <a:solidFill>
                  <a:schemeClr val="tx1"/>
                </a:solidFill>
                <a:latin typeface="Arial" panose="020B0604020202020204" pitchFamily="34" charset="0"/>
              </a:defRPr>
            </a:lvl5pPr>
            <a:lvl6pPr eaLnBrk="0" fontAlgn="base" hangingPunct="0">
              <a:spcBef>
                <a:spcPct val="0"/>
              </a:spcBef>
              <a:spcAft>
                <a:spcPct val="0"/>
              </a:spcAft>
              <a:tabLst>
                <a:tab pos="628650" algn="r"/>
              </a:tabLst>
              <a:defRPr>
                <a:solidFill>
                  <a:schemeClr val="tx1"/>
                </a:solidFill>
                <a:latin typeface="Arial" panose="020B0604020202020204" pitchFamily="34" charset="0"/>
              </a:defRPr>
            </a:lvl6pPr>
            <a:lvl7pPr eaLnBrk="0" fontAlgn="base" hangingPunct="0">
              <a:spcBef>
                <a:spcPct val="0"/>
              </a:spcBef>
              <a:spcAft>
                <a:spcPct val="0"/>
              </a:spcAft>
              <a:tabLst>
                <a:tab pos="628650" algn="r"/>
              </a:tabLst>
              <a:defRPr>
                <a:solidFill>
                  <a:schemeClr val="tx1"/>
                </a:solidFill>
                <a:latin typeface="Arial" panose="020B0604020202020204" pitchFamily="34" charset="0"/>
              </a:defRPr>
            </a:lvl7pPr>
            <a:lvl8pPr eaLnBrk="0" fontAlgn="base" hangingPunct="0">
              <a:spcBef>
                <a:spcPct val="0"/>
              </a:spcBef>
              <a:spcAft>
                <a:spcPct val="0"/>
              </a:spcAft>
              <a:tabLst>
                <a:tab pos="628650" algn="r"/>
              </a:tabLst>
              <a:defRPr>
                <a:solidFill>
                  <a:schemeClr val="tx1"/>
                </a:solidFill>
                <a:latin typeface="Arial" panose="020B0604020202020204" pitchFamily="34" charset="0"/>
              </a:defRPr>
            </a:lvl8pPr>
            <a:lvl9pPr eaLnBrk="0" fontAlgn="base" hangingPunct="0">
              <a:spcBef>
                <a:spcPct val="0"/>
              </a:spcBef>
              <a:spcAft>
                <a:spcPct val="0"/>
              </a:spcAft>
              <a:tabLst>
                <a:tab pos="628650" algn="r"/>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628650" algn="r"/>
              </a:tabLst>
            </a:pPr>
            <a:r>
              <a:rPr kumimoji="0" lang="en-US" altLang="en-US" sz="3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ar-SA" alt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7" name="Footer Placeholder 3">
            <a:extLst>
              <a:ext uri="{FF2B5EF4-FFF2-40B4-BE49-F238E27FC236}">
                <a16:creationId xmlns:a16="http://schemas.microsoft.com/office/drawing/2014/main" xmlns="" id="{9055AC04-17C0-46FF-913A-6EFF976ABF13}"/>
              </a:ext>
            </a:extLst>
          </p:cNvPr>
          <p:cNvSpPr>
            <a:spLocks noGrp="1"/>
          </p:cNvSpPr>
          <p:nvPr>
            <p:ph type="ftr" sz="quarter" idx="11"/>
          </p:nvPr>
        </p:nvSpPr>
        <p:spPr>
          <a:xfrm>
            <a:off x="3649436" y="6466241"/>
            <a:ext cx="4722210" cy="365125"/>
          </a:xfrm>
        </p:spPr>
        <p:txBody>
          <a:bodyPr/>
          <a:lstStyle/>
          <a:p>
            <a:pPr lvl="0"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  </a:t>
            </a:r>
            <a:r>
              <a:rPr lang="ar-BH" dirty="0">
                <a:solidFill>
                  <a:prstClr val="black">
                    <a:tint val="75000"/>
                  </a:prstClr>
                </a:solidFill>
              </a:rPr>
              <a:t>الدَّرْسُ الأول</a:t>
            </a:r>
            <a:r>
              <a:rPr lang="ar-SA" dirty="0">
                <a:solidFill>
                  <a:prstClr val="black">
                    <a:tint val="75000"/>
                  </a:prstClr>
                </a:solidFill>
              </a:rPr>
              <a:t>ُ</a:t>
            </a:r>
            <a:r>
              <a:rPr lang="ar-BH" dirty="0">
                <a:solidFill>
                  <a:prstClr val="black">
                    <a:tint val="75000"/>
                  </a:prstClr>
                </a:solidFill>
              </a:rPr>
              <a:t>::أُراجِعُ القِراءَةَ (1)</a:t>
            </a:r>
            <a:endParaRPr lang="en-US" dirty="0">
              <a:solidFill>
                <a:prstClr val="black">
                  <a:tint val="75000"/>
                </a:prstClr>
              </a:solidFill>
            </a:endParaRPr>
          </a:p>
          <a:p>
            <a:pPr lvl="0" rtl="1">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3606898577"/>
              </p:ext>
            </p:extLst>
          </p:nvPr>
        </p:nvGraphicFramePr>
        <p:xfrm>
          <a:off x="2204155" y="1308922"/>
          <a:ext cx="7631288" cy="1135064"/>
        </p:xfrm>
        <a:graphic>
          <a:graphicData uri="http://schemas.openxmlformats.org/drawingml/2006/table">
            <a:tbl>
              <a:tblPr rtl="1" firstRow="1" firstCol="1" bandRow="1">
                <a:tableStyleId>{F5AB1C69-6EDB-4FF4-983F-18BD219EF322}</a:tableStyleId>
              </a:tblPr>
              <a:tblGrid>
                <a:gridCol w="1039014">
                  <a:extLst>
                    <a:ext uri="{9D8B030D-6E8A-4147-A177-3AD203B41FA5}">
                      <a16:colId xmlns:a16="http://schemas.microsoft.com/office/drawing/2014/main" xmlns="" val="20000"/>
                    </a:ext>
                  </a:extLst>
                </a:gridCol>
                <a:gridCol w="388263">
                  <a:extLst>
                    <a:ext uri="{9D8B030D-6E8A-4147-A177-3AD203B41FA5}">
                      <a16:colId xmlns:a16="http://schemas.microsoft.com/office/drawing/2014/main" xmlns="" val="20001"/>
                    </a:ext>
                  </a:extLst>
                </a:gridCol>
                <a:gridCol w="1810985">
                  <a:extLst>
                    <a:ext uri="{9D8B030D-6E8A-4147-A177-3AD203B41FA5}">
                      <a16:colId xmlns:a16="http://schemas.microsoft.com/office/drawing/2014/main" xmlns="" val="20002"/>
                    </a:ext>
                  </a:extLst>
                </a:gridCol>
                <a:gridCol w="387352">
                  <a:extLst>
                    <a:ext uri="{9D8B030D-6E8A-4147-A177-3AD203B41FA5}">
                      <a16:colId xmlns:a16="http://schemas.microsoft.com/office/drawing/2014/main" xmlns="" val="20003"/>
                    </a:ext>
                  </a:extLst>
                </a:gridCol>
                <a:gridCol w="1292388">
                  <a:extLst>
                    <a:ext uri="{9D8B030D-6E8A-4147-A177-3AD203B41FA5}">
                      <a16:colId xmlns:a16="http://schemas.microsoft.com/office/drawing/2014/main" xmlns="" val="20004"/>
                    </a:ext>
                  </a:extLst>
                </a:gridCol>
                <a:gridCol w="387352">
                  <a:extLst>
                    <a:ext uri="{9D8B030D-6E8A-4147-A177-3AD203B41FA5}">
                      <a16:colId xmlns:a16="http://schemas.microsoft.com/office/drawing/2014/main" xmlns="" val="20005"/>
                    </a:ext>
                  </a:extLst>
                </a:gridCol>
                <a:gridCol w="1937671">
                  <a:extLst>
                    <a:ext uri="{9D8B030D-6E8A-4147-A177-3AD203B41FA5}">
                      <a16:colId xmlns:a16="http://schemas.microsoft.com/office/drawing/2014/main" xmlns="" val="20006"/>
                    </a:ext>
                  </a:extLst>
                </a:gridCol>
                <a:gridCol w="388263">
                  <a:extLst>
                    <a:ext uri="{9D8B030D-6E8A-4147-A177-3AD203B41FA5}">
                      <a16:colId xmlns:a16="http://schemas.microsoft.com/office/drawing/2014/main" xmlns="" val="20007"/>
                    </a:ext>
                  </a:extLst>
                </a:gridCol>
              </a:tblGrid>
              <a:tr h="1135064">
                <a:tc>
                  <a:txBody>
                    <a:bodyPr/>
                    <a:lstStyle/>
                    <a:p>
                      <a:pPr algn="just" rtl="1">
                        <a:spcAft>
                          <a:spcPts val="0"/>
                        </a:spcAft>
                      </a:pP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 </a:t>
                      </a: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 </a:t>
                      </a: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3600" dirty="0">
                          <a:effectLst/>
                        </a:rPr>
                        <a:t> </a:t>
                      </a: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endParaRPr lang="en-US" sz="3600" b="0" dirty="0">
                        <a:effectLst/>
                        <a:latin typeface="Sakkal Majalla" panose="02000000000000000000" pitchFamily="2" charset="-78"/>
                        <a:cs typeface="Sakkal Majalla" panose="02000000000000000000" pitchFamily="2" charset="-78"/>
                      </a:endParaRPr>
                    </a:p>
                  </a:txBody>
                  <a:tcPr marL="68580" marR="68580" marT="0" marB="0"/>
                </a:tc>
                <a:tc>
                  <a:txBody>
                    <a:bodyPr/>
                    <a:lstStyle/>
                    <a:p>
                      <a:pPr algn="just" rtl="1">
                        <a:spcAft>
                          <a:spcPts val="0"/>
                        </a:spcAft>
                      </a:pPr>
                      <a:r>
                        <a:rPr lang="ar-BH" sz="2600" dirty="0">
                          <a:effectLst/>
                        </a:rPr>
                        <a:t> </a:t>
                      </a:r>
                      <a:endParaRPr lang="en-US" sz="1100" dirty="0">
                        <a:effectLst/>
                        <a:latin typeface="Calibri" panose="020F0502020204030204" pitchFamily="34" charset="0"/>
                      </a:endParaRPr>
                    </a:p>
                  </a:txBody>
                  <a:tcPr marL="68580" marR="68580" marT="0" marB="0"/>
                </a:tc>
                <a:extLst>
                  <a:ext uri="{0D108BD9-81ED-4DB2-BD59-A6C34878D82A}">
                    <a16:rowId xmlns:a16="http://schemas.microsoft.com/office/drawing/2014/main" xmlns="" val="10000"/>
                  </a:ext>
                </a:extLst>
              </a:tr>
            </a:tbl>
          </a:graphicData>
        </a:graphic>
      </p:graphicFrame>
      <p:sp>
        <p:nvSpPr>
          <p:cNvPr id="14" name="Oval 13"/>
          <p:cNvSpPr/>
          <p:nvPr/>
        </p:nvSpPr>
        <p:spPr>
          <a:xfrm>
            <a:off x="6137181" y="4791227"/>
            <a:ext cx="758471" cy="570816"/>
          </a:xfrm>
          <a:prstGeom prst="ellipse">
            <a:avLst/>
          </a:prstGeom>
          <a:solidFill>
            <a:sysClr val="window" lastClr="FFFFFF">
              <a:alpha val="0"/>
            </a:sysClr>
          </a:solidFill>
          <a:ln w="190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Rectangle 4"/>
          <p:cNvSpPr/>
          <p:nvPr/>
        </p:nvSpPr>
        <p:spPr>
          <a:xfrm>
            <a:off x="1990954" y="286665"/>
            <a:ext cx="8313494" cy="707886"/>
          </a:xfrm>
          <a:prstGeom prst="rect">
            <a:avLst/>
          </a:prstGeom>
        </p:spPr>
        <p:txBody>
          <a:bodyPr wrap="none">
            <a:spAutoFit/>
          </a:bodyPr>
          <a:lstStyle/>
          <a:p>
            <a:r>
              <a:rPr lang="ar-BH" sz="4000" b="1" dirty="0">
                <a:latin typeface="Sakkal Majalla" panose="02000000000000000000" pitchFamily="2" charset="-78"/>
                <a:cs typeface="Sakkal Majalla" panose="02000000000000000000" pitchFamily="2" charset="-78"/>
              </a:rPr>
              <a:t>5- أَضَعُ العَلامَةَ (</a:t>
            </a:r>
            <a:r>
              <a:rPr lang="ar-BH" sz="4000" b="1" dirty="0">
                <a:latin typeface="Sakkal Majalla" panose="02000000000000000000" pitchFamily="2" charset="-78"/>
                <a:cs typeface="Sakkal Majalla" panose="02000000000000000000" pitchFamily="2" charset="-78"/>
                <a:sym typeface="Wingdings" panose="05000000000000000000" pitchFamily="2" charset="2"/>
              </a:rPr>
              <a:t>) أَمامَ كُلِّ صِفَةٍ مِنْ صِفاتِ الحَمامَةِ:</a:t>
            </a:r>
            <a:endParaRPr lang="en-US" sz="3200" dirty="0">
              <a:latin typeface="Sakkal Majalla" panose="02000000000000000000" pitchFamily="2" charset="-78"/>
              <a:cs typeface="Sakkal Majalla" panose="02000000000000000000" pitchFamily="2" charset="-78"/>
            </a:endParaRPr>
          </a:p>
        </p:txBody>
      </p:sp>
      <p:sp>
        <p:nvSpPr>
          <p:cNvPr id="15" name="Rectangle 14"/>
          <p:cNvSpPr/>
          <p:nvPr/>
        </p:nvSpPr>
        <p:spPr>
          <a:xfrm>
            <a:off x="5149444" y="2902823"/>
            <a:ext cx="5028941" cy="707886"/>
          </a:xfrm>
          <a:prstGeom prst="rect">
            <a:avLst/>
          </a:prstGeom>
        </p:spPr>
        <p:txBody>
          <a:bodyPr wrap="none">
            <a:spAutoFit/>
          </a:bodyPr>
          <a:lstStyle/>
          <a:p>
            <a:r>
              <a:rPr lang="ar-BH" sz="4000" b="1" dirty="0">
                <a:latin typeface="Sakkal Majalla" panose="02000000000000000000" pitchFamily="2" charset="-78"/>
                <a:cs typeface="Sakkal Majalla" panose="02000000000000000000" pitchFamily="2" charset="-78"/>
              </a:rPr>
              <a:t>6- أَضَعُ        حَوْلَ الكَلِمَةِ المُناسِبَةِ</a:t>
            </a:r>
            <a:r>
              <a:rPr lang="ar-BH" sz="4000" b="1" dirty="0">
                <a:latin typeface="Sakkal Majalla" panose="02000000000000000000" pitchFamily="2" charset="-78"/>
                <a:cs typeface="Sakkal Majalla" panose="02000000000000000000" pitchFamily="2" charset="-78"/>
                <a:sym typeface="Wingdings" panose="05000000000000000000" pitchFamily="2" charset="2"/>
              </a:rPr>
              <a:t>:</a:t>
            </a:r>
            <a:endParaRPr lang="en-US" sz="3200" dirty="0">
              <a:latin typeface="Sakkal Majalla" panose="02000000000000000000" pitchFamily="2" charset="-78"/>
              <a:cs typeface="Sakkal Majalla" panose="02000000000000000000" pitchFamily="2" charset="-78"/>
            </a:endParaRPr>
          </a:p>
        </p:txBody>
      </p:sp>
      <p:sp>
        <p:nvSpPr>
          <p:cNvPr id="16" name="Oval 15"/>
          <p:cNvSpPr/>
          <p:nvPr/>
        </p:nvSpPr>
        <p:spPr>
          <a:xfrm>
            <a:off x="8391791" y="3011218"/>
            <a:ext cx="497470" cy="467718"/>
          </a:xfrm>
          <a:prstGeom prst="ellipse">
            <a:avLst/>
          </a:prstGeom>
          <a:solidFill>
            <a:sysClr val="window" lastClr="FFFFFF">
              <a:alpha val="0"/>
            </a:sysClr>
          </a:solidFill>
          <a:ln w="190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Rectangle 40"/>
          <p:cNvSpPr/>
          <p:nvPr/>
        </p:nvSpPr>
        <p:spPr>
          <a:xfrm>
            <a:off x="5041499" y="3790731"/>
            <a:ext cx="5016117" cy="646331"/>
          </a:xfrm>
          <a:prstGeom prst="rect">
            <a:avLst/>
          </a:prstGeom>
        </p:spPr>
        <p:txBody>
          <a:bodyPr wrap="none">
            <a:spAutoFit/>
          </a:bodyPr>
          <a:lstStyle/>
          <a:p>
            <a:r>
              <a:rPr lang="ar-BH" sz="3600" u="sng" dirty="0">
                <a:latin typeface="Sakkal Majalla" panose="02000000000000000000" pitchFamily="2" charset="-78"/>
                <a:cs typeface="Sakkal Majalla" panose="02000000000000000000" pitchFamily="2" charset="-78"/>
              </a:rPr>
              <a:t>أَلْقَتِ</a:t>
            </a:r>
            <a:r>
              <a:rPr lang="ar-BH" sz="3600" dirty="0">
                <a:latin typeface="Sakkal Majalla" panose="02000000000000000000" pitchFamily="2" charset="-78"/>
                <a:cs typeface="Sakkal Majalla" panose="02000000000000000000" pitchFamily="2" charset="-78"/>
              </a:rPr>
              <a:t> العودَ أَمامَها، كَلِمَةُ «أَلْقَتْ» تَعْني:</a:t>
            </a:r>
            <a:endParaRPr lang="en-US" dirty="0"/>
          </a:p>
        </p:txBody>
      </p:sp>
      <p:sp>
        <p:nvSpPr>
          <p:cNvPr id="42" name="Rectangle 41"/>
          <p:cNvSpPr/>
          <p:nvPr/>
        </p:nvSpPr>
        <p:spPr>
          <a:xfrm>
            <a:off x="8865361" y="4807719"/>
            <a:ext cx="1000595"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أَخَذَتْ</a:t>
            </a:r>
            <a:endParaRPr lang="en-US" dirty="0">
              <a:solidFill>
                <a:srgbClr val="0070C0"/>
              </a:solidFill>
            </a:endParaRPr>
          </a:p>
        </p:txBody>
      </p:sp>
      <p:sp>
        <p:nvSpPr>
          <p:cNvPr id="43" name="Rectangle 42"/>
          <p:cNvSpPr/>
          <p:nvPr/>
        </p:nvSpPr>
        <p:spPr>
          <a:xfrm>
            <a:off x="7237747" y="4761999"/>
            <a:ext cx="1056700"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كَسَرَتْ</a:t>
            </a:r>
            <a:endParaRPr lang="en-US" dirty="0">
              <a:solidFill>
                <a:srgbClr val="0070C0"/>
              </a:solidFill>
            </a:endParaRPr>
          </a:p>
        </p:txBody>
      </p:sp>
      <p:sp>
        <p:nvSpPr>
          <p:cNvPr id="44" name="Rectangle 43"/>
          <p:cNvSpPr/>
          <p:nvPr/>
        </p:nvSpPr>
        <p:spPr>
          <a:xfrm>
            <a:off x="6147701" y="4715712"/>
            <a:ext cx="748923"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رَمَتْ</a:t>
            </a:r>
            <a:endParaRPr lang="en-US" dirty="0">
              <a:solidFill>
                <a:srgbClr val="0070C0"/>
              </a:solidFill>
            </a:endParaRPr>
          </a:p>
        </p:txBody>
      </p:sp>
      <p:sp>
        <p:nvSpPr>
          <p:cNvPr id="45" name="Rectangle 44"/>
          <p:cNvSpPr/>
          <p:nvPr/>
        </p:nvSpPr>
        <p:spPr>
          <a:xfrm>
            <a:off x="4726534" y="4759154"/>
            <a:ext cx="1069524"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rPr>
              <a:t>قَطَعَتْ</a:t>
            </a:r>
            <a:endParaRPr lang="en-US" dirty="0">
              <a:solidFill>
                <a:srgbClr val="0070C0"/>
              </a:solidFill>
            </a:endParaRPr>
          </a:p>
        </p:txBody>
      </p:sp>
      <p:sp>
        <p:nvSpPr>
          <p:cNvPr id="46" name="Rectangle 45"/>
          <p:cNvSpPr/>
          <p:nvPr/>
        </p:nvSpPr>
        <p:spPr>
          <a:xfrm>
            <a:off x="8296022" y="1306592"/>
            <a:ext cx="546945"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sym typeface="Wingdings" panose="05000000000000000000" pitchFamily="2" charset="2"/>
              </a:rPr>
              <a:t></a:t>
            </a:r>
            <a:endParaRPr lang="en-US" sz="1600" dirty="0">
              <a:solidFill>
                <a:srgbClr val="0070C0"/>
              </a:solidFill>
            </a:endParaRPr>
          </a:p>
        </p:txBody>
      </p:sp>
      <p:sp>
        <p:nvSpPr>
          <p:cNvPr id="47" name="Rectangle 46"/>
          <p:cNvSpPr/>
          <p:nvPr/>
        </p:nvSpPr>
        <p:spPr>
          <a:xfrm>
            <a:off x="4453061" y="1400151"/>
            <a:ext cx="546945"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sym typeface="Wingdings" panose="05000000000000000000" pitchFamily="2" charset="2"/>
              </a:rPr>
              <a:t></a:t>
            </a:r>
            <a:endParaRPr lang="en-US" sz="1600" dirty="0">
              <a:solidFill>
                <a:srgbClr val="0070C0"/>
              </a:solidFill>
            </a:endParaRPr>
          </a:p>
        </p:txBody>
      </p:sp>
      <p:sp>
        <p:nvSpPr>
          <p:cNvPr id="48" name="Rectangle 47"/>
          <p:cNvSpPr/>
          <p:nvPr/>
        </p:nvSpPr>
        <p:spPr>
          <a:xfrm>
            <a:off x="2095995" y="1400151"/>
            <a:ext cx="546945" cy="646331"/>
          </a:xfrm>
          <a:prstGeom prst="rect">
            <a:avLst/>
          </a:prstGeom>
        </p:spPr>
        <p:txBody>
          <a:bodyPr wrap="none">
            <a:spAutoFit/>
          </a:bodyPr>
          <a:lstStyle/>
          <a:p>
            <a:r>
              <a:rPr lang="ar-BH" sz="3600" dirty="0">
                <a:solidFill>
                  <a:srgbClr val="0070C0"/>
                </a:solidFill>
                <a:latin typeface="Sakkal Majalla" panose="02000000000000000000" pitchFamily="2" charset="-78"/>
                <a:cs typeface="Sakkal Majalla" panose="02000000000000000000" pitchFamily="2" charset="-78"/>
                <a:sym typeface="Wingdings" panose="05000000000000000000" pitchFamily="2" charset="2"/>
              </a:rPr>
              <a:t></a:t>
            </a:r>
            <a:endParaRPr lang="en-US" sz="1600" dirty="0">
              <a:solidFill>
                <a:srgbClr val="0070C0"/>
              </a:solidFill>
            </a:endParaRPr>
          </a:p>
        </p:txBody>
      </p:sp>
      <p:sp>
        <p:nvSpPr>
          <p:cNvPr id="50" name="Rectangle 49"/>
          <p:cNvSpPr/>
          <p:nvPr/>
        </p:nvSpPr>
        <p:spPr>
          <a:xfrm>
            <a:off x="8813739" y="1595447"/>
            <a:ext cx="1003801" cy="646331"/>
          </a:xfrm>
          <a:prstGeom prst="rect">
            <a:avLst/>
          </a:prstGeom>
        </p:spPr>
        <p:txBody>
          <a:bodyPr wrap="none">
            <a:spAutoFit/>
          </a:bodyPr>
          <a:lstStyle/>
          <a:p>
            <a:r>
              <a:rPr lang="ar-BH" sz="3600" dirty="0">
                <a:solidFill>
                  <a:prstClr val="white"/>
                </a:solidFill>
                <a:latin typeface="Sakkal Majalla" panose="02000000000000000000" pitchFamily="2" charset="-78"/>
                <a:cs typeface="Sakkal Majalla" panose="02000000000000000000" pitchFamily="2" charset="-78"/>
              </a:rPr>
              <a:t>لَطيفَةٌ</a:t>
            </a:r>
            <a:endParaRPr lang="en-US" dirty="0">
              <a:latin typeface="Sakkal Majalla" panose="02000000000000000000" pitchFamily="2" charset="-78"/>
              <a:cs typeface="Sakkal Majalla" panose="02000000000000000000" pitchFamily="2" charset="-78"/>
            </a:endParaRPr>
          </a:p>
        </p:txBody>
      </p:sp>
      <p:sp>
        <p:nvSpPr>
          <p:cNvPr id="51" name="Rectangle 50"/>
          <p:cNvSpPr/>
          <p:nvPr/>
        </p:nvSpPr>
        <p:spPr>
          <a:xfrm>
            <a:off x="6937050" y="1573808"/>
            <a:ext cx="1225014" cy="646331"/>
          </a:xfrm>
          <a:prstGeom prst="rect">
            <a:avLst/>
          </a:prstGeom>
        </p:spPr>
        <p:txBody>
          <a:bodyPr wrap="none">
            <a:spAutoFit/>
          </a:bodyPr>
          <a:lstStyle/>
          <a:p>
            <a:pPr lvl="0" algn="just" rtl="1"/>
            <a:r>
              <a:rPr lang="ar-BH" sz="3600" dirty="0">
                <a:solidFill>
                  <a:prstClr val="white"/>
                </a:solidFill>
                <a:latin typeface="Sakkal Majalla" panose="02000000000000000000" pitchFamily="2" charset="-78"/>
                <a:cs typeface="Sakkal Majalla" panose="02000000000000000000" pitchFamily="2" charset="-78"/>
              </a:rPr>
              <a:t>مُخادِعَةٌ</a:t>
            </a:r>
            <a:endParaRPr lang="en-US" sz="3600" dirty="0">
              <a:solidFill>
                <a:prstClr val="white"/>
              </a:solidFill>
              <a:latin typeface="Sakkal Majalla" panose="02000000000000000000" pitchFamily="2" charset="-78"/>
              <a:cs typeface="Sakkal Majalla" panose="02000000000000000000" pitchFamily="2" charset="-78"/>
            </a:endParaRPr>
          </a:p>
        </p:txBody>
      </p:sp>
      <p:sp>
        <p:nvSpPr>
          <p:cNvPr id="52" name="Rectangle 51"/>
          <p:cNvSpPr/>
          <p:nvPr/>
        </p:nvSpPr>
        <p:spPr>
          <a:xfrm>
            <a:off x="5261296" y="1528269"/>
            <a:ext cx="907620" cy="646331"/>
          </a:xfrm>
          <a:prstGeom prst="rect">
            <a:avLst/>
          </a:prstGeom>
        </p:spPr>
        <p:txBody>
          <a:bodyPr wrap="none">
            <a:spAutoFit/>
          </a:bodyPr>
          <a:lstStyle/>
          <a:p>
            <a:pPr lvl="0" algn="just" rtl="1"/>
            <a:r>
              <a:rPr lang="ar-BH" sz="3600" dirty="0">
                <a:solidFill>
                  <a:prstClr val="white"/>
                </a:solidFill>
                <a:latin typeface="Sakkal Majalla" panose="02000000000000000000" pitchFamily="2" charset="-78"/>
                <a:cs typeface="Sakkal Majalla" panose="02000000000000000000" pitchFamily="2" charset="-78"/>
              </a:rPr>
              <a:t> ذَكِيَّةٌ</a:t>
            </a:r>
            <a:endParaRPr lang="en-US" sz="3600" dirty="0">
              <a:solidFill>
                <a:prstClr val="white"/>
              </a:solidFill>
              <a:latin typeface="Sakkal Majalla" panose="02000000000000000000" pitchFamily="2" charset="-78"/>
              <a:cs typeface="Sakkal Majalla" panose="02000000000000000000" pitchFamily="2" charset="-78"/>
            </a:endParaRPr>
          </a:p>
        </p:txBody>
      </p:sp>
      <p:sp>
        <p:nvSpPr>
          <p:cNvPr id="53" name="Rectangle 52"/>
          <p:cNvSpPr/>
          <p:nvPr/>
        </p:nvSpPr>
        <p:spPr>
          <a:xfrm>
            <a:off x="3134190" y="1516303"/>
            <a:ext cx="904415" cy="646331"/>
          </a:xfrm>
          <a:prstGeom prst="rect">
            <a:avLst/>
          </a:prstGeom>
        </p:spPr>
        <p:txBody>
          <a:bodyPr wrap="none">
            <a:spAutoFit/>
          </a:bodyPr>
          <a:lstStyle/>
          <a:p>
            <a:pPr lvl="0" algn="just" rtl="1"/>
            <a:r>
              <a:rPr lang="ar-BH" sz="3600" dirty="0">
                <a:solidFill>
                  <a:prstClr val="white"/>
                </a:solidFill>
                <a:latin typeface="Sakkal Majalla" panose="02000000000000000000" pitchFamily="2" charset="-78"/>
                <a:cs typeface="Sakkal Majalla" panose="02000000000000000000" pitchFamily="2" charset="-78"/>
              </a:rPr>
              <a:t> طَيِّبَةٌ</a:t>
            </a:r>
            <a:endParaRPr lang="en-US" sz="3600"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954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1000"/>
                                        <p:tgtEl>
                                          <p:spTgt spid="50"/>
                                        </p:tgtEl>
                                      </p:cBhvr>
                                    </p:animEffect>
                                    <p:anim calcmode="lin" valueType="num">
                                      <p:cBhvr>
                                        <p:cTn id="13" dur="1000" fill="hold"/>
                                        <p:tgtEl>
                                          <p:spTgt spid="50"/>
                                        </p:tgtEl>
                                        <p:attrNameLst>
                                          <p:attrName>ppt_x</p:attrName>
                                        </p:attrNameLst>
                                      </p:cBhvr>
                                      <p:tavLst>
                                        <p:tav tm="0">
                                          <p:val>
                                            <p:strVal val="#ppt_x"/>
                                          </p:val>
                                        </p:tav>
                                        <p:tav tm="100000">
                                          <p:val>
                                            <p:strVal val="#ppt_x"/>
                                          </p:val>
                                        </p:tav>
                                      </p:tavLst>
                                    </p:anim>
                                    <p:anim calcmode="lin" valueType="num">
                                      <p:cBhvr>
                                        <p:cTn id="14" dur="1000" fill="hold"/>
                                        <p:tgtEl>
                                          <p:spTgt spid="5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strVal val="#ppt_x"/>
                                          </p:val>
                                        </p:tav>
                                        <p:tav tm="100000">
                                          <p:val>
                                            <p:strVal val="#ppt_x"/>
                                          </p:val>
                                        </p:tav>
                                      </p:tavLst>
                                    </p:anim>
                                    <p:anim calcmode="lin" valueType="num">
                                      <p:cBhvr>
                                        <p:cTn id="24" dur="1000" fill="hold"/>
                                        <p:tgtEl>
                                          <p:spTgt spid="5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1000"/>
                                        <p:tgtEl>
                                          <p:spTgt spid="53"/>
                                        </p:tgtEl>
                                      </p:cBhvr>
                                    </p:animEffect>
                                    <p:anim calcmode="lin" valueType="num">
                                      <p:cBhvr>
                                        <p:cTn id="28" dur="1000" fill="hold"/>
                                        <p:tgtEl>
                                          <p:spTgt spid="53"/>
                                        </p:tgtEl>
                                        <p:attrNameLst>
                                          <p:attrName>ppt_x</p:attrName>
                                        </p:attrNameLst>
                                      </p:cBhvr>
                                      <p:tavLst>
                                        <p:tav tm="0">
                                          <p:val>
                                            <p:strVal val="#ppt_x"/>
                                          </p:val>
                                        </p:tav>
                                        <p:tav tm="100000">
                                          <p:val>
                                            <p:strVal val="#ppt_x"/>
                                          </p:val>
                                        </p:tav>
                                      </p:tavLst>
                                    </p:anim>
                                    <p:anim calcmode="lin" valueType="num">
                                      <p:cBhvr>
                                        <p:cTn id="2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6">
                                            <p:txEl>
                                              <p:pRg st="0" end="0"/>
                                            </p:txEl>
                                          </p:spTgt>
                                        </p:tgtEl>
                                        <p:attrNameLst>
                                          <p:attrName>style.visibility</p:attrName>
                                        </p:attrNameLst>
                                      </p:cBhvr>
                                      <p:to>
                                        <p:strVal val="visible"/>
                                      </p:to>
                                    </p:set>
                                    <p:animEffect transition="in" filter="fade">
                                      <p:cBhvr>
                                        <p:cTn id="34" dur="500"/>
                                        <p:tgtEl>
                                          <p:spTgt spid="4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fade">
                                      <p:cBhvr>
                                        <p:cTn id="39" dur="500"/>
                                        <p:tgtEl>
                                          <p:spTgt spid="4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8">
                                            <p:txEl>
                                              <p:pRg st="0" end="0"/>
                                            </p:txEl>
                                          </p:spTgt>
                                        </p:tgtEl>
                                        <p:attrNameLst>
                                          <p:attrName>style.visibility</p:attrName>
                                        </p:attrNameLst>
                                      </p:cBhvr>
                                      <p:to>
                                        <p:strVal val="visible"/>
                                      </p:to>
                                    </p:set>
                                    <p:animEffect transition="in" filter="fade">
                                      <p:cBhvr>
                                        <p:cTn id="44" dur="500"/>
                                        <p:tgtEl>
                                          <p:spTgt spid="4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1000"/>
                                        <p:tgtEl>
                                          <p:spTgt spid="43"/>
                                        </p:tgtEl>
                                      </p:cBhvr>
                                    </p:animEffect>
                                    <p:anim calcmode="lin" valueType="num">
                                      <p:cBhvr>
                                        <p:cTn id="65" dur="1000" fill="hold"/>
                                        <p:tgtEl>
                                          <p:spTgt spid="43"/>
                                        </p:tgtEl>
                                        <p:attrNameLst>
                                          <p:attrName>ppt_x</p:attrName>
                                        </p:attrNameLst>
                                      </p:cBhvr>
                                      <p:tavLst>
                                        <p:tav tm="0">
                                          <p:val>
                                            <p:strVal val="#ppt_x"/>
                                          </p:val>
                                        </p:tav>
                                        <p:tav tm="100000">
                                          <p:val>
                                            <p:strVal val="#ppt_x"/>
                                          </p:val>
                                        </p:tav>
                                      </p:tavLst>
                                    </p:anim>
                                    <p:anim calcmode="lin" valueType="num">
                                      <p:cBhvr>
                                        <p:cTn id="66" dur="1000" fill="hold"/>
                                        <p:tgtEl>
                                          <p:spTgt spid="4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anim calcmode="lin" valueType="num">
                                      <p:cBhvr>
                                        <p:cTn id="70" dur="1000" fill="hold"/>
                                        <p:tgtEl>
                                          <p:spTgt spid="44"/>
                                        </p:tgtEl>
                                        <p:attrNameLst>
                                          <p:attrName>ppt_x</p:attrName>
                                        </p:attrNameLst>
                                      </p:cBhvr>
                                      <p:tavLst>
                                        <p:tav tm="0">
                                          <p:val>
                                            <p:strVal val="#ppt_x"/>
                                          </p:val>
                                        </p:tav>
                                        <p:tav tm="100000">
                                          <p:val>
                                            <p:strVal val="#ppt_x"/>
                                          </p:val>
                                        </p:tav>
                                      </p:tavLst>
                                    </p:anim>
                                    <p:anim calcmode="lin" valueType="num">
                                      <p:cBhvr>
                                        <p:cTn id="71" dur="1000" fill="hold"/>
                                        <p:tgtEl>
                                          <p:spTgt spid="4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anim calcmode="lin" valueType="num">
                                      <p:cBhvr>
                                        <p:cTn id="75" dur="1000" fill="hold"/>
                                        <p:tgtEl>
                                          <p:spTgt spid="45"/>
                                        </p:tgtEl>
                                        <p:attrNameLst>
                                          <p:attrName>ppt_x</p:attrName>
                                        </p:attrNameLst>
                                      </p:cBhvr>
                                      <p:tavLst>
                                        <p:tav tm="0">
                                          <p:val>
                                            <p:strVal val="#ppt_x"/>
                                          </p:val>
                                        </p:tav>
                                        <p:tav tm="100000">
                                          <p:val>
                                            <p:strVal val="#ppt_x"/>
                                          </p:val>
                                        </p:tav>
                                      </p:tavLst>
                                    </p:anim>
                                    <p:anim calcmode="lin" valueType="num">
                                      <p:cBhvr>
                                        <p:cTn id="76" dur="1000" fill="hold"/>
                                        <p:tgtEl>
                                          <p:spTgt spid="4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barn(inVertical)">
                                      <p:cBhvr>
                                        <p:cTn id="8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41" grpId="0"/>
      <p:bldP spid="42" grpId="0"/>
      <p:bldP spid="43" grpId="0"/>
      <p:bldP spid="44" grpId="0"/>
      <p:bldP spid="45" grpId="0"/>
      <p:bldP spid="47" grpId="0"/>
      <p:bldP spid="50" grpId="0"/>
      <p:bldP spid="51" grpId="0"/>
      <p:bldP spid="52"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0" name="Rectangle 8">
            <a:extLst>
              <a:ext uri="{FF2B5EF4-FFF2-40B4-BE49-F238E27FC236}">
                <a16:creationId xmlns:a16="http://schemas.microsoft.com/office/drawing/2014/main" xmlns="" id="{57899E76-9113-4579-99F3-9C733C6A31F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Footer Placeholder 3">
            <a:extLst>
              <a:ext uri="{FF2B5EF4-FFF2-40B4-BE49-F238E27FC236}">
                <a16:creationId xmlns:a16="http://schemas.microsoft.com/office/drawing/2014/main" xmlns="" id="{DB786DAD-DC88-4909-8170-B1480D7F2BEC}"/>
              </a:ext>
            </a:extLst>
          </p:cNvPr>
          <p:cNvSpPr>
            <a:spLocks noGrp="1"/>
          </p:cNvSpPr>
          <p:nvPr>
            <p:ph type="ftr" sz="quarter" idx="11"/>
          </p:nvPr>
        </p:nvSpPr>
        <p:spPr>
          <a:xfrm>
            <a:off x="3649436" y="6466241"/>
            <a:ext cx="4722210" cy="365125"/>
          </a:xfrm>
        </p:spPr>
        <p:txBody>
          <a:bodyPr/>
          <a:lstStyle/>
          <a:p>
            <a:pPr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الثاني الابْتِدائِيُّ/ وحدة المراجعة/  الدَّرْسُ الأول </a:t>
            </a:r>
            <a:r>
              <a:rPr lang="ar-BH" dirty="0">
                <a:solidFill>
                  <a:prstClr val="black">
                    <a:tint val="75000"/>
                  </a:prstClr>
                </a:solidFill>
              </a:rPr>
              <a:t>أ ُراجِعُ القِراءَةَ (1)</a:t>
            </a:r>
            <a:endParaRPr lang="en-US" dirty="0">
              <a:solidFill>
                <a:prstClr val="black">
                  <a:tint val="75000"/>
                </a:prstClr>
              </a:solidFill>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Rectangle 10"/>
          <p:cNvSpPr/>
          <p:nvPr/>
        </p:nvSpPr>
        <p:spPr>
          <a:xfrm>
            <a:off x="4761371" y="110023"/>
            <a:ext cx="4301177" cy="707886"/>
          </a:xfrm>
          <a:prstGeom prst="rect">
            <a:avLst/>
          </a:prstGeom>
        </p:spPr>
        <p:txBody>
          <a:bodyPr wrap="none">
            <a:spAutoFit/>
          </a:bodyPr>
          <a:lstStyle/>
          <a:p>
            <a:r>
              <a:rPr lang="ar-BH" sz="4000" b="1" dirty="0">
                <a:latin typeface="Sakkal Majalla" panose="02000000000000000000" pitchFamily="2" charset="-78"/>
                <a:cs typeface="Sakkal Majalla" panose="02000000000000000000" pitchFamily="2" charset="-78"/>
              </a:rPr>
              <a:t>7- أُلَوِّنُ مُضادَّ كَلِمَةِ «</a:t>
            </a:r>
            <a:r>
              <a:rPr lang="ar-BH" sz="4000" b="1" u="sng" dirty="0">
                <a:latin typeface="Sakkal Majalla" panose="02000000000000000000" pitchFamily="2" charset="-78"/>
                <a:cs typeface="Sakkal Majalla" panose="02000000000000000000" pitchFamily="2" charset="-78"/>
              </a:rPr>
              <a:t>يَدْفَعُ»</a:t>
            </a:r>
            <a:r>
              <a:rPr lang="ar-BH" sz="4000" b="1" dirty="0">
                <a:latin typeface="Sakkal Majalla" panose="02000000000000000000" pitchFamily="2" charset="-78"/>
                <a:cs typeface="Sakkal Majalla" panose="02000000000000000000" pitchFamily="2" charset="-78"/>
                <a:sym typeface="Wingdings" panose="05000000000000000000" pitchFamily="2" charset="2"/>
              </a:rPr>
              <a:t>:</a:t>
            </a:r>
            <a:endParaRPr lang="en-US" sz="3200" b="1" dirty="0">
              <a:latin typeface="Sakkal Majalla" panose="02000000000000000000" pitchFamily="2" charset="-78"/>
              <a:cs typeface="Sakkal Majalla" panose="02000000000000000000" pitchFamily="2" charset="-78"/>
            </a:endParaRPr>
          </a:p>
        </p:txBody>
      </p:sp>
      <p:sp>
        <p:nvSpPr>
          <p:cNvPr id="12" name="Rectangle 11"/>
          <p:cNvSpPr/>
          <p:nvPr/>
        </p:nvSpPr>
        <p:spPr>
          <a:xfrm>
            <a:off x="783400" y="2593973"/>
            <a:ext cx="9283311" cy="1323439"/>
          </a:xfrm>
          <a:prstGeom prst="rect">
            <a:avLst/>
          </a:prstGeom>
        </p:spPr>
        <p:txBody>
          <a:bodyPr wrap="none">
            <a:spAutoFit/>
          </a:bodyPr>
          <a:lstStyle/>
          <a:p>
            <a:pPr algn="r"/>
            <a:r>
              <a:rPr lang="ar-BH" sz="4000" b="1" dirty="0">
                <a:latin typeface="Sakkal Majalla" panose="02000000000000000000" pitchFamily="2" charset="-78"/>
                <a:cs typeface="Sakkal Majalla" panose="02000000000000000000" pitchFamily="2" charset="-78"/>
              </a:rPr>
              <a:t>8- وَصَفَتِ الحَمامَةُ النَّمْلَةَ بِالشُّجاعَةِ، فَهَلْ أوافِقُ الحَمامَةَ في</a:t>
            </a:r>
          </a:p>
          <a:p>
            <a:pPr algn="r"/>
            <a:r>
              <a:rPr lang="ar-BH" sz="4000" b="1" dirty="0">
                <a:latin typeface="Sakkal Majalla" panose="02000000000000000000" pitchFamily="2" charset="-78"/>
                <a:cs typeface="Sakkal Majalla" panose="02000000000000000000" pitchFamily="2" charset="-78"/>
              </a:rPr>
              <a:t>هَذا الوَصْفِ، أُعَلِّلُ رَأْيي.</a:t>
            </a:r>
            <a:endParaRPr lang="en-US" sz="3200" b="1" dirty="0">
              <a:latin typeface="Sakkal Majalla" panose="02000000000000000000" pitchFamily="2" charset="-78"/>
              <a:cs typeface="Sakkal Majalla" panose="02000000000000000000" pitchFamily="2" charset="-78"/>
            </a:endParaRPr>
          </a:p>
        </p:txBody>
      </p:sp>
      <p:sp>
        <p:nvSpPr>
          <p:cNvPr id="14" name="TextBox 13"/>
          <p:cNvSpPr txBox="1"/>
          <p:nvPr/>
        </p:nvSpPr>
        <p:spPr>
          <a:xfrm>
            <a:off x="7986019" y="1623793"/>
            <a:ext cx="11809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BH" sz="3600" dirty="0">
                <a:latin typeface="Sakkal Majalla" panose="02000000000000000000" pitchFamily="2" charset="-78"/>
                <a:cs typeface="Sakkal Majalla" panose="02000000000000000000" pitchFamily="2" charset="-78"/>
              </a:rPr>
              <a:t>يَضْرِبُ</a:t>
            </a:r>
            <a:endParaRPr lang="en-US" sz="3600" dirty="0">
              <a:latin typeface="Sakkal Majalla" panose="02000000000000000000" pitchFamily="2" charset="-78"/>
              <a:cs typeface="Sakkal Majalla" panose="02000000000000000000" pitchFamily="2" charset="-78"/>
            </a:endParaRPr>
          </a:p>
        </p:txBody>
      </p:sp>
      <p:sp>
        <p:nvSpPr>
          <p:cNvPr id="15" name="TextBox 14"/>
          <p:cNvSpPr txBox="1"/>
          <p:nvPr/>
        </p:nvSpPr>
        <p:spPr>
          <a:xfrm>
            <a:off x="6332612" y="1623793"/>
            <a:ext cx="11809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BH" sz="3600" dirty="0">
                <a:latin typeface="Sakkal Majalla" panose="02000000000000000000" pitchFamily="2" charset="-78"/>
                <a:cs typeface="Sakkal Majalla" panose="02000000000000000000" pitchFamily="2" charset="-78"/>
              </a:rPr>
              <a:t>يَجْذِبُ</a:t>
            </a:r>
            <a:endParaRPr lang="en-US" sz="3600" dirty="0">
              <a:latin typeface="Sakkal Majalla" panose="02000000000000000000" pitchFamily="2" charset="-78"/>
              <a:cs typeface="Sakkal Majalla" panose="02000000000000000000" pitchFamily="2" charset="-78"/>
            </a:endParaRPr>
          </a:p>
        </p:txBody>
      </p:sp>
      <p:sp>
        <p:nvSpPr>
          <p:cNvPr id="16" name="TextBox 15"/>
          <p:cNvSpPr txBox="1"/>
          <p:nvPr/>
        </p:nvSpPr>
        <p:spPr>
          <a:xfrm>
            <a:off x="4669931" y="1623792"/>
            <a:ext cx="119021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BH" sz="3600" dirty="0">
                <a:latin typeface="Sakkal Majalla" panose="02000000000000000000" pitchFamily="2" charset="-78"/>
                <a:cs typeface="Sakkal Majalla" panose="02000000000000000000" pitchFamily="2" charset="-78"/>
              </a:rPr>
              <a:t>يُقَدِّمُ</a:t>
            </a:r>
            <a:endParaRPr lang="en-US" sz="3600" dirty="0">
              <a:latin typeface="Sakkal Majalla" panose="02000000000000000000" pitchFamily="2" charset="-78"/>
              <a:cs typeface="Sakkal Majalla" panose="02000000000000000000" pitchFamily="2" charset="-78"/>
            </a:endParaRPr>
          </a:p>
        </p:txBody>
      </p:sp>
      <p:sp>
        <p:nvSpPr>
          <p:cNvPr id="17" name="TextBox 16"/>
          <p:cNvSpPr txBox="1"/>
          <p:nvPr/>
        </p:nvSpPr>
        <p:spPr>
          <a:xfrm>
            <a:off x="3016524" y="1623792"/>
            <a:ext cx="118093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BH" sz="3600" dirty="0">
                <a:latin typeface="Sakkal Majalla" panose="02000000000000000000" pitchFamily="2" charset="-78"/>
                <a:cs typeface="Sakkal Majalla" panose="02000000000000000000" pitchFamily="2" charset="-78"/>
              </a:rPr>
              <a:t>يُعْطي</a:t>
            </a:r>
            <a:endParaRPr lang="en-US" sz="3600" dirty="0">
              <a:latin typeface="Sakkal Majalla" panose="02000000000000000000" pitchFamily="2" charset="-78"/>
              <a:cs typeface="Sakkal Majalla" panose="02000000000000000000" pitchFamily="2" charset="-78"/>
            </a:endParaRPr>
          </a:p>
        </p:txBody>
      </p:sp>
      <p:sp>
        <p:nvSpPr>
          <p:cNvPr id="13" name="TextBox 12"/>
          <p:cNvSpPr txBox="1"/>
          <p:nvPr/>
        </p:nvSpPr>
        <p:spPr>
          <a:xfrm>
            <a:off x="1975751" y="4008866"/>
            <a:ext cx="8069580" cy="646331"/>
          </a:xfrm>
          <a:prstGeom prst="rect">
            <a:avLst/>
          </a:prstGeom>
          <a:noFill/>
        </p:spPr>
        <p:txBody>
          <a:bodyPr wrap="square" rtlCol="0">
            <a:spAutoFit/>
          </a:bodyPr>
          <a:lstStyle/>
          <a:p>
            <a:pPr algn="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p:txBody>
      </p:sp>
      <p:sp>
        <p:nvSpPr>
          <p:cNvPr id="19" name="TextBox 18"/>
          <p:cNvSpPr txBox="1"/>
          <p:nvPr/>
        </p:nvSpPr>
        <p:spPr>
          <a:xfrm>
            <a:off x="2061210" y="4733333"/>
            <a:ext cx="8069580" cy="646331"/>
          </a:xfrm>
          <a:prstGeom prst="rect">
            <a:avLst/>
          </a:prstGeom>
          <a:noFill/>
        </p:spPr>
        <p:txBody>
          <a:bodyPr wrap="square" rtlCol="0">
            <a:spAutoFit/>
          </a:bodyPr>
          <a:lstStyle/>
          <a:p>
            <a:pPr algn="r"/>
            <a:r>
              <a:rPr lang="ar-BH" sz="3600" dirty="0">
                <a:latin typeface="Sakkal Majalla" panose="02000000000000000000" pitchFamily="2" charset="-78"/>
                <a:cs typeface="Sakkal Majalla" panose="02000000000000000000" pitchFamily="2" charset="-78"/>
              </a:rPr>
              <a:t>......................................................................................................</a:t>
            </a:r>
            <a:endParaRPr lang="en-US" sz="3600" dirty="0">
              <a:latin typeface="Sakkal Majalla" panose="02000000000000000000" pitchFamily="2" charset="-78"/>
              <a:cs typeface="Sakkal Majalla" panose="02000000000000000000" pitchFamily="2" charset="-78"/>
            </a:endParaRPr>
          </a:p>
        </p:txBody>
      </p:sp>
      <p:sp>
        <p:nvSpPr>
          <p:cNvPr id="20" name="TextBox 19"/>
          <p:cNvSpPr txBox="1"/>
          <p:nvPr/>
        </p:nvSpPr>
        <p:spPr>
          <a:xfrm>
            <a:off x="5690982" y="801212"/>
            <a:ext cx="3181348" cy="646331"/>
          </a:xfrm>
          <a:prstGeom prst="rect">
            <a:avLst/>
          </a:prstGeom>
          <a:noFill/>
        </p:spPr>
        <p:txBody>
          <a:bodyPr wrap="square" rtlCol="0">
            <a:spAutoFit/>
          </a:bodyPr>
          <a:lstStyle/>
          <a:p>
            <a:r>
              <a:rPr lang="ar-BH" sz="3600" dirty="0">
                <a:latin typeface="Sakkal Majalla" panose="02000000000000000000" pitchFamily="2" charset="-78"/>
                <a:cs typeface="Sakkal Majalla" panose="02000000000000000000" pitchFamily="2" charset="-78"/>
              </a:rPr>
              <a:t>«كانَ الماءُ يَدْفَعُ النَّمْلَةَ»</a:t>
            </a:r>
            <a:endParaRPr lang="en-US" sz="3600" dirty="0">
              <a:latin typeface="Sakkal Majalla" panose="02000000000000000000" pitchFamily="2" charset="-78"/>
              <a:cs typeface="Sakkal Majalla" panose="02000000000000000000" pitchFamily="2" charset="-78"/>
            </a:endParaRPr>
          </a:p>
        </p:txBody>
      </p:sp>
      <p:sp>
        <p:nvSpPr>
          <p:cNvPr id="18" name="TextBox 17"/>
          <p:cNvSpPr txBox="1"/>
          <p:nvPr/>
        </p:nvSpPr>
        <p:spPr>
          <a:xfrm>
            <a:off x="1941413" y="4077446"/>
            <a:ext cx="8138255" cy="1200329"/>
          </a:xfrm>
          <a:prstGeom prst="rect">
            <a:avLst/>
          </a:prstGeom>
          <a:noFill/>
        </p:spPr>
        <p:txBody>
          <a:bodyPr wrap="square" rtlCol="0">
            <a:spAutoFit/>
          </a:bodyPr>
          <a:lstStyle/>
          <a:p>
            <a:pPr algn="r"/>
            <a:r>
              <a:rPr lang="ar-BH" sz="3600" dirty="0">
                <a:solidFill>
                  <a:srgbClr val="0070C0"/>
                </a:solidFill>
                <a:latin typeface="Sakkal Majalla" panose="02000000000000000000" pitchFamily="2" charset="-78"/>
                <a:cs typeface="Sakkal Majalla" panose="02000000000000000000" pitchFamily="2" charset="-78"/>
              </a:rPr>
              <a:t>نَعَمْ؛ لِأَنَّها اسْتَطَاعَتْ بِشَجَاعَتِها، وَبِمُسَاعَدَةِ الحَمَامَةِ مِنْ النَّجَاةِ وَعَدَمْ الغَرْقِ. </a:t>
            </a:r>
            <a:endParaRPr lang="en-US" sz="3600" dirty="0">
              <a:solidFill>
                <a:srgbClr val="0070C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6021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6">
                                            <p:txEl>
                                              <p:pRg st="0" end="0"/>
                                            </p:txEl>
                                          </p:spTgt>
                                        </p:tgtEl>
                                        <p:attrNameLst>
                                          <p:attrName>style.color</p:attrName>
                                        </p:attrNameLst>
                                      </p:cBhvr>
                                      <p:to>
                                        <p:clrVal>
                                          <a:schemeClr val="accent2"/>
                                        </p:clrVal>
                                      </p:to>
                                    </p:set>
                                    <p:set>
                                      <p:cBhvr>
                                        <p:cTn id="7" dur="500" fill="hold"/>
                                        <p:tgtEl>
                                          <p:spTgt spid="16">
                                            <p:txEl>
                                              <p:pRg st="0" end="0"/>
                                            </p:txEl>
                                          </p:spTgt>
                                        </p:tgtEl>
                                        <p:attrNameLst>
                                          <p:attrName>fillcolor</p:attrName>
                                        </p:attrNameLst>
                                      </p:cBhvr>
                                      <p:to>
                                        <p:clrVal>
                                          <a:schemeClr val="accent2"/>
                                        </p:clrVal>
                                      </p:to>
                                    </p:set>
                                    <p:set>
                                      <p:cBhvr>
                                        <p:cTn id="8" dur="500" fill="hold"/>
                                        <p:tgtEl>
                                          <p:spTgt spid="16">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8"/>
                                        </p:tgtEl>
                                        <p:attrNameLst>
                                          <p:attrName>style.visibility</p:attrName>
                                        </p:attrNameLst>
                                      </p:cBhvr>
                                      <p:to>
                                        <p:strVal val="visible"/>
                                      </p:to>
                                    </p:set>
                                    <p:anim by="(-#ppt_w*2)" calcmode="lin" valueType="num">
                                      <p:cBhvr rctx="PPT">
                                        <p:cTn id="13" dur="500" autoRev="1" fill="hold">
                                          <p:stCondLst>
                                            <p:cond delay="0"/>
                                          </p:stCondLst>
                                        </p:cTn>
                                        <p:tgtEl>
                                          <p:spTgt spid="18"/>
                                        </p:tgtEl>
                                        <p:attrNameLst>
                                          <p:attrName>ppt_w</p:attrName>
                                        </p:attrNameLst>
                                      </p:cBhvr>
                                    </p:anim>
                                    <p:anim by="(#ppt_w*0.50)" calcmode="lin" valueType="num">
                                      <p:cBhvr>
                                        <p:cTn id="14" dur="500" decel="50000" autoRev="1" fill="hold">
                                          <p:stCondLst>
                                            <p:cond delay="0"/>
                                          </p:stCondLst>
                                        </p:cTn>
                                        <p:tgtEl>
                                          <p:spTgt spid="18"/>
                                        </p:tgtEl>
                                        <p:attrNameLst>
                                          <p:attrName>ppt_x</p:attrName>
                                        </p:attrNameLst>
                                      </p:cBhvr>
                                    </p:anim>
                                    <p:anim from="(-#ppt_h/2)" to="(#ppt_y)" calcmode="lin" valueType="num">
                                      <p:cBhvr>
                                        <p:cTn id="15" dur="1000" fill="hold">
                                          <p:stCondLst>
                                            <p:cond delay="0"/>
                                          </p:stCondLst>
                                        </p:cTn>
                                        <p:tgtEl>
                                          <p:spTgt spid="18"/>
                                        </p:tgtEl>
                                        <p:attrNameLst>
                                          <p:attrName>ppt_y</p:attrName>
                                        </p:attrNameLst>
                                      </p:cBhvr>
                                    </p:anim>
                                    <p:animRot by="21600000">
                                      <p:cBhvr>
                                        <p:cTn id="16" dur="1000" fill="hold">
                                          <p:stCondLst>
                                            <p:cond delay="0"/>
                                          </p:stCondLst>
                                        </p:cTn>
                                        <p:tgtEl>
                                          <p:spTgt spid="18"/>
                                        </p:tgtEl>
                                        <p:attrNameLst>
                                          <p:attrName>r</p:attrName>
                                        </p:attrNameLst>
                                      </p:cBhvr>
                                    </p:animRo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a:t>
            </a:r>
            <a:r>
              <a:rPr kumimoji="0" lang="ar-BH" sz="14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االأول</a:t>
            </a: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2" name="Rectangle 2">
            <a:extLst>
              <a:ext uri="{FF2B5EF4-FFF2-40B4-BE49-F238E27FC236}">
                <a16:creationId xmlns:a16="http://schemas.microsoft.com/office/drawing/2014/main" xmlns="" id="{E25120DD-733A-43B1-91E9-17ABC931963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4" name="Footer Placeholder 3">
            <a:extLst>
              <a:ext uri="{FF2B5EF4-FFF2-40B4-BE49-F238E27FC236}">
                <a16:creationId xmlns:a16="http://schemas.microsoft.com/office/drawing/2014/main" xmlns="" id="{C4F6B531-8CBE-47CB-AA6C-53C0FC78C945}"/>
              </a:ext>
            </a:extLst>
          </p:cNvPr>
          <p:cNvSpPr>
            <a:spLocks noGrp="1"/>
          </p:cNvSpPr>
          <p:nvPr>
            <p:ph type="ftr" sz="quarter" idx="11"/>
          </p:nvPr>
        </p:nvSpPr>
        <p:spPr>
          <a:xfrm>
            <a:off x="3649436" y="6466241"/>
            <a:ext cx="4722210"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الصف الثاني الابتدائي /وحدة المراجعة/ الدرس  أُراجع القراءة (1)</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ectangle 4"/>
          <p:cNvSpPr/>
          <p:nvPr/>
        </p:nvSpPr>
        <p:spPr>
          <a:xfrm>
            <a:off x="154305" y="2324763"/>
            <a:ext cx="11883390" cy="1754326"/>
          </a:xfrm>
          <a:prstGeom prst="rect">
            <a:avLst/>
          </a:prstGeom>
        </p:spPr>
        <p:txBody>
          <a:bodyPr wrap="square">
            <a:spAutoFit/>
          </a:bodyPr>
          <a:lstStyle/>
          <a:p>
            <a:pPr marL="457200" algn="just" rtl="1"/>
            <a:r>
              <a:rPr lang="ar-BH" sz="3600" dirty="0">
                <a:solidFill>
                  <a:srgbClr val="FF0000"/>
                </a:solidFill>
                <a:cs typeface="Sakkal Majalla" panose="02000000000000000000" pitchFamily="2" charset="-78"/>
              </a:rPr>
              <a:t>قُرْبَ نَـــــهْرٍ كَثيرِ الـمِياهِ، كانَتْ تَعيشُ حَمامَةٌ لَطيفَةٌ تُحِبُّ فِعْلَ الخَيْرِ وَمُساعَدَةَ الآخَرينَ. وَبَيْنَما كانَتْ الحَمامَةُ تَبْحَثُ عَنِ الحَبِّ عَلى ضِفَّةِ النَّــــهْرِ في يَوْمٍ مِنْ أَيّامِ الرَّبيعِ، رَأَتْ نَمْلَةً تَكادُ تَغْرَقُ في ماءِ النَّـــــهْرِ، كانَ الــــــماءُ يَدْفَعُ النَّمْلَةَ، لَكِنَّها بِفَضْلِ شَجاعَتِها وَإِصْرارِها تَعَلَّقَتْ بِقَشَّةٍ.                      </a:t>
            </a:r>
            <a:endParaRPr lang="en-US" sz="2800" dirty="0">
              <a:solidFill>
                <a:srgbClr val="FF0000"/>
              </a:solidFill>
              <a:effectLst/>
            </a:endParaRPr>
          </a:p>
        </p:txBody>
      </p:sp>
      <p:pic>
        <p:nvPicPr>
          <p:cNvPr id="12" name="Picture 11"/>
          <p:cNvPicPr>
            <a:picLocks noChangeAspect="1"/>
          </p:cNvPicPr>
          <p:nvPr/>
        </p:nvPicPr>
        <p:blipFill>
          <a:blip r:embed="rId2"/>
          <a:stretch>
            <a:fillRect/>
          </a:stretch>
        </p:blipFill>
        <p:spPr>
          <a:xfrm>
            <a:off x="5508258" y="431080"/>
            <a:ext cx="317688" cy="300744"/>
          </a:xfrm>
          <a:prstGeom prst="rect">
            <a:avLst/>
          </a:prstGeom>
        </p:spPr>
      </p:pic>
      <p:sp>
        <p:nvSpPr>
          <p:cNvPr id="13" name="Rectangle 12"/>
          <p:cNvSpPr/>
          <p:nvPr/>
        </p:nvSpPr>
        <p:spPr>
          <a:xfrm>
            <a:off x="3063240" y="4032735"/>
            <a:ext cx="6164032" cy="707886"/>
          </a:xfrm>
          <a:prstGeom prst="rect">
            <a:avLst/>
          </a:prstGeom>
        </p:spPr>
        <p:txBody>
          <a:bodyPr wrap="square">
            <a:spAutoFit/>
          </a:bodyPr>
          <a:lstStyle/>
          <a:p>
            <a:pPr lvl="0" algn="just" rtl="1">
              <a:tabLst>
                <a:tab pos="632460" algn="r"/>
              </a:tabLst>
            </a:pPr>
            <a:r>
              <a:rPr lang="ar-BH" sz="4000" b="1" dirty="0">
                <a:cs typeface="Sakkal Majalla" panose="02000000000000000000" pitchFamily="2" charset="-78"/>
              </a:rPr>
              <a:t>10- أَقْرَأُ الجُمْلَةَ، وَأَكْتُبُ عَدَدَ كَلِماتِها:</a:t>
            </a:r>
            <a:endParaRPr lang="en-US" sz="4000" b="1" dirty="0">
              <a:effectLst/>
            </a:endParaRPr>
          </a:p>
        </p:txBody>
      </p:sp>
      <p:graphicFrame>
        <p:nvGraphicFramePr>
          <p:cNvPr id="14" name="Table 13"/>
          <p:cNvGraphicFramePr>
            <a:graphicFrameLocks noGrp="1"/>
          </p:cNvGraphicFramePr>
          <p:nvPr>
            <p:extLst>
              <p:ext uri="{D42A27DB-BD31-4B8C-83A1-F6EECF244321}">
                <p14:modId xmlns:p14="http://schemas.microsoft.com/office/powerpoint/2010/main" val="1577099922"/>
              </p:ext>
            </p:extLst>
          </p:nvPr>
        </p:nvGraphicFramePr>
        <p:xfrm>
          <a:off x="1028700" y="4968314"/>
          <a:ext cx="8371026" cy="940996"/>
        </p:xfrm>
        <a:graphic>
          <a:graphicData uri="http://schemas.openxmlformats.org/drawingml/2006/table">
            <a:tbl>
              <a:tblPr rtl="1" firstRow="1" firstCol="1" bandRow="1">
                <a:tableStyleId>{5C22544A-7EE6-4342-B048-85BDC9FD1C3A}</a:tableStyleId>
              </a:tblPr>
              <a:tblGrid>
                <a:gridCol w="6804922">
                  <a:extLst>
                    <a:ext uri="{9D8B030D-6E8A-4147-A177-3AD203B41FA5}">
                      <a16:colId xmlns:a16="http://schemas.microsoft.com/office/drawing/2014/main" xmlns="" val="20000"/>
                    </a:ext>
                  </a:extLst>
                </a:gridCol>
                <a:gridCol w="1566104">
                  <a:extLst>
                    <a:ext uri="{9D8B030D-6E8A-4147-A177-3AD203B41FA5}">
                      <a16:colId xmlns:a16="http://schemas.microsoft.com/office/drawing/2014/main" xmlns="" val="20001"/>
                    </a:ext>
                  </a:extLst>
                </a:gridCol>
              </a:tblGrid>
              <a:tr h="940996">
                <a:tc>
                  <a:txBody>
                    <a:bodyPr/>
                    <a:lstStyle/>
                    <a:p>
                      <a:pPr algn="just" rtl="1">
                        <a:spcAft>
                          <a:spcPts val="0"/>
                        </a:spcAft>
                      </a:pPr>
                      <a:endParaRPr lang="en-US" sz="1100" dirty="0">
                        <a:solidFill>
                          <a:schemeClr val="bg1"/>
                        </a:solidFill>
                        <a:effectLst/>
                        <a:latin typeface="Calibri" panose="020F0502020204030204" pitchFamily="34" charset="0"/>
                      </a:endParaRPr>
                    </a:p>
                  </a:txBody>
                  <a:tcPr marL="68580" marR="68580" marT="0" marB="0"/>
                </a:tc>
                <a:tc>
                  <a:txBody>
                    <a:bodyPr/>
                    <a:lstStyle/>
                    <a:p>
                      <a:pPr algn="just" rtl="1">
                        <a:spcAft>
                          <a:spcPts val="0"/>
                        </a:spcAft>
                      </a:pPr>
                      <a:r>
                        <a:rPr lang="ar-BH" sz="1200" dirty="0">
                          <a:solidFill>
                            <a:schemeClr val="bg1"/>
                          </a:solidFill>
                          <a:effectLst/>
                        </a:rPr>
                        <a:t> </a:t>
                      </a:r>
                      <a:endParaRPr lang="en-US" sz="1100" dirty="0">
                        <a:solidFill>
                          <a:schemeClr val="bg1"/>
                        </a:solidFill>
                        <a:effectLst/>
                      </a:endParaRPr>
                    </a:p>
                  </a:txBody>
                  <a:tcPr marL="68580" marR="68580" marT="0" marB="0"/>
                </a:tc>
                <a:extLst>
                  <a:ext uri="{0D108BD9-81ED-4DB2-BD59-A6C34878D82A}">
                    <a16:rowId xmlns:a16="http://schemas.microsoft.com/office/drawing/2014/main" xmlns="" val="10000"/>
                  </a:ext>
                </a:extLst>
              </a:tr>
            </a:tbl>
          </a:graphicData>
        </a:graphic>
      </p:graphicFrame>
      <p:sp>
        <p:nvSpPr>
          <p:cNvPr id="15" name="Rectangle 14"/>
          <p:cNvSpPr/>
          <p:nvPr/>
        </p:nvSpPr>
        <p:spPr>
          <a:xfrm>
            <a:off x="3252644" y="228600"/>
            <a:ext cx="5891356" cy="707886"/>
          </a:xfrm>
          <a:prstGeom prst="rect">
            <a:avLst/>
          </a:prstGeom>
        </p:spPr>
        <p:txBody>
          <a:bodyPr wrap="none">
            <a:spAutoFit/>
          </a:bodyPr>
          <a:lstStyle/>
          <a:p>
            <a:r>
              <a:rPr lang="ar-BH" sz="4000" b="1" dirty="0">
                <a:latin typeface="Sakkal Majalla" panose="02000000000000000000" pitchFamily="2" charset="-78"/>
                <a:cs typeface="Sakkal Majalla" panose="02000000000000000000" pitchFamily="2" charset="-78"/>
              </a:rPr>
              <a:t>9- أقْرَأُ الفِقْرَةَ، وَأَضَعُ       حَوْلَ الكَلِماتِ:</a:t>
            </a:r>
            <a:endParaRPr lang="en-US" sz="3200" b="1" dirty="0">
              <a:latin typeface="Sakkal Majalla" panose="02000000000000000000" pitchFamily="2" charset="-78"/>
              <a:cs typeface="Sakkal Majalla" panose="02000000000000000000" pitchFamily="2" charset="-78"/>
            </a:endParaRPr>
          </a:p>
        </p:txBody>
      </p:sp>
      <p:sp>
        <p:nvSpPr>
          <p:cNvPr id="17" name="Rectangle 16"/>
          <p:cNvSpPr/>
          <p:nvPr/>
        </p:nvSpPr>
        <p:spPr>
          <a:xfrm>
            <a:off x="4498048" y="5029055"/>
            <a:ext cx="4644220" cy="646331"/>
          </a:xfrm>
          <a:prstGeom prst="rect">
            <a:avLst/>
          </a:prstGeom>
        </p:spPr>
        <p:txBody>
          <a:bodyPr wrap="none">
            <a:spAutoFit/>
          </a:bodyPr>
          <a:lstStyle/>
          <a:p>
            <a:pPr lvl="0" algn="just" rtl="1"/>
            <a:r>
              <a:rPr lang="ar-BH" sz="3600" dirty="0">
                <a:solidFill>
                  <a:prstClr val="white"/>
                </a:solidFill>
                <a:latin typeface="Sakkal Majalla" panose="02000000000000000000" pitchFamily="2" charset="-78"/>
                <a:cs typeface="Sakkal Majalla" panose="02000000000000000000" pitchFamily="2" charset="-78"/>
              </a:rPr>
              <a:t>دَفَعَتِ النَّمْلَةُ القَشَّةَ في اتِّجاهِ العودِ.</a:t>
            </a:r>
            <a:endParaRPr lang="en-US" sz="1600" dirty="0">
              <a:solidFill>
                <a:prstClr val="white"/>
              </a:solidFill>
              <a:latin typeface="Sakkal Majalla" panose="02000000000000000000" pitchFamily="2" charset="-78"/>
              <a:cs typeface="Sakkal Majalla" panose="02000000000000000000" pitchFamily="2" charset="-78"/>
            </a:endParaRPr>
          </a:p>
        </p:txBody>
      </p:sp>
      <p:sp>
        <p:nvSpPr>
          <p:cNvPr id="22" name="Rectangle 21"/>
          <p:cNvSpPr/>
          <p:nvPr/>
        </p:nvSpPr>
        <p:spPr>
          <a:xfrm>
            <a:off x="1028169" y="5137363"/>
            <a:ext cx="1635383" cy="646331"/>
          </a:xfrm>
          <a:prstGeom prst="rect">
            <a:avLst/>
          </a:prstGeom>
        </p:spPr>
        <p:txBody>
          <a:bodyPr wrap="none">
            <a:spAutoFit/>
          </a:bodyPr>
          <a:lstStyle/>
          <a:p>
            <a:pPr lvl="0" algn="just" rtl="1"/>
            <a:r>
              <a:rPr lang="ar-BH" sz="3600" dirty="0">
                <a:solidFill>
                  <a:prstClr val="white"/>
                </a:solidFill>
                <a:latin typeface="Sakkal Majalla" panose="02000000000000000000" pitchFamily="2" charset="-78"/>
                <a:cs typeface="Sakkal Majalla" panose="02000000000000000000" pitchFamily="2" charset="-78"/>
              </a:rPr>
              <a:t>ست كلمات</a:t>
            </a:r>
            <a:endParaRPr lang="en-US" sz="3200" dirty="0">
              <a:solidFill>
                <a:prstClr val="white"/>
              </a:solidFill>
              <a:latin typeface="Sakkal Majalla" panose="02000000000000000000" pitchFamily="2" charset="-78"/>
              <a:cs typeface="Sakkal Majalla" panose="02000000000000000000" pitchFamily="2" charset="-78"/>
            </a:endParaRPr>
          </a:p>
        </p:txBody>
      </p:sp>
      <p:sp>
        <p:nvSpPr>
          <p:cNvPr id="23" name="Oval 22"/>
          <p:cNvSpPr/>
          <p:nvPr/>
        </p:nvSpPr>
        <p:spPr>
          <a:xfrm>
            <a:off x="6812280" y="2223245"/>
            <a:ext cx="1002578" cy="755216"/>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Oval 24"/>
          <p:cNvSpPr/>
          <p:nvPr/>
        </p:nvSpPr>
        <p:spPr>
          <a:xfrm>
            <a:off x="5508258" y="2826621"/>
            <a:ext cx="777240" cy="682053"/>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Oval 25"/>
          <p:cNvSpPr/>
          <p:nvPr/>
        </p:nvSpPr>
        <p:spPr>
          <a:xfrm>
            <a:off x="1245870" y="3383037"/>
            <a:ext cx="960482" cy="696052"/>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27" name="Table 26"/>
          <p:cNvGraphicFramePr>
            <a:graphicFrameLocks noGrp="1"/>
          </p:cNvGraphicFramePr>
          <p:nvPr>
            <p:extLst>
              <p:ext uri="{D42A27DB-BD31-4B8C-83A1-F6EECF244321}">
                <p14:modId xmlns:p14="http://schemas.microsoft.com/office/powerpoint/2010/main" val="1326266015"/>
              </p:ext>
            </p:extLst>
          </p:nvPr>
        </p:nvGraphicFramePr>
        <p:xfrm>
          <a:off x="2718608" y="1041636"/>
          <a:ext cx="6423660" cy="1016204"/>
        </p:xfrm>
        <a:graphic>
          <a:graphicData uri="http://schemas.openxmlformats.org/drawingml/2006/table">
            <a:tbl>
              <a:tblPr rtl="1" firstRow="1" firstCol="1" bandRow="1">
                <a:tableStyleId>{5C22544A-7EE6-4342-B048-85BDC9FD1C3A}</a:tableStyleId>
              </a:tblPr>
              <a:tblGrid>
                <a:gridCol w="2289595">
                  <a:extLst>
                    <a:ext uri="{9D8B030D-6E8A-4147-A177-3AD203B41FA5}">
                      <a16:colId xmlns:a16="http://schemas.microsoft.com/office/drawing/2014/main" xmlns="" val="20000"/>
                    </a:ext>
                  </a:extLst>
                </a:gridCol>
                <a:gridCol w="2500892">
                  <a:extLst>
                    <a:ext uri="{9D8B030D-6E8A-4147-A177-3AD203B41FA5}">
                      <a16:colId xmlns:a16="http://schemas.microsoft.com/office/drawing/2014/main" xmlns="" val="20001"/>
                    </a:ext>
                  </a:extLst>
                </a:gridCol>
                <a:gridCol w="1633173">
                  <a:extLst>
                    <a:ext uri="{9D8B030D-6E8A-4147-A177-3AD203B41FA5}">
                      <a16:colId xmlns:a16="http://schemas.microsoft.com/office/drawing/2014/main" xmlns="" val="20002"/>
                    </a:ext>
                  </a:extLst>
                </a:gridCol>
              </a:tblGrid>
              <a:tr h="1016204">
                <a:tc>
                  <a:txBody>
                    <a:bodyPr/>
                    <a:lstStyle/>
                    <a:p>
                      <a:pPr algn="ctr" rtl="1">
                        <a:spcAft>
                          <a:spcPts val="0"/>
                        </a:spcAft>
                      </a:pPr>
                      <a:r>
                        <a:rPr lang="ar-BH" sz="2600" dirty="0">
                          <a:effectLst/>
                        </a:rPr>
                        <a:t> </a:t>
                      </a:r>
                      <a:endParaRPr lang="en-US" sz="1100" dirty="0">
                        <a:effectLst/>
                        <a:latin typeface="Calibri" panose="020F0502020204030204" pitchFamily="34" charset="0"/>
                      </a:endParaRPr>
                    </a:p>
                  </a:txBody>
                  <a:tcPr marL="68580" marR="68580" marT="0" marB="0"/>
                </a:tc>
                <a:tc>
                  <a:txBody>
                    <a:bodyPr/>
                    <a:lstStyle/>
                    <a:p>
                      <a:pPr algn="ctr" rtl="1">
                        <a:spcAft>
                          <a:spcPts val="0"/>
                        </a:spcAft>
                      </a:pPr>
                      <a:r>
                        <a:rPr lang="ar-BH" sz="2600" dirty="0">
                          <a:effectLst/>
                        </a:rPr>
                        <a:t> </a:t>
                      </a:r>
                      <a:endParaRPr lang="en-US" sz="1100" dirty="0">
                        <a:effectLst/>
                        <a:latin typeface="Calibri" panose="020F0502020204030204" pitchFamily="34" charset="0"/>
                      </a:endParaRPr>
                    </a:p>
                  </a:txBody>
                  <a:tcPr marL="68580" marR="68580" marT="0" marB="0"/>
                </a:tc>
                <a:tc>
                  <a:txBody>
                    <a:bodyPr/>
                    <a:lstStyle/>
                    <a:p>
                      <a:pPr algn="ctr" rtl="1">
                        <a:spcAft>
                          <a:spcPts val="0"/>
                        </a:spcAft>
                      </a:pPr>
                      <a:endParaRPr lang="en-US" sz="1600" dirty="0">
                        <a:effectLst/>
                        <a:latin typeface="Sakkal Majalla" panose="02000000000000000000" pitchFamily="2" charset="-78"/>
                        <a:cs typeface="Sakkal Majalla" panose="02000000000000000000" pitchFamily="2" charset="-78"/>
                      </a:endParaRPr>
                    </a:p>
                  </a:txBody>
                  <a:tcPr marL="68580" marR="68580" marT="0" marB="0"/>
                </a:tc>
                <a:extLst>
                  <a:ext uri="{0D108BD9-81ED-4DB2-BD59-A6C34878D82A}">
                    <a16:rowId xmlns:a16="http://schemas.microsoft.com/office/drawing/2014/main" xmlns="" val="10000"/>
                  </a:ext>
                </a:extLst>
              </a:tr>
            </a:tbl>
          </a:graphicData>
        </a:graphic>
      </p:graphicFrame>
      <p:sp>
        <p:nvSpPr>
          <p:cNvPr id="28" name="Rectangle 27"/>
          <p:cNvSpPr/>
          <p:nvPr/>
        </p:nvSpPr>
        <p:spPr>
          <a:xfrm>
            <a:off x="7619811" y="1124234"/>
            <a:ext cx="947695" cy="646331"/>
          </a:xfrm>
          <a:prstGeom prst="rect">
            <a:avLst/>
          </a:prstGeom>
        </p:spPr>
        <p:txBody>
          <a:bodyPr wrap="none">
            <a:spAutoFit/>
          </a:bodyPr>
          <a:lstStyle/>
          <a:p>
            <a:r>
              <a:rPr lang="ar-BH" sz="3600" dirty="0">
                <a:solidFill>
                  <a:prstClr val="white"/>
                </a:solidFill>
                <a:latin typeface="Sakkal Majalla" panose="02000000000000000000" pitchFamily="2" charset="-78"/>
                <a:cs typeface="Sakkal Majalla" panose="02000000000000000000" pitchFamily="2" charset="-78"/>
              </a:rPr>
              <a:t>تَعيشُ</a:t>
            </a:r>
            <a:endParaRPr lang="en-US" dirty="0"/>
          </a:p>
        </p:txBody>
      </p:sp>
      <p:sp>
        <p:nvSpPr>
          <p:cNvPr id="29" name="Rectangle 28"/>
          <p:cNvSpPr/>
          <p:nvPr/>
        </p:nvSpPr>
        <p:spPr>
          <a:xfrm>
            <a:off x="5300757" y="1154371"/>
            <a:ext cx="880369" cy="646331"/>
          </a:xfrm>
          <a:prstGeom prst="rect">
            <a:avLst/>
          </a:prstGeom>
        </p:spPr>
        <p:txBody>
          <a:bodyPr wrap="none">
            <a:spAutoFit/>
          </a:bodyPr>
          <a:lstStyle/>
          <a:p>
            <a:r>
              <a:rPr lang="ar-BH" sz="3600" b="1" dirty="0">
                <a:solidFill>
                  <a:prstClr val="white"/>
                </a:solidFill>
                <a:latin typeface="Sakkal Majalla" panose="02000000000000000000" pitchFamily="2" charset="-78"/>
                <a:cs typeface="Sakkal Majalla" panose="02000000000000000000" pitchFamily="2" charset="-78"/>
              </a:rPr>
              <a:t>ضِفَّةِ</a:t>
            </a:r>
            <a:endParaRPr lang="en-US" dirty="0"/>
          </a:p>
        </p:txBody>
      </p:sp>
      <p:sp>
        <p:nvSpPr>
          <p:cNvPr id="30" name="Rectangle 29"/>
          <p:cNvSpPr/>
          <p:nvPr/>
        </p:nvSpPr>
        <p:spPr>
          <a:xfrm>
            <a:off x="3146813" y="1223979"/>
            <a:ext cx="1075936" cy="646331"/>
          </a:xfrm>
          <a:prstGeom prst="rect">
            <a:avLst/>
          </a:prstGeom>
        </p:spPr>
        <p:txBody>
          <a:bodyPr wrap="none">
            <a:spAutoFit/>
          </a:bodyPr>
          <a:lstStyle/>
          <a:p>
            <a:pPr lvl="0" algn="ctr" rtl="1"/>
            <a:r>
              <a:rPr lang="ar-BH" sz="3600" b="1" dirty="0">
                <a:solidFill>
                  <a:prstClr val="white"/>
                </a:solidFill>
                <a:latin typeface="Sakkal Majalla" panose="02000000000000000000" pitchFamily="2" charset="-78"/>
                <a:cs typeface="Sakkal Majalla" panose="02000000000000000000" pitchFamily="2" charset="-78"/>
              </a:rPr>
              <a:t>تَعَلَّقَتْ</a:t>
            </a:r>
            <a:endParaRPr lang="en-US" sz="16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0190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1000"/>
                                        <p:tgtEl>
                                          <p:spTgt spid="30"/>
                                        </p:tgtEl>
                                      </p:cBhvr>
                                    </p:animEffect>
                                    <p:anim calcmode="lin" valueType="num">
                                      <p:cBhvr>
                                        <p:cTn id="18" dur="1000" fill="hold"/>
                                        <p:tgtEl>
                                          <p:spTgt spid="30"/>
                                        </p:tgtEl>
                                        <p:attrNameLst>
                                          <p:attrName>ppt_x</p:attrName>
                                        </p:attrNameLst>
                                      </p:cBhvr>
                                      <p:tavLst>
                                        <p:tav tm="0">
                                          <p:val>
                                            <p:strVal val="#ppt_x"/>
                                          </p:val>
                                        </p:tav>
                                        <p:tav tm="100000">
                                          <p:val>
                                            <p:strVal val="#ppt_x"/>
                                          </p:val>
                                        </p:tav>
                                      </p:tavLst>
                                    </p:anim>
                                    <p:anim calcmode="lin" valueType="num">
                                      <p:cBhvr>
                                        <p:cTn id="1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circle(in)">
                                      <p:cBhvr>
                                        <p:cTn id="24" dur="20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circle(in)">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circle(in)">
                                      <p:cBhvr>
                                        <p:cTn id="34" dur="20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3" grpId="0" animBg="1"/>
      <p:bldP spid="25" grpId="0" animBg="1"/>
      <p:bldP spid="26" grpId="0" animBg="1"/>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الأول 2020-2021م</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xmlns="" id="{FD172123-B596-45D5-9047-1895A2E41285}"/>
              </a:ext>
            </a:extLst>
          </p:cNvPr>
          <p:cNvSpPr/>
          <p:nvPr/>
        </p:nvSpPr>
        <p:spPr>
          <a:xfrm>
            <a:off x="3160771" y="2456575"/>
            <a:ext cx="6153174" cy="1640880"/>
          </a:xfrm>
          <a:prstGeom prst="roundRect">
            <a:avLst/>
          </a:prstGeom>
          <a:solidFill>
            <a:schemeClr val="bg1">
              <a:lumMod val="95000"/>
            </a:schemeClr>
          </a:solidFill>
          <a:effectLst>
            <a:outerShdw blurRad="76200" dir="13500000" sy="23000" kx="1200000" algn="br" rotWithShape="0">
              <a:prstClr val="black">
                <a:alpha val="2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ar-BH" sz="11500" b="1" dirty="0">
                <a:latin typeface="Sakkal Majalla" panose="02000000000000000000" pitchFamily="2" charset="-78"/>
                <a:cs typeface="Sakkal Majalla" panose="02000000000000000000" pitchFamily="2" charset="-78"/>
              </a:rPr>
              <a:t>انْتَهى الدَّرْسُ</a:t>
            </a:r>
            <a:endParaRPr lang="en-US" sz="11500" b="1" dirty="0">
              <a:latin typeface="Sakkal Majalla" panose="02000000000000000000" pitchFamily="2" charset="-78"/>
              <a:cs typeface="Sakkal Majalla" panose="02000000000000000000" pitchFamily="2" charset="-78"/>
            </a:endParaRPr>
          </a:p>
        </p:txBody>
      </p:sp>
      <p:sp>
        <p:nvSpPr>
          <p:cNvPr id="8" name="Footer Placeholder 3">
            <a:extLst>
              <a:ext uri="{FF2B5EF4-FFF2-40B4-BE49-F238E27FC236}">
                <a16:creationId xmlns:a16="http://schemas.microsoft.com/office/drawing/2014/main" xmlns="" id="{B4644205-7275-454B-BFF2-5BA762503719}"/>
              </a:ext>
            </a:extLst>
          </p:cNvPr>
          <p:cNvSpPr>
            <a:spLocks noGrp="1"/>
          </p:cNvSpPr>
          <p:nvPr>
            <p:ph type="ftr" sz="quarter" idx="11"/>
          </p:nvPr>
        </p:nvSpPr>
        <p:spPr>
          <a:xfrm>
            <a:off x="3649436" y="6466241"/>
            <a:ext cx="4722210" cy="365125"/>
          </a:xfrm>
        </p:spPr>
        <p:txBody>
          <a:bodyPr/>
          <a:lstStyle/>
          <a:p>
            <a:pPr rtl="1">
              <a:defRPr/>
            </a:pPr>
            <a:r>
              <a:rPr kumimoji="0" lang="ar-BH" sz="1200" b="0" i="0" u="none" strike="noStrike" kern="1200" cap="none" spc="0" normalizeH="0" baseline="0" noProof="0" dirty="0">
                <a:ln>
                  <a:noFill/>
                </a:ln>
                <a:solidFill>
                  <a:prstClr val="black">
                    <a:tint val="75000"/>
                  </a:prstClr>
                </a:solidFill>
                <a:effectLst/>
                <a:uLnTx/>
                <a:uFillTx/>
                <a:latin typeface="Calibri"/>
                <a:ea typeface="+mn-ea"/>
                <a:cs typeface="Arial" panose="020B0604020202020204" pitchFamily="34" charset="0"/>
              </a:rPr>
              <a:t>اللُّغَةُ العَرَبِيَّةُ / الصَّفُّ ا</a:t>
            </a:r>
            <a:r>
              <a:rPr lang="ar-BH" dirty="0">
                <a:solidFill>
                  <a:prstClr val="black">
                    <a:tint val="75000"/>
                  </a:prstClr>
                </a:solidFill>
              </a:rPr>
              <a:t>لثاني الابْتِدائِيُّ/ وحدة المراجعة/  الدَّرْسُ الأول أ ُراجِعُ القِراءَةَ (1)</a:t>
            </a:r>
            <a:endParaRPr lang="en-US" dirty="0">
              <a:solidFill>
                <a:prstClr val="black">
                  <a:tint val="75000"/>
                </a:prstClr>
              </a:solidFill>
            </a:endParaRPr>
          </a:p>
          <a:p>
            <a:pPr lvl="0" rtl="1">
              <a:defRPr/>
            </a:pPr>
            <a:endParaRPr lang="en-US" dirty="0">
              <a:solidFill>
                <a:prstClr val="black">
                  <a:tint val="75000"/>
                </a:prstClr>
              </a:solidFill>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86534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7678</TotalTime>
  <Words>650</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Sakkal Majalla</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Tufik Ben Saleh Aldaaji</dc:creator>
  <cp:lastModifiedBy>Noora Yusuf Ahmed</cp:lastModifiedBy>
  <cp:revision>754</cp:revision>
  <dcterms:created xsi:type="dcterms:W3CDTF">2020-09-08T04:24:33Z</dcterms:created>
  <dcterms:modified xsi:type="dcterms:W3CDTF">2021-09-06T11:21:00Z</dcterms:modified>
</cp:coreProperties>
</file>