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5"/>
  </p:notesMasterIdLst>
  <p:sldIdLst>
    <p:sldId id="256" r:id="rId4"/>
    <p:sldId id="258" r:id="rId5"/>
    <p:sldId id="257" r:id="rId6"/>
    <p:sldId id="259" r:id="rId7"/>
    <p:sldId id="275" r:id="rId8"/>
    <p:sldId id="276" r:id="rId9"/>
    <p:sldId id="277" r:id="rId10"/>
    <p:sldId id="278" r:id="rId11"/>
    <p:sldId id="289" r:id="rId12"/>
    <p:sldId id="290" r:id="rId13"/>
    <p:sldId id="291" r:id="rId14"/>
    <p:sldId id="281" r:id="rId15"/>
    <p:sldId id="283" r:id="rId16"/>
    <p:sldId id="273" r:id="rId17"/>
    <p:sldId id="284" r:id="rId18"/>
    <p:sldId id="285" r:id="rId19"/>
    <p:sldId id="286" r:id="rId20"/>
    <p:sldId id="287" r:id="rId21"/>
    <p:sldId id="288" r:id="rId22"/>
    <p:sldId id="271" r:id="rId23"/>
    <p:sldId id="272" r:id="rId2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EE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94" autoAdjust="0"/>
    <p:restoredTop sz="84994" autoAdjust="0"/>
  </p:normalViewPr>
  <p:slideViewPr>
    <p:cSldViewPr snapToGrid="0">
      <p:cViewPr varScale="1">
        <p:scale>
          <a:sx n="66" d="100"/>
          <a:sy n="66" d="100"/>
        </p:scale>
        <p:origin x="180" y="66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85867F-D765-43B5-87D2-1983AB97BE3D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6DDD64-DA8D-4EE5-B6AA-561DCED17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366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DDD64-DA8D-4EE5-B6AA-561DCED1718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45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352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972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827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119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85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717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181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428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697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825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042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7277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5344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175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3386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717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6382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981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8090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7951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3265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2964426" cy="4129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Grade 1 unit 6 lesson 1</a:t>
            </a:r>
          </a:p>
        </p:txBody>
      </p:sp>
    </p:spTree>
    <p:extLst>
      <p:ext uri="{BB962C8B-B14F-4D97-AF65-F5344CB8AC3E}">
        <p14:creationId xmlns:p14="http://schemas.microsoft.com/office/powerpoint/2010/main" val="223206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/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23710"/>
            <a:ext cx="2964426" cy="4129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Grade 1 unit 6 lesson 1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>
            <a:spLocks/>
          </p:cNvSpPr>
          <p:nvPr userDrawn="1"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234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16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5.png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11.m4a"/><Relationship Id="rId7" Type="http://schemas.openxmlformats.org/officeDocument/2006/relationships/image" Target="../media/image13.jpeg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2.m4a"/><Relationship Id="rId7" Type="http://schemas.openxmlformats.org/officeDocument/2006/relationships/image" Target="../media/image13.jpeg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13.m4a"/><Relationship Id="rId7" Type="http://schemas.openxmlformats.org/officeDocument/2006/relationships/image" Target="../media/image13.jpeg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14.m4a"/><Relationship Id="rId7" Type="http://schemas.openxmlformats.org/officeDocument/2006/relationships/image" Target="../media/image4.jpeg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13.jpeg"/><Relationship Id="rId5" Type="http://schemas.openxmlformats.org/officeDocument/2006/relationships/image" Target="../media/image10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5.m4a"/><Relationship Id="rId7" Type="http://schemas.openxmlformats.org/officeDocument/2006/relationships/image" Target="../media/image5.png"/><Relationship Id="rId2" Type="http://schemas.microsoft.com/office/2007/relationships/media" Target="../media/media15.m4a"/><Relationship Id="rId1" Type="http://schemas.openxmlformats.org/officeDocument/2006/relationships/tags" Target="../tags/tag13.xml"/><Relationship Id="rId6" Type="http://schemas.openxmlformats.org/officeDocument/2006/relationships/image" Target="../media/image13.jpeg"/><Relationship Id="rId5" Type="http://schemas.openxmlformats.org/officeDocument/2006/relationships/image" Target="../media/image10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media16.m4a"/><Relationship Id="rId7" Type="http://schemas.openxmlformats.org/officeDocument/2006/relationships/image" Target="../media/image6.png"/><Relationship Id="rId2" Type="http://schemas.microsoft.com/office/2007/relationships/media" Target="../media/media16.m4a"/><Relationship Id="rId1" Type="http://schemas.openxmlformats.org/officeDocument/2006/relationships/tags" Target="../tags/tag14.xml"/><Relationship Id="rId6" Type="http://schemas.openxmlformats.org/officeDocument/2006/relationships/image" Target="../media/image13.jpeg"/><Relationship Id="rId5" Type="http://schemas.openxmlformats.org/officeDocument/2006/relationships/image" Target="../media/image10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7.m4a"/><Relationship Id="rId7" Type="http://schemas.openxmlformats.org/officeDocument/2006/relationships/image" Target="../media/image6.png"/><Relationship Id="rId2" Type="http://schemas.microsoft.com/office/2007/relationships/media" Target="../media/media17.m4a"/><Relationship Id="rId1" Type="http://schemas.openxmlformats.org/officeDocument/2006/relationships/tags" Target="../tags/tag15.xml"/><Relationship Id="rId6" Type="http://schemas.openxmlformats.org/officeDocument/2006/relationships/image" Target="../media/image13.jpeg"/><Relationship Id="rId5" Type="http://schemas.openxmlformats.org/officeDocument/2006/relationships/image" Target="../media/image10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5.png"/><Relationship Id="rId5" Type="http://schemas.openxmlformats.org/officeDocument/2006/relationships/image" Target="../media/image13.jpe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3.jpe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9.png"/><Relationship Id="rId2" Type="http://schemas.microsoft.com/office/2007/relationships/media" Target="../media/media20.m4a"/><Relationship Id="rId1" Type="http://schemas.openxmlformats.org/officeDocument/2006/relationships/tags" Target="../tags/tag16.xml"/><Relationship Id="rId6" Type="http://schemas.openxmlformats.org/officeDocument/2006/relationships/image" Target="../media/image17.gif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7" Type="http://schemas.openxmlformats.org/officeDocument/2006/relationships/image" Target="../media/image9.png"/><Relationship Id="rId2" Type="http://schemas.microsoft.com/office/2007/relationships/media" Target="../media/media21.m4a"/><Relationship Id="rId1" Type="http://schemas.openxmlformats.org/officeDocument/2006/relationships/tags" Target="../tags/tag17.xml"/><Relationship Id="rId6" Type="http://schemas.openxmlformats.org/officeDocument/2006/relationships/image" Target="../media/image18.gif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3.m4a"/><Relationship Id="rId7" Type="http://schemas.openxmlformats.org/officeDocument/2006/relationships/image" Target="../media/image5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10.pn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9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9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9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7.jpe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9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9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4.jpe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2438400" y="381000"/>
            <a:ext cx="7162800" cy="118221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98580" y="1273673"/>
            <a:ext cx="3215818" cy="1558334"/>
          </a:xfrm>
        </p:spPr>
        <p:txBody>
          <a:bodyPr>
            <a:no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sz="7200" dirty="0">
                <a:solidFill>
                  <a:schemeClr val="accent2"/>
                </a:solidFill>
                <a:latin typeface="Century Gothic" panose="020B0502020202020204" pitchFamily="34" charset="0"/>
              </a:rPr>
              <a:t> </a:t>
            </a:r>
            <a:r>
              <a:rPr lang="en-US" sz="7200" dirty="0">
                <a:solidFill>
                  <a:schemeClr val="accent4"/>
                </a:solidFill>
                <a:latin typeface="Century Gothic" panose="020B0502020202020204" pitchFamily="34" charset="0"/>
              </a:rPr>
              <a:t>Unit</a:t>
            </a:r>
            <a:r>
              <a:rPr lang="en-US" sz="7200" dirty="0">
                <a:solidFill>
                  <a:schemeClr val="accent2"/>
                </a:solidFill>
                <a:latin typeface="Century Gothic" panose="020B0502020202020204" pitchFamily="34" charset="0"/>
              </a:rPr>
              <a:t> </a:t>
            </a:r>
            <a:r>
              <a:rPr lang="en-US" sz="7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98580" y="2547342"/>
            <a:ext cx="7646708" cy="1655762"/>
          </a:xfrm>
        </p:spPr>
        <p:txBody>
          <a:bodyPr>
            <a:noAutofit/>
          </a:bodyPr>
          <a:lstStyle/>
          <a:p>
            <a:pPr algn="l"/>
            <a:r>
              <a:rPr lang="en-US" sz="6600" b="1" dirty="0">
                <a:solidFill>
                  <a:srgbClr val="F40C91"/>
                </a:solidFill>
                <a:latin typeface="Century Gothic" panose="020B0502020202020204" pitchFamily="34" charset="0"/>
              </a:rPr>
              <a:t>They’re bears!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C05EC9-4027-4916-A296-342329E36955}"/>
              </a:ext>
            </a:extLst>
          </p:cNvPr>
          <p:cNvSpPr/>
          <p:nvPr/>
        </p:nvSpPr>
        <p:spPr>
          <a:xfrm>
            <a:off x="301678" y="3816139"/>
            <a:ext cx="5235729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rgbClr val="5B9BD5"/>
                </a:solidFill>
                <a:latin typeface="Century Gothic" panose="020B0502020202020204" pitchFamily="34" charset="0"/>
              </a:rPr>
              <a:t>Family and Friends 1</a:t>
            </a:r>
          </a:p>
          <a:p>
            <a:pPr algn="ctr"/>
            <a:r>
              <a:rPr lang="en-US" sz="4000" b="1" dirty="0">
                <a:ln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rgbClr val="5B9BD5"/>
                </a:solidFill>
                <a:latin typeface="Century Gothic" panose="020B0502020202020204" pitchFamily="34" charset="0"/>
              </a:rPr>
              <a:t> Grade 1</a:t>
            </a:r>
          </a:p>
          <a:p>
            <a:pPr algn="ctr"/>
            <a:r>
              <a:rPr lang="en-US" sz="4000" b="1" dirty="0">
                <a:ln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rgbClr val="FFC000"/>
                </a:solidFill>
                <a:latin typeface="Century Gothic" panose="020B0502020202020204" pitchFamily="34" charset="0"/>
              </a:rPr>
              <a:t>Lesson 1</a:t>
            </a:r>
          </a:p>
          <a:p>
            <a:pPr algn="ctr"/>
            <a:r>
              <a:rPr lang="en-US" sz="4000" b="1" dirty="0">
                <a:ln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rgbClr val="00B050"/>
                </a:solidFill>
                <a:latin typeface="Century Gothic" panose="020B0502020202020204" pitchFamily="34" charset="0"/>
              </a:rPr>
              <a:t>P 54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C50C3F-846C-4A35-9BB3-54A6E0BD87CF}"/>
              </a:ext>
            </a:extLst>
          </p:cNvPr>
          <p:cNvSpPr txBox="1"/>
          <p:nvPr/>
        </p:nvSpPr>
        <p:spPr>
          <a:xfrm rot="16200000">
            <a:off x="11158122" y="3801297"/>
            <a:ext cx="1621782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Semester 2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34289" y="-8098947"/>
            <a:ext cx="45719" cy="6095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656203" y="531509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EAB242A-3004-4585-8ED2-884774658169}"/>
              </a:ext>
            </a:extLst>
          </p:cNvPr>
          <p:cNvGrpSpPr/>
          <p:nvPr/>
        </p:nvGrpSpPr>
        <p:grpSpPr>
          <a:xfrm>
            <a:off x="7069088" y="2223860"/>
            <a:ext cx="3655865" cy="3275904"/>
            <a:chOff x="7089349" y="1791048"/>
            <a:chExt cx="3655865" cy="3275904"/>
          </a:xfrm>
        </p:grpSpPr>
        <p:sp>
          <p:nvSpPr>
            <p:cNvPr id="5" name="Oval 4"/>
            <p:cNvSpPr/>
            <p:nvPr/>
          </p:nvSpPr>
          <p:spPr>
            <a:xfrm>
              <a:off x="7089349" y="1791048"/>
              <a:ext cx="3655865" cy="327590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Hippo Clipart"/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4" t="4495" b="6274"/>
            <a:stretch/>
          </p:blipFill>
          <p:spPr bwMode="auto">
            <a:xfrm>
              <a:off x="7519084" y="2463316"/>
              <a:ext cx="975911" cy="7840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bear clipart&#10;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0513" y="3619283"/>
              <a:ext cx="1163669" cy="900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Bengal Tiger Clipart , Transparent Cartoon, Free Cliparts 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5815" y="2790555"/>
              <a:ext cx="1215668" cy="86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Green crocodile clipart leather jpg 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7196" y="3364476"/>
              <a:ext cx="1149731" cy="707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Clip art&#10;"/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0513" y="2136378"/>
              <a:ext cx="848088" cy="83754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77EB620-1088-4D0F-8D82-909785D1ED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5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97"/>
    </mc:Choice>
    <mc:Fallback xmlns="">
      <p:transition spd="slow" advTm="25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13714" y="3371339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lick to check"/>
          <p:cNvSpPr/>
          <p:nvPr/>
        </p:nvSpPr>
        <p:spPr>
          <a:xfrm>
            <a:off x="1276145" y="5695601"/>
            <a:ext cx="353975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Click to check your answer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6168" y="697415"/>
            <a:ext cx="563970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Read and choose.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29105" y="1954928"/>
            <a:ext cx="3294167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entury Gothic" panose="020B0502020202020204" pitchFamily="34" charset="0"/>
              </a:rPr>
              <a:t>bird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29105" y="3201819"/>
            <a:ext cx="3294167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entury Gothic" panose="020B0502020202020204" pitchFamily="34" charset="0"/>
              </a:rPr>
              <a:t>tiger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29105" y="4510118"/>
            <a:ext cx="3294167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entury Gothic" panose="020B0502020202020204" pitchFamily="34" charset="0"/>
              </a:rPr>
              <a:t>bear</a:t>
            </a:r>
          </a:p>
        </p:txBody>
      </p:sp>
      <p:pic>
        <p:nvPicPr>
          <p:cNvPr id="19" name="Picture 4" descr="bear clipart&#10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72" y="1845599"/>
            <a:ext cx="4730077" cy="366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014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8"/>
    </mc:Choice>
    <mc:Fallback xmlns="">
      <p:transition spd="slow" advTm="3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 animBg="1"/>
      <p:bldP spid="12" grpId="0" animBg="1"/>
      <p:bldP spid="13" grpId="0" animBg="1"/>
      <p:bldP spid="18" grpId="0" animBg="1"/>
      <p:bldP spid="1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89DAC7-1445-4099-B88C-D1F7BC4645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5857" y="1268068"/>
            <a:ext cx="1214448" cy="1085009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5" name="Rectangle 14"/>
          <p:cNvSpPr/>
          <p:nvPr/>
        </p:nvSpPr>
        <p:spPr>
          <a:xfrm>
            <a:off x="226172" y="598992"/>
            <a:ext cx="563970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Read and choose.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95910" y="2043125"/>
            <a:ext cx="3935457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entury Gothic" panose="020B0502020202020204" pitchFamily="34" charset="0"/>
              </a:rPr>
              <a:t>crocodile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76120" y="3391238"/>
            <a:ext cx="3807121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entury Gothic" panose="020B0502020202020204" pitchFamily="34" charset="0"/>
              </a:rPr>
              <a:t>bird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76120" y="4869357"/>
            <a:ext cx="3807121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entury Gothic" panose="020B0502020202020204" pitchFamily="34" charset="0"/>
              </a:rPr>
              <a:t>tiger</a:t>
            </a:r>
          </a:p>
        </p:txBody>
      </p:sp>
      <p:pic>
        <p:nvPicPr>
          <p:cNvPr id="22" name="Picture 8" descr="Green crocodile clipart leather jpg 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16" y="2100954"/>
            <a:ext cx="4473613" cy="275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lick to check"/>
          <p:cNvSpPr/>
          <p:nvPr/>
        </p:nvSpPr>
        <p:spPr>
          <a:xfrm>
            <a:off x="978588" y="5770530"/>
            <a:ext cx="353975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Click to check your answer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28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99"/>
    </mc:Choice>
    <mc:Fallback xmlns="">
      <p:transition spd="slow" advTm="8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20" grpId="0" animBg="1"/>
      <p:bldP spid="21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07313" y="3225798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89DAC7-1445-4099-B88C-D1F7BC4645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84378" y="598992"/>
            <a:ext cx="1214448" cy="1085009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4" name="Rectangle 23"/>
          <p:cNvSpPr/>
          <p:nvPr/>
        </p:nvSpPr>
        <p:spPr>
          <a:xfrm>
            <a:off x="226172" y="598992"/>
            <a:ext cx="563970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Read and choose.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737539" y="1814427"/>
            <a:ext cx="3935457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entury Gothic" panose="020B0502020202020204" pitchFamily="34" charset="0"/>
              </a:rPr>
              <a:t>crocodile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17749" y="3162540"/>
            <a:ext cx="3807121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entury Gothic" panose="020B0502020202020204" pitchFamily="34" charset="0"/>
              </a:rPr>
              <a:t>tiger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817749" y="4640659"/>
            <a:ext cx="3807121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entury Gothic" panose="020B0502020202020204" pitchFamily="34" charset="0"/>
              </a:rPr>
              <a:t>bird</a:t>
            </a:r>
          </a:p>
        </p:txBody>
      </p:sp>
      <p:pic>
        <p:nvPicPr>
          <p:cNvPr id="9" name="Picture 6" descr="Bengal Tiger Clipart , Transparent Cartoon, Free Cliparts 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5193" y="2531274"/>
            <a:ext cx="4376021" cy="312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ick to check"/>
          <p:cNvSpPr/>
          <p:nvPr/>
        </p:nvSpPr>
        <p:spPr>
          <a:xfrm>
            <a:off x="2029229" y="5981068"/>
            <a:ext cx="353975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Click to check your answer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2964426" cy="4129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Grade 1 unit 6 lesson 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8695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979">
        <p15:prstTrans prst="pageCurlDouble"/>
      </p:transition>
    </mc:Choice>
    <mc:Fallback xmlns="">
      <p:transition spd="slow" advTm="49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7" grpId="1" animBg="1"/>
      <p:bldP spid="28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65875" y="3276084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89DAC7-1445-4099-B88C-D1F7BC4645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84378" y="598992"/>
            <a:ext cx="1214448" cy="1085009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4" name="Rectangle 23"/>
          <p:cNvSpPr/>
          <p:nvPr/>
        </p:nvSpPr>
        <p:spPr>
          <a:xfrm>
            <a:off x="226172" y="598992"/>
            <a:ext cx="563970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Read and choose.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737539" y="1814427"/>
            <a:ext cx="3935457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entury Gothic" panose="020B0502020202020204" pitchFamily="34" charset="0"/>
              </a:rPr>
              <a:t>bear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17749" y="3162540"/>
            <a:ext cx="3807121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entury Gothic" panose="020B0502020202020204" pitchFamily="34" charset="0"/>
              </a:rPr>
              <a:t>tiger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817749" y="4640659"/>
            <a:ext cx="3807121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entury Gothic" panose="020B0502020202020204" pitchFamily="34" charset="0"/>
              </a:rPr>
              <a:t>bird</a:t>
            </a:r>
          </a:p>
        </p:txBody>
      </p:sp>
      <p:pic>
        <p:nvPicPr>
          <p:cNvPr id="10" name="Picture 9" descr="Clip art&#10;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7217" y="1736462"/>
            <a:ext cx="3099562" cy="401413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lick to check"/>
          <p:cNvSpPr/>
          <p:nvPr/>
        </p:nvSpPr>
        <p:spPr>
          <a:xfrm>
            <a:off x="1842192" y="5918570"/>
            <a:ext cx="353975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Click to check your answer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2964426" cy="4129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Grade 1 unit 6 lesson 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0968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168">
        <p15:prstTrans prst="pageCurlDouble"/>
      </p:transition>
    </mc:Choice>
    <mc:Fallback xmlns="">
      <p:transition spd="slow" advTm="31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8" grpId="0" animBg="1"/>
      <p:bldP spid="28" grpId="2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1330" y="709928"/>
            <a:ext cx="477085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Listen and circle.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089DAC7-1445-4099-B88C-D1F7BC4645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81409" y="392279"/>
            <a:ext cx="1214448" cy="1085009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7" name="Picture 2" descr="Hippo Clipart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" t="4495" b="6274"/>
          <a:stretch/>
        </p:blipFill>
        <p:spPr bwMode="auto">
          <a:xfrm>
            <a:off x="1015593" y="2834782"/>
            <a:ext cx="2199821" cy="176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Green crocodile clipart leather jpg 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367" y="2504657"/>
            <a:ext cx="3408531" cy="209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Clip art&#10;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539" y="2710645"/>
            <a:ext cx="1795344" cy="19356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/>
          <p:cNvSpPr/>
          <p:nvPr/>
        </p:nvSpPr>
        <p:spPr>
          <a:xfrm>
            <a:off x="3908607" y="2047261"/>
            <a:ext cx="3345633" cy="3095401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lick to check"/>
          <p:cNvSpPr/>
          <p:nvPr/>
        </p:nvSpPr>
        <p:spPr>
          <a:xfrm>
            <a:off x="3215414" y="5683110"/>
            <a:ext cx="353975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Click to check your answer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3D1BDDF-7B50-43BD-AF12-02368F40BB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672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12"/>
    </mc:Choice>
    <mc:Fallback xmlns="">
      <p:transition spd="slow" advTm="31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3" grpId="0" animBg="1"/>
    </p:bldLst>
  </p:timing>
  <p:extLst mod="1">
    <p:ext uri="{3A86A75C-4F4B-4683-9AE1-C65F6400EC91}">
      <p14:laserTraceLst xmlns:p14="http://schemas.microsoft.com/office/powerpoint/2010/main">
        <p14:tracePtLst>
          <p14:tracePt t="30343" x="3667125" y="338138"/>
          <p14:tracePt t="30352" x="4081463" y="487363"/>
          <p14:tracePt t="30362" x="4468813" y="663575"/>
          <p14:tracePt t="30369" x="4719638" y="725488"/>
          <p14:tracePt t="30380" x="4868863" y="776288"/>
          <p14:tracePt t="30389" x="4968875" y="788988"/>
          <p14:tracePt t="30399" x="5045075" y="812800"/>
          <p14:tracePt t="30408" x="5094288" y="812800"/>
          <p14:tracePt t="30418" x="5145088" y="812800"/>
          <p14:tracePt t="30630" x="5257800" y="876300"/>
          <p14:tracePt t="30640" x="5632450" y="1114425"/>
          <p14:tracePt t="30650" x="6196013" y="1350963"/>
          <p14:tracePt t="30659" x="6759575" y="1676400"/>
          <p14:tracePt t="30671" x="7372350" y="2101850"/>
          <p14:tracePt t="30680" x="8110538" y="2552700"/>
          <p14:tracePt t="30689" x="8586788" y="2865438"/>
          <p14:tracePt t="30699" x="9024938" y="3141663"/>
          <p14:tracePt t="30707" x="9301163" y="3328988"/>
          <p14:tracePt t="30717" x="9501188" y="3454400"/>
          <p14:tracePt t="30727" x="9650413" y="3516313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1330" y="709928"/>
            <a:ext cx="477085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Listen and circle.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089DAC7-1445-4099-B88C-D1F7BC4645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81409" y="392279"/>
            <a:ext cx="1214448" cy="1085009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8" name="Picture 4" descr="bear clipart&#10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20" y="2131337"/>
            <a:ext cx="2436660" cy="18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Bengal Tiger Clipart , Transparent Cartoon, Free Cliparts 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925" y="2057698"/>
            <a:ext cx="3190167" cy="227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Green crocodile clipart leather jpg 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84367" y="2043060"/>
            <a:ext cx="3408531" cy="209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/>
          <p:cNvSpPr/>
          <p:nvPr/>
        </p:nvSpPr>
        <p:spPr>
          <a:xfrm>
            <a:off x="4384925" y="1660314"/>
            <a:ext cx="2985895" cy="3095401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ick to check"/>
          <p:cNvSpPr/>
          <p:nvPr/>
        </p:nvSpPr>
        <p:spPr>
          <a:xfrm>
            <a:off x="3504738" y="5683110"/>
            <a:ext cx="353975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Click to check your answer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959FBED-CE82-4C1E-A156-0AB283B2B1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595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56"/>
    </mc:Choice>
    <mc:Fallback xmlns="">
      <p:transition spd="slow" advTm="18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13" grpId="0" animBg="1"/>
    </p:bldLst>
  </p:timing>
  <p:extLst>
    <p:ext uri="{3A86A75C-4F4B-4683-9AE1-C65F6400EC91}">
      <p14:laserTraceLst xmlns:p14="http://schemas.microsoft.com/office/powerpoint/2010/main">
        <p14:tracePtLst>
          <p14:tracePt t="3814" x="9637713" y="3654425"/>
          <p14:tracePt t="3825" x="9626600" y="3754438"/>
          <p14:tracePt t="3836" x="9613900" y="3829050"/>
          <p14:tracePt t="3843" x="9601200" y="3905250"/>
          <p14:tracePt t="3855" x="9588500" y="3967163"/>
          <p14:tracePt t="3862" x="9588500" y="4041775"/>
          <p14:tracePt t="3873" x="9575800" y="4117975"/>
          <p14:tracePt t="3881" x="9575800" y="4205288"/>
          <p14:tracePt t="3892" x="9575800" y="4279900"/>
          <p14:tracePt t="3901" x="9563100" y="4354513"/>
          <p14:tracePt t="3910" x="9563100" y="4443413"/>
          <p14:tracePt t="3922" x="9563100" y="4518025"/>
          <p14:tracePt t="3929" x="9563100" y="4567238"/>
          <p14:tracePt t="3940" x="9563100" y="4592638"/>
          <p14:tracePt t="3950" x="9563100" y="4643438"/>
          <p14:tracePt t="3959" x="9563100" y="4692650"/>
          <p14:tracePt t="3971" x="9575800" y="4730750"/>
          <p14:tracePt t="3979" x="9575800" y="4779963"/>
          <p14:tracePt t="3991" x="9575800" y="4843463"/>
          <p14:tracePt t="3997" x="9575800" y="4892675"/>
          <p14:tracePt t="4009" x="9588500" y="4930775"/>
          <p14:tracePt t="4017" x="9588500" y="4981575"/>
          <p14:tracePt t="4026" x="9588500" y="5005388"/>
          <p14:tracePt t="4038" x="9588500" y="5043488"/>
          <p14:tracePt t="4047" x="9588500" y="5068888"/>
          <p14:tracePt t="4057" x="9588500" y="5092700"/>
          <p14:tracePt t="4065" x="9601200" y="5105400"/>
          <p14:tracePt t="4075" x="9601200" y="5118100"/>
          <p14:tracePt t="4084" x="9601200" y="5130800"/>
          <p14:tracePt t="4094" x="9613900" y="5130800"/>
          <p14:tracePt t="4105" x="9613900" y="5156200"/>
          <p14:tracePt t="4113" x="9613900" y="5181600"/>
          <p14:tracePt t="4124" x="9613900" y="5194300"/>
          <p14:tracePt t="4133" x="9613900" y="5218113"/>
          <p14:tracePt t="4143" x="9613900" y="5243513"/>
          <p14:tracePt t="4151" x="9613900" y="5281613"/>
          <p14:tracePt t="4161" x="9613900" y="5318125"/>
          <p14:tracePt t="4172" x="9626600" y="5343525"/>
          <p14:tracePt t="4181" x="9626600" y="5381625"/>
          <p14:tracePt t="4191" x="9626600" y="5430838"/>
          <p14:tracePt t="4200" x="9637713" y="5456238"/>
          <p14:tracePt t="4210" x="9637713" y="5494338"/>
          <p14:tracePt t="4222" x="9650413" y="5530850"/>
          <p14:tracePt t="4229" x="9650413" y="5543550"/>
          <p14:tracePt t="4240" x="9650413" y="5556250"/>
          <p14:tracePt t="4248" x="9663113" y="5594350"/>
          <p14:tracePt t="4259" x="9663113" y="5607050"/>
          <p14:tracePt t="4267" x="9675813" y="5607050"/>
          <p14:tracePt t="4278" x="9675813" y="5630863"/>
          <p14:tracePt t="4297" x="9688513" y="5643563"/>
          <p14:tracePt t="4326" x="9688513" y="5656263"/>
          <p14:tracePt t="4356" x="9688513" y="5668963"/>
          <p14:tracePt t="4383" x="9701213" y="5681663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1330" y="709928"/>
            <a:ext cx="477085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Listen and circle.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089DAC7-1445-4099-B88C-D1F7BC4645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81409" y="392279"/>
            <a:ext cx="1214448" cy="1085009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9" name="Picture 6" descr="Bengal Tiger Clipart , Transparent Cartoon, Free Cliparts 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466" y="2057697"/>
            <a:ext cx="3190167" cy="227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/>
          <p:cNvSpPr/>
          <p:nvPr/>
        </p:nvSpPr>
        <p:spPr>
          <a:xfrm>
            <a:off x="315145" y="1705358"/>
            <a:ext cx="2985895" cy="3095401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Hippo Clipart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" t="4495" b="6274"/>
          <a:stretch/>
        </p:blipFill>
        <p:spPr bwMode="auto">
          <a:xfrm>
            <a:off x="758573" y="2313078"/>
            <a:ext cx="2199821" cy="176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lip art&#10;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961" y="2396591"/>
            <a:ext cx="1795344" cy="193562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lick to check"/>
          <p:cNvSpPr/>
          <p:nvPr/>
        </p:nvSpPr>
        <p:spPr>
          <a:xfrm>
            <a:off x="3504738" y="5683110"/>
            <a:ext cx="353975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Click to check your answer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0D254C2-2D30-40CD-8C0E-F10B2207510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246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88"/>
    </mc:Choice>
    <mc:Fallback xmlns="">
      <p:transition spd="slow" advTm="12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 isNarration="1">
              <p:cMediaNode vol="90909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1330" y="709928"/>
            <a:ext cx="477085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Listen and circle.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089DAC7-1445-4099-B88C-D1F7BC4645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81409" y="392279"/>
            <a:ext cx="1214448" cy="1085009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9" name="Picture 6" descr="Bengal Tiger Clipart , Transparent Cartoon, Free Cliparts 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263" y="2410825"/>
            <a:ext cx="3190167" cy="227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/>
          <p:cNvSpPr/>
          <p:nvPr/>
        </p:nvSpPr>
        <p:spPr>
          <a:xfrm>
            <a:off x="8135176" y="2002219"/>
            <a:ext cx="2985895" cy="3095401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4" descr="bear clipart&#10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70303" y="2471066"/>
            <a:ext cx="2436660" cy="18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lip art&#10;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23127" y="2582108"/>
            <a:ext cx="1795344" cy="19356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click to check"/>
          <p:cNvSpPr/>
          <p:nvPr/>
        </p:nvSpPr>
        <p:spPr>
          <a:xfrm>
            <a:off x="3504738" y="5683110"/>
            <a:ext cx="353975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Click to check your answer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7D209D1-1F32-4648-8B52-3335A2B89A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765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80"/>
    </mc:Choice>
    <mc:Fallback xmlns="">
      <p:transition spd="slow" advTm="11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 isNarration="1">
              <p:cMediaNode vol="90909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0641" y="555313"/>
            <a:ext cx="46506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Trace the words.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089DAC7-1445-4099-B88C-D1F7BC4645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81409" y="392279"/>
            <a:ext cx="1214448" cy="1085009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17"/>
          <a:stretch/>
        </p:blipFill>
        <p:spPr>
          <a:xfrm>
            <a:off x="686865" y="1164453"/>
            <a:ext cx="11199323" cy="453215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23897E5-2302-4D20-9D69-B36E24CE7D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4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32"/>
    </mc:Choice>
    <mc:Fallback xmlns="">
      <p:transition spd="slow" advTm="16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0641" y="555313"/>
            <a:ext cx="46506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Trace the words.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089DAC7-1445-4099-B88C-D1F7BC4645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81409" y="392279"/>
            <a:ext cx="1214448" cy="1085009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35" y="1066595"/>
            <a:ext cx="11363929" cy="472480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547DF50-8205-42E8-849C-15F1274CB2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89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5"/>
    </mc:Choice>
    <mc:Fallback xmlns="">
      <p:transition spd="slow" advTm="1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4864" y="1307732"/>
            <a:ext cx="11432439" cy="5379475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4864" y="973204"/>
            <a:ext cx="3964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Objectives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2896" y="2270127"/>
            <a:ext cx="109138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By the end of the lesson, you will be able to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4180" y="3518688"/>
            <a:ext cx="109138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4000" b="1" dirty="0">
                <a:latin typeface="Century Gothic" panose="020B0502020202020204" pitchFamily="34" charset="0"/>
              </a:rPr>
              <a:t>identify five </a:t>
            </a:r>
            <a:r>
              <a:rPr lang="en-US" sz="4000" b="1" dirty="0" smtClean="0">
                <a:latin typeface="Century Gothic" panose="020B0502020202020204" pitchFamily="34" charset="0"/>
              </a:rPr>
              <a:t>animals.</a:t>
            </a:r>
            <a:endParaRPr lang="en-US" sz="4000" b="1" dirty="0">
              <a:latin typeface="Century Gothic" panose="020B0502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2896" y="5015604"/>
            <a:ext cx="109138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4000" b="1" dirty="0">
                <a:latin typeface="Century Gothic" panose="020B0502020202020204" pitchFamily="34" charset="0"/>
              </a:rPr>
              <a:t>trace the words </a:t>
            </a:r>
            <a:r>
              <a:rPr lang="en-US" sz="4000" b="1" dirty="0" smtClean="0">
                <a:latin typeface="Century Gothic" panose="020B0502020202020204" pitchFamily="34" charset="0"/>
              </a:rPr>
              <a:t>correctly.</a:t>
            </a:r>
            <a:endParaRPr lang="en-US" sz="4000" b="1" dirty="0">
              <a:latin typeface="Century Gothic" panose="020B0502020202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E8EFBDD-C45E-49C4-9A36-6584294007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96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86"/>
    </mc:Choice>
    <mc:Fallback xmlns="">
      <p:transition spd="slow" advTm="11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9108C63-9B0C-4C1D-9038-234D79FD56BF}"/>
              </a:ext>
            </a:extLst>
          </p:cNvPr>
          <p:cNvSpPr/>
          <p:nvPr/>
        </p:nvSpPr>
        <p:spPr>
          <a:xfrm>
            <a:off x="160278" y="598690"/>
            <a:ext cx="3193503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en-US" sz="3200" b="1" cap="none" spc="0" dirty="0">
                <a:ln w="9525">
                  <a:noFill/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Let’s practice ..</a:t>
            </a:r>
          </a:p>
        </p:txBody>
      </p:sp>
      <p:pic>
        <p:nvPicPr>
          <p:cNvPr id="72" name="Picture 71" descr="A close up of a logo&#10;&#10;Description automatically generated">
            <a:extLst>
              <a:ext uri="{FF2B5EF4-FFF2-40B4-BE49-F238E27FC236}">
                <a16:creationId xmlns:a16="http://schemas.microsoft.com/office/drawing/2014/main" id="{679F24D0-6DC5-4EEB-BFA9-3995036B122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78" y="2493553"/>
            <a:ext cx="3844794" cy="3562319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FF0F31CC-1720-4A05-8BC8-F9773B515511}"/>
              </a:ext>
            </a:extLst>
          </p:cNvPr>
          <p:cNvSpPr/>
          <p:nvPr/>
        </p:nvSpPr>
        <p:spPr>
          <a:xfrm>
            <a:off x="3771076" y="2360142"/>
            <a:ext cx="7447872" cy="25853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2"/>
                </a:solidFill>
                <a:latin typeface="Century Gothic" panose="020B0502020202020204" pitchFamily="34" charset="0"/>
              </a:rPr>
              <a:t>Answer the exercises </a:t>
            </a:r>
          </a:p>
          <a:p>
            <a:pPr algn="ctr"/>
            <a:r>
              <a:rPr lang="en-US" sz="5400" b="1" cap="none" spc="0" dirty="0">
                <a:ln w="0"/>
                <a:solidFill>
                  <a:schemeClr val="tx2"/>
                </a:solidFill>
                <a:latin typeface="Century Gothic" panose="020B0502020202020204" pitchFamily="34" charset="0"/>
              </a:rPr>
              <a:t>in your </a:t>
            </a:r>
            <a:r>
              <a:rPr lang="en-US" sz="5400" b="1" cap="none" spc="0" dirty="0">
                <a:ln w="0"/>
                <a:solidFill>
                  <a:srgbClr val="FF0000"/>
                </a:solidFill>
                <a:latin typeface="Century Gothic" panose="020B0502020202020204" pitchFamily="34" charset="0"/>
              </a:rPr>
              <a:t>Workbook</a:t>
            </a:r>
            <a:r>
              <a:rPr lang="en-US" sz="5400" b="1" cap="none" spc="0" dirty="0">
                <a:ln w="0"/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latin typeface="Century Gothic" panose="020B0502020202020204" pitchFamily="34" charset="0"/>
              </a:rPr>
              <a:t>p.52</a:t>
            </a:r>
            <a:endParaRPr lang="en-US" sz="5400" b="1" cap="none" spc="0" dirty="0">
              <a:ln w="0"/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FBC80B0-9987-4D1E-877A-062C25BB43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33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17"/>
    </mc:Choice>
    <mc:Fallback xmlns="">
      <p:transition spd="slow" advTm="8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36640-205E-4EB2-9853-B86662E32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940" y="1054255"/>
            <a:ext cx="8596668" cy="1320800"/>
          </a:xfrm>
        </p:spPr>
        <p:txBody>
          <a:bodyPr>
            <a:prstTxWarp prst="textStop">
              <a:avLst/>
            </a:prstTxWarp>
            <a:normAutofit/>
          </a:bodyPr>
          <a:lstStyle/>
          <a:p>
            <a:pPr algn="ctr" rtl="0"/>
            <a:r>
              <a:rPr lang="en-US" sz="6600" b="1" dirty="0">
                <a:latin typeface="Century Gothic" panose="020B0502020202020204" pitchFamily="34" charset="0"/>
              </a:rPr>
              <a:t>End of lesson 1</a:t>
            </a:r>
            <a:endParaRPr lang="ar-BH" sz="6600" b="1" dirty="0"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E9C562-88F4-48F3-A6F7-668ABE197F33}"/>
              </a:ext>
            </a:extLst>
          </p:cNvPr>
          <p:cNvSpPr/>
          <p:nvPr/>
        </p:nvSpPr>
        <p:spPr>
          <a:xfrm>
            <a:off x="2200562" y="3246699"/>
            <a:ext cx="475643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entury Gothic" panose="020B0502020202020204" pitchFamily="34" charset="0"/>
              </a:rPr>
              <a:t>Good job!</a:t>
            </a:r>
          </a:p>
        </p:txBody>
      </p:sp>
      <p:pic>
        <p:nvPicPr>
          <p:cNvPr id="4" name="Picture 3" descr="A picture containing umbrella, drawing&#10;&#10;Description automatically generated">
            <a:extLst>
              <a:ext uri="{FF2B5EF4-FFF2-40B4-BE49-F238E27FC236}">
                <a16:creationId xmlns:a16="http://schemas.microsoft.com/office/drawing/2014/main" id="{55E43001-F017-494D-AF65-BE72E83C9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58328" y="2375055"/>
            <a:ext cx="3676472" cy="399771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2964426" cy="4129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Grade 1 unit 6 lesson 1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0F4FBFC-22B4-4945-8E4F-A8AFDA36707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125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11"/>
    </mc:Choice>
    <mc:Fallback xmlns="">
      <p:transition spd="slow" advTm="7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</p:bldLst>
  </p:timing>
  <p:extLst>
    <p:ext uri="{3A86A75C-4F4B-4683-9AE1-C65F6400EC91}">
      <p14:laserTraceLst xmlns:p14="http://schemas.microsoft.com/office/powerpoint/2010/main">
        <p14:tracePtLst>
          <p14:tracePt t="5949" x="6897688" y="600075"/>
          <p14:tracePt t="5958" x="6808788" y="138113"/>
          <p14:tracePt t="5969" x="6797675" y="74613"/>
          <p14:tracePt t="6200" x="6772275" y="61913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891" y="474803"/>
            <a:ext cx="674415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Listen, point and repeat.</a:t>
            </a:r>
          </a:p>
        </p:txBody>
      </p:sp>
      <p:pic>
        <p:nvPicPr>
          <p:cNvPr id="13" name="Picture 2" descr="Hippo Clipart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" t="4495" b="6274"/>
          <a:stretch/>
        </p:blipFill>
        <p:spPr bwMode="auto">
          <a:xfrm>
            <a:off x="701189" y="1323839"/>
            <a:ext cx="2199821" cy="176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bear clipart&#10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466" y="4316720"/>
            <a:ext cx="2436660" cy="18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Bengal Tiger Clipart , Transparent Cartoon, Free Cliparts 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88" y="3972961"/>
            <a:ext cx="3190167" cy="227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Green crocodile clipart leather jpg 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904" y="1031394"/>
            <a:ext cx="3408531" cy="209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lip art&#10;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702" y="1424140"/>
            <a:ext cx="1795344" cy="19356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95612" y="3147875"/>
            <a:ext cx="2478137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entury Gothic" panose="020B0502020202020204" pitchFamily="34" charset="0"/>
              </a:rPr>
              <a:t>hippo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71962" y="3128953"/>
            <a:ext cx="2478137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entury Gothic" panose="020B0502020202020204" pitchFamily="34" charset="0"/>
              </a:rPr>
              <a:t>bird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349483" y="2996123"/>
            <a:ext cx="3239032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entury Gothic" panose="020B0502020202020204" pitchFamily="34" charset="0"/>
              </a:rPr>
              <a:t>crocodile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02087" y="5369570"/>
            <a:ext cx="2478137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entury Gothic" panose="020B0502020202020204" pitchFamily="34" charset="0"/>
              </a:rPr>
              <a:t>tiger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49483" y="5300338"/>
            <a:ext cx="2478137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entury Gothic" panose="020B0502020202020204" pitchFamily="34" charset="0"/>
              </a:rPr>
              <a:t>bear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48C2B7E-EA6A-459F-B5DF-D8158CDE49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651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25"/>
    </mc:Choice>
    <mc:Fallback xmlns="">
      <p:transition spd="slow" advTm="64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98627"/>
            <a:ext cx="462307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Look and read.</a:t>
            </a:r>
          </a:p>
        </p:txBody>
      </p:sp>
      <p:pic>
        <p:nvPicPr>
          <p:cNvPr id="13" name="Picture 2" descr="Hippo Clipart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" t="4495" b="6274"/>
          <a:stretch/>
        </p:blipFill>
        <p:spPr bwMode="auto">
          <a:xfrm>
            <a:off x="1005990" y="1785569"/>
            <a:ext cx="4302363" cy="345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823219" y="3957545"/>
            <a:ext cx="4058717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Century Gothic" panose="020B0502020202020204" pitchFamily="34" charset="0"/>
              </a:rPr>
              <a:t>hippo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708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00"/>
    </mc:Choice>
    <mc:Fallback>
      <p:transition spd="slow" advTm="32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98627"/>
            <a:ext cx="462307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Look and read.</a:t>
            </a:r>
          </a:p>
        </p:txBody>
      </p:sp>
      <p:pic>
        <p:nvPicPr>
          <p:cNvPr id="8" name="Picture 7" descr="Clip art&#10;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44101" y="1537384"/>
            <a:ext cx="3099562" cy="401413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6096000" y="3760076"/>
            <a:ext cx="2478137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Century Gothic" panose="020B0502020202020204" pitchFamily="34" charset="0"/>
              </a:rPr>
              <a:t>bird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814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741"/>
    </mc:Choice>
    <mc:Fallback>
      <p:transition spd="slow" advTm="23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0641" y="780708"/>
            <a:ext cx="462307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Look and read.</a:t>
            </a:r>
          </a:p>
        </p:txBody>
      </p:sp>
      <p:pic>
        <p:nvPicPr>
          <p:cNvPr id="12" name="Picture 8" descr="Green crocodile clipart leather jpg 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809" y="1947343"/>
            <a:ext cx="4473613" cy="275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155232" y="3943224"/>
            <a:ext cx="5171673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Century Gothic" panose="020B0502020202020204" pitchFamily="34" charset="0"/>
              </a:rPr>
              <a:t>crocodile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3680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88"/>
    </mc:Choice>
    <mc:Fallback>
      <p:transition spd="slow" advTm="18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98627"/>
            <a:ext cx="462307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Look and read.</a:t>
            </a:r>
          </a:p>
        </p:txBody>
      </p:sp>
      <p:pic>
        <p:nvPicPr>
          <p:cNvPr id="8" name="Picture 6" descr="Bengal Tiger Clipart , Transparent Cartoon, Free Cliparts 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9399" y="1881514"/>
            <a:ext cx="5070528" cy="362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491726" y="3667829"/>
            <a:ext cx="2478137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Century Gothic" panose="020B0502020202020204" pitchFamily="34" charset="0"/>
              </a:rPr>
              <a:t>tiger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6324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25"/>
    </mc:Choice>
    <mc:Fallback>
      <p:transition spd="slow" advTm="19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5665" y="553237"/>
            <a:ext cx="462307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Look and read.</a:t>
            </a:r>
          </a:p>
        </p:txBody>
      </p:sp>
      <p:pic>
        <p:nvPicPr>
          <p:cNvPr id="12" name="Picture 4" descr="bear clipart&#10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39" y="1703678"/>
            <a:ext cx="4730077" cy="366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815610" y="4013968"/>
            <a:ext cx="2478137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Century Gothic" panose="020B0502020202020204" pitchFamily="34" charset="0"/>
              </a:rPr>
              <a:t>bear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841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65"/>
    </mc:Choice>
    <mc:Fallback>
      <p:transition spd="slow" advTm="14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6172" y="598992"/>
            <a:ext cx="563970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Read and choose.</a:t>
            </a:r>
          </a:p>
        </p:txBody>
      </p:sp>
      <p:pic>
        <p:nvPicPr>
          <p:cNvPr id="9" name="Picture 2" descr="Hippo Clipart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" t="4495" b="6274"/>
          <a:stretch/>
        </p:blipFill>
        <p:spPr bwMode="auto">
          <a:xfrm>
            <a:off x="753219" y="2213391"/>
            <a:ext cx="3794190" cy="304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865875" y="1915649"/>
            <a:ext cx="3294167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entury Gothic" panose="020B0502020202020204" pitchFamily="34" charset="0"/>
              </a:rPr>
              <a:t>tiger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65875" y="3162540"/>
            <a:ext cx="3294167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entury Gothic" panose="020B0502020202020204" pitchFamily="34" charset="0"/>
              </a:rPr>
              <a:t>hippo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65875" y="4415028"/>
            <a:ext cx="3294167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entury Gothic" panose="020B0502020202020204" pitchFamily="34" charset="0"/>
              </a:rPr>
              <a:t>bird</a:t>
            </a:r>
          </a:p>
        </p:txBody>
      </p:sp>
      <p:sp>
        <p:nvSpPr>
          <p:cNvPr id="17" name="click to check"/>
          <p:cNvSpPr/>
          <p:nvPr/>
        </p:nvSpPr>
        <p:spPr>
          <a:xfrm>
            <a:off x="1276147" y="5714029"/>
            <a:ext cx="353975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Click to check your answer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9283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46"/>
    </mc:Choice>
    <mc:Fallback>
      <p:transition spd="slow" advTm="5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5" grpId="1" animBg="1"/>
      <p:bldP spid="16" grpId="0" animBg="1"/>
      <p:bldP spid="17" grpId="0" animBg="1"/>
    </p:bldLst>
  </p:timing>
  <p:extLst mod="1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4.9|9.6|1.3|10.5|1.4|10|1.9|9.9|1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6|0.9|0.5|0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.9|1.6|12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6|0.8|1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0.9|0.7|8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8|8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4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6|2.1|0.6|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9|0.6|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723</TotalTime>
  <Words>353</Words>
  <Application>Microsoft Office PowerPoint</Application>
  <PresentationFormat>Widescreen</PresentationFormat>
  <Paragraphs>89</Paragraphs>
  <Slides>21</Slides>
  <Notes>1</Notes>
  <HiddenSlides>0</HiddenSlides>
  <MMClips>21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Calibri Light</vt:lpstr>
      <vt:lpstr>Century Gothic</vt:lpstr>
      <vt:lpstr>Sakkal Majalla</vt:lpstr>
      <vt:lpstr>Times New Roman</vt:lpstr>
      <vt:lpstr>Wingdings</vt:lpstr>
      <vt:lpstr>Office Theme</vt:lpstr>
      <vt:lpstr>1_Office Theme</vt:lpstr>
      <vt:lpstr>2_Office Theme</vt:lpstr>
      <vt:lpstr>  Unit 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End of lesson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AYSHA ALTHABET</dc:creator>
  <cp:lastModifiedBy>Corporate Edition</cp:lastModifiedBy>
  <cp:revision>43</cp:revision>
  <cp:lastPrinted>2021-01-17T11:49:49Z</cp:lastPrinted>
  <dcterms:created xsi:type="dcterms:W3CDTF">2020-03-04T10:47:58Z</dcterms:created>
  <dcterms:modified xsi:type="dcterms:W3CDTF">2021-02-10T06:52:56Z</dcterms:modified>
</cp:coreProperties>
</file>