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23" r:id="rId1"/>
  </p:sldMasterIdLst>
  <p:notesMasterIdLst>
    <p:notesMasterId r:id="rId19"/>
  </p:notesMasterIdLst>
  <p:sldIdLst>
    <p:sldId id="283" r:id="rId2"/>
    <p:sldId id="257" r:id="rId3"/>
    <p:sldId id="258" r:id="rId4"/>
    <p:sldId id="259" r:id="rId5"/>
    <p:sldId id="274" r:id="rId6"/>
    <p:sldId id="281" r:id="rId7"/>
    <p:sldId id="272" r:id="rId8"/>
    <p:sldId id="282" r:id="rId9"/>
    <p:sldId id="260" r:id="rId10"/>
    <p:sldId id="276" r:id="rId11"/>
    <p:sldId id="262" r:id="rId12"/>
    <p:sldId id="267" r:id="rId13"/>
    <p:sldId id="278" r:id="rId14"/>
    <p:sldId id="270" r:id="rId15"/>
    <p:sldId id="268" r:id="rId16"/>
    <p:sldId id="279" r:id="rId17"/>
    <p:sldId id="271" r:id="rId18"/>
  </p:sldIdLst>
  <p:sldSz cx="12192000" cy="6858000"/>
  <p:notesSz cx="6858000" cy="9144000"/>
  <p:defaultTextStyle>
    <a:defPPr>
      <a:defRPr lang="ar-BH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632" autoAdjust="0"/>
    <p:restoredTop sz="94660"/>
  </p:normalViewPr>
  <p:slideViewPr>
    <p:cSldViewPr snapToGrid="0">
      <p:cViewPr varScale="1">
        <p:scale>
          <a:sx n="81" d="100"/>
          <a:sy n="81" d="100"/>
        </p:scale>
        <p:origin x="7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FD5BFD0-24F0-4591-A8BE-C849C622D370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720B26D-9D22-448E-BF46-C6921EBEFAA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7866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B26D-9D22-448E-BF46-C6921EBEFAA9}" type="slidenum">
              <a:rPr lang="ar-BH" smtClean="0"/>
              <a:t>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68140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B26D-9D22-448E-BF46-C6921EBEFAA9}" type="slidenum">
              <a:rPr lang="ar-BH" smtClean="0"/>
              <a:t>7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860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B26D-9D22-448E-BF46-C6921EBEFAA9}" type="slidenum">
              <a:rPr lang="ar-BH" smtClean="0"/>
              <a:t>8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27152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5881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76103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63960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food, shirt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376238"/>
            <a:ext cx="16383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B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28674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drawing, clock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66700"/>
            <a:ext cx="71628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B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05715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B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854407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B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73155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B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5602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B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1200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B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566541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ar-B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13841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1598D06-39D7-47E4-B54B-D255E8ACC804}" type="datetimeFigureOut">
              <a:rPr lang="ar-BH" smtClean="0"/>
              <a:t>13/08/1441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2F8190E-E316-4B8A-BA4A-747B6ED9A611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2052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r" rtl="1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hyperlink" Target="http://thecemeteryofbook.blogspot.com/2016/11/interviu-cristina-nemerovschi.html" TargetMode="Externa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1.jp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6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1.jpe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7.xml"/><Relationship Id="rId6" Type="http://schemas.openxmlformats.org/officeDocument/2006/relationships/image" Target="../media/image25.gi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m4a"/><Relationship Id="rId7" Type="http://schemas.microsoft.com/office/2007/relationships/hdphoto" Target="../media/hdphoto1.wdp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microsoft.com/office/2007/relationships/hdphoto" Target="../media/hdphoto1.wdp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04341" y="1180962"/>
            <a:ext cx="4032914" cy="1558334"/>
          </a:xfrm>
        </p:spPr>
        <p:txBody>
          <a:bodyPr>
            <a:no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  Unit </a:t>
            </a:r>
            <a:r>
              <a:rPr lang="en-US" sz="7200" b="1" dirty="0">
                <a:solidFill>
                  <a:srgbClr val="FF9900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77784" y="2577478"/>
            <a:ext cx="9824639" cy="1655762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Are they teachers?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C05EC9-4027-4916-A296-342329E36955}"/>
              </a:ext>
            </a:extLst>
          </p:cNvPr>
          <p:cNvSpPr/>
          <p:nvPr/>
        </p:nvSpPr>
        <p:spPr>
          <a:xfrm>
            <a:off x="7012483" y="4054588"/>
            <a:ext cx="454361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CC99"/>
                </a:solidFill>
                <a:effectLst/>
              </a:rPr>
              <a:t>Family and Friends 1</a:t>
            </a:r>
          </a:p>
          <a:p>
            <a:pPr algn="ctr"/>
            <a:r>
              <a:rPr lang="en-US" sz="4000" b="1" cap="none" spc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CC99"/>
                </a:solidFill>
                <a:effectLst/>
              </a:rPr>
              <a:t> Grade 1</a:t>
            </a:r>
          </a:p>
          <a:p>
            <a:pPr algn="ctr"/>
            <a:r>
              <a:rPr lang="en-US" sz="40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CC99"/>
                </a:solidFill>
              </a:rPr>
              <a:t>Lesson 3</a:t>
            </a:r>
          </a:p>
          <a:p>
            <a:pPr algn="ctr"/>
            <a:r>
              <a:rPr lang="en-US" sz="4000" b="1" cap="none" spc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CC99"/>
                </a:solidFill>
                <a:effectLst/>
              </a:rPr>
              <a:t>P 66</a:t>
            </a:r>
          </a:p>
        </p:txBody>
      </p:sp>
      <p:pic>
        <p:nvPicPr>
          <p:cNvPr id="4" name="Picture 3" descr="A picture containing room&#10;&#10;Description automatically generated">
            <a:extLst>
              <a:ext uri="{FF2B5EF4-FFF2-40B4-BE49-F238E27FC236}">
                <a16:creationId xmlns:a16="http://schemas.microsoft.com/office/drawing/2014/main" id="{F0373D93-BE69-4D77-AFEF-398697AE7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5902" y="3653322"/>
            <a:ext cx="4069704" cy="3052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25" y="98967"/>
            <a:ext cx="7180188" cy="1146048"/>
          </a:xfrm>
          <a:prstGeom prst="rect">
            <a:avLst/>
          </a:prstGeom>
        </p:spPr>
      </p:pic>
      <p:pic>
        <p:nvPicPr>
          <p:cNvPr id="10" name="Audio 3">
            <a:hlinkClick r:id="" action="ppaction://media"/>
            <a:extLst>
              <a:ext uri="{FF2B5EF4-FFF2-40B4-BE49-F238E27FC236}">
                <a16:creationId xmlns:a16="http://schemas.microsoft.com/office/drawing/2014/main" id="{A14DE0CC-E403-4303-B320-5D470D286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7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4"/>
    </mc:Choice>
    <mc:Fallback xmlns="">
      <p:transition spd="slow" advTm="14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06030"/>
            <a:ext cx="10167582" cy="808370"/>
          </a:xfrm>
        </p:spPr>
        <p:txBody>
          <a:bodyPr>
            <a:normAutofit/>
          </a:bodyPr>
          <a:lstStyle/>
          <a:p>
            <a:pPr marL="685800" indent="-685800" rtl="0">
              <a:buFont typeface="Arial" panose="020B0604020202020204" pitchFamily="34" charset="0"/>
              <a:buChar char="•"/>
            </a:pPr>
            <a:r>
              <a:rPr lang="en-US" sz="4800" b="1" dirty="0">
                <a:latin typeface="Century Gothic" panose="020B0502020202020204" pitchFamily="34" charset="0"/>
              </a:rPr>
              <a:t>The letter S</a:t>
            </a:r>
            <a:endParaRPr lang="ar-BH" sz="48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911" y="1011331"/>
            <a:ext cx="106468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Read the word with the letter S </a:t>
            </a:r>
            <a:r>
              <a:rPr lang="en-US" sz="2400" b="1" dirty="0" err="1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s</a:t>
            </a:r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. Point to the letter S </a:t>
            </a:r>
            <a:r>
              <a:rPr lang="en-US" sz="2400" b="1" dirty="0" err="1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s</a:t>
            </a:r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 on the screen.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574" y="3073437"/>
            <a:ext cx="5571510" cy="1621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rtl="0"/>
            <a:r>
              <a:rPr lang="en-US" sz="7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It’s a</a:t>
            </a:r>
            <a:r>
              <a:rPr lang="en-US" sz="7200" b="1" dirty="0">
                <a:solidFill>
                  <a:srgbClr val="CC3300"/>
                </a:solidFill>
                <a:latin typeface="Century Gothic" panose="020B0502020202020204" pitchFamily="34" charset="0"/>
              </a:rPr>
              <a:t> </a:t>
            </a:r>
            <a:r>
              <a:rPr lang="en-US" sz="7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</a:t>
            </a:r>
            <a:r>
              <a:rPr lang="en-US" sz="7200" b="1" dirty="0">
                <a:solidFill>
                  <a:srgbClr val="CC3300"/>
                </a:solidFill>
                <a:latin typeface="Century Gothic" panose="020B0502020202020204" pitchFamily="34" charset="0"/>
              </a:rPr>
              <a:t>ock.</a:t>
            </a:r>
            <a:endParaRPr lang="ar-BH" sz="7200" b="1" dirty="0">
              <a:solidFill>
                <a:srgbClr val="CC33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345" y="1921349"/>
            <a:ext cx="2951302" cy="3925320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F097489-29D7-4C9F-8A1C-1B64F96D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6932A7-7439-4BB2-9F26-7A615BD43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2"/>
    </mc:Choice>
    <mc:Fallback xmlns="">
      <p:transition spd="slow" advTm="15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5690"/>
            <a:ext cx="8596668" cy="1320800"/>
          </a:xfrm>
        </p:spPr>
        <p:txBody>
          <a:bodyPr>
            <a:normAutofit/>
          </a:bodyPr>
          <a:lstStyle/>
          <a:p>
            <a:pPr marL="685800" indent="-685800" rtl="0">
              <a:buFont typeface="Arial" panose="020B0604020202020204" pitchFamily="34" charset="0"/>
              <a:buChar char="•"/>
            </a:pPr>
            <a:r>
              <a:rPr lang="en-US" sz="4800" b="1" dirty="0">
                <a:latin typeface="Century Gothic" panose="020B0502020202020204" pitchFamily="34" charset="0"/>
              </a:rPr>
              <a:t>The letter S</a:t>
            </a:r>
            <a:endParaRPr lang="ar-BH" sz="48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878" y="1005389"/>
            <a:ext cx="96986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Can you think of other words with (</a:t>
            </a:r>
            <a:r>
              <a:rPr lang="en-US" sz="4400" b="1" dirty="0">
                <a:ln w="12700">
                  <a:solidFill>
                    <a:srgbClr val="CC3300"/>
                  </a:solidFill>
                  <a:prstDash val="solid"/>
                </a:ln>
                <a:solidFill>
                  <a:srgbClr val="CC3300"/>
                </a:solidFill>
                <a:latin typeface="Century Gothic" panose="020B0502020202020204" pitchFamily="34" charset="0"/>
              </a:rPr>
              <a:t>S</a:t>
            </a: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)?</a:t>
            </a:r>
          </a:p>
        </p:txBody>
      </p:sp>
      <p:sp>
        <p:nvSpPr>
          <p:cNvPr id="2" name="Rectangle 1"/>
          <p:cNvSpPr/>
          <p:nvPr/>
        </p:nvSpPr>
        <p:spPr>
          <a:xfrm>
            <a:off x="75184" y="4604630"/>
            <a:ext cx="59057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It’s a </a:t>
            </a: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s</a:t>
            </a:r>
            <a:r>
              <a:rPr lang="en-US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andwich.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67921" y="4604630"/>
            <a:ext cx="37818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It’s a </a:t>
            </a: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s</a:t>
            </a: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kirt.</a:t>
            </a:r>
            <a:endParaRPr lang="en-US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85" y="2338044"/>
            <a:ext cx="3301617" cy="20910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00CA5-D860-4457-A6D6-7203F40CB2BF}"/>
              </a:ext>
            </a:extLst>
          </p:cNvPr>
          <p:cNvSpPr/>
          <p:nvPr/>
        </p:nvSpPr>
        <p:spPr>
          <a:xfrm>
            <a:off x="841541" y="22213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3A767B-0118-47FA-8966-E9526198870C}"/>
              </a:ext>
            </a:extLst>
          </p:cNvPr>
          <p:cNvSpPr/>
          <p:nvPr/>
        </p:nvSpPr>
        <p:spPr>
          <a:xfrm>
            <a:off x="6976027" y="21138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14F1E1D-0D55-484F-8F8B-1A1902167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CD4FC0F-1E25-46F2-A23D-7BDAE70DA7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 descr="A picture containing shirt&#10;&#10;Description automatically generated">
            <a:extLst>
              <a:ext uri="{FF2B5EF4-FFF2-40B4-BE49-F238E27FC236}">
                <a16:creationId xmlns:a16="http://schemas.microsoft.com/office/drawing/2014/main" id="{DC47D883-7E44-49C5-BE2E-524E42C942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2" t="42044" r="37007" b="10550"/>
          <a:stretch/>
        </p:blipFill>
        <p:spPr>
          <a:xfrm>
            <a:off x="8466227" y="2036787"/>
            <a:ext cx="1179749" cy="250555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A7B5F39-7162-475C-91EE-21CEFBA98C4E}"/>
              </a:ext>
            </a:extLst>
          </p:cNvPr>
          <p:cNvSpPr/>
          <p:nvPr/>
        </p:nvSpPr>
        <p:spPr>
          <a:xfrm rot="10800000">
            <a:off x="9169905" y="2988520"/>
            <a:ext cx="773723" cy="461665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63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14"/>
    </mc:Choice>
    <mc:Fallback xmlns="">
      <p:transition spd="slow" advTm="50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622" y="39553"/>
            <a:ext cx="5478406" cy="917552"/>
          </a:xfrm>
        </p:spPr>
        <p:txBody>
          <a:bodyPr>
            <a:normAutofit/>
          </a:bodyPr>
          <a:lstStyle/>
          <a:p>
            <a:pPr rtl="0"/>
            <a:r>
              <a:rPr lang="en-US" sz="4000" b="1" dirty="0">
                <a:latin typeface="+mn-lt"/>
              </a:rPr>
              <a:t>Now let’s practice</a:t>
            </a:r>
            <a:endParaRPr lang="ar-BH" sz="4000" b="1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040" y="1120333"/>
            <a:ext cx="2276408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Read and</a:t>
            </a:r>
          </a:p>
          <a:p>
            <a:pPr algn="l" rtl="0"/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write the words that start with letter ( </a:t>
            </a:r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 ) </a:t>
            </a:r>
          </a:p>
          <a:p>
            <a:pPr algn="l" rtl="0"/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in the text.</a:t>
            </a:r>
          </a:p>
        </p:txBody>
      </p:sp>
      <p:sp>
        <p:nvSpPr>
          <p:cNvPr id="2" name="Rectangle 1"/>
          <p:cNvSpPr/>
          <p:nvPr/>
        </p:nvSpPr>
        <p:spPr>
          <a:xfrm>
            <a:off x="3694176" y="274325"/>
            <a:ext cx="8013795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rgbClr val="7030A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Silly snake, silly snake, sing </a:t>
            </a:r>
          </a:p>
          <a:p>
            <a:pPr algn="ctr"/>
            <a:r>
              <a:rPr lang="en-US" sz="3200" b="1" cap="none" spc="0" dirty="0">
                <a:ln w="6600">
                  <a:solidFill>
                    <a:srgbClr val="7030A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your very best</a:t>
            </a:r>
          </a:p>
          <a:p>
            <a:pPr algn="ctr"/>
            <a:endParaRPr lang="en-US" sz="2400" b="1" cap="none" spc="0" dirty="0">
              <a:ln w="6600">
                <a:solidFill>
                  <a:srgbClr val="7030A0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n w="6600">
                  <a:solidFill>
                    <a:srgbClr val="7030A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Sing about the things you know </a:t>
            </a:r>
          </a:p>
          <a:p>
            <a:pPr algn="ctr"/>
            <a:r>
              <a:rPr lang="en-US" sz="3200" b="1" dirty="0">
                <a:ln w="6600">
                  <a:solidFill>
                    <a:srgbClr val="7030A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that start with letter S</a:t>
            </a:r>
          </a:p>
          <a:p>
            <a:pPr algn="ctr"/>
            <a:endParaRPr lang="en-US" sz="1600" b="1" dirty="0">
              <a:ln w="6600">
                <a:solidFill>
                  <a:srgbClr val="7030A0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b="1" cap="none" spc="0" dirty="0">
                <a:ln w="6600">
                  <a:solidFill>
                    <a:srgbClr val="7030A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Stinky sock,</a:t>
            </a:r>
          </a:p>
          <a:p>
            <a:pPr algn="ctr"/>
            <a:r>
              <a:rPr lang="en-US" sz="3200" b="1" cap="none" spc="0" dirty="0">
                <a:ln w="6600">
                  <a:solidFill>
                    <a:srgbClr val="7030A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3200" b="1" dirty="0">
                <a:ln w="6600">
                  <a:solidFill>
                    <a:srgbClr val="7030A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Soapy soup</a:t>
            </a:r>
          </a:p>
          <a:p>
            <a:pPr algn="ctr"/>
            <a:endParaRPr lang="en-US" sz="2000" b="1" dirty="0">
              <a:ln w="6600">
                <a:solidFill>
                  <a:srgbClr val="7030A0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b="1" cap="none" spc="0" dirty="0">
                <a:ln w="6600">
                  <a:solidFill>
                    <a:srgbClr val="7030A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Sailboats in the snow</a:t>
            </a:r>
          </a:p>
          <a:p>
            <a:pPr algn="ctr"/>
            <a:endParaRPr lang="en-US" sz="1600" b="1" cap="none" spc="0" dirty="0">
              <a:ln w="6600">
                <a:solidFill>
                  <a:srgbClr val="7030A0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n w="6600">
                  <a:solidFill>
                    <a:srgbClr val="7030A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Sorry, but I have to stop </a:t>
            </a:r>
          </a:p>
          <a:p>
            <a:pPr algn="ctr"/>
            <a:r>
              <a:rPr lang="en-US" sz="3200" b="1" cap="none" spc="0" dirty="0">
                <a:ln w="6600">
                  <a:solidFill>
                    <a:srgbClr val="7030A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That’s all the stuff I know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707" y="3251040"/>
            <a:ext cx="964513" cy="1068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22"/>
          <a:stretch/>
        </p:blipFill>
        <p:spPr>
          <a:xfrm>
            <a:off x="10170984" y="4996939"/>
            <a:ext cx="1156606" cy="1340361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9688875-1445-4EB7-9FD9-4AD73694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82553C-1BA9-4240-B9D2-5824C90AB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41A83B-3B0F-4EE3-A734-621FCF2586FA}"/>
              </a:ext>
            </a:extLst>
          </p:cNvPr>
          <p:cNvSpPr txBox="1">
            <a:spLocks/>
          </p:cNvSpPr>
          <p:nvPr/>
        </p:nvSpPr>
        <p:spPr bwMode="auto">
          <a:xfrm>
            <a:off x="9261220" y="3761246"/>
            <a:ext cx="556332" cy="3241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l" rt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1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rtl="0"/>
            <a:r>
              <a:rPr lang="en-US" sz="2400" b="1" dirty="0"/>
              <a:t>soap</a:t>
            </a:r>
            <a:endParaRPr lang="ar-BH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6CE00B-C1ED-4370-9072-839BF86556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3" y="4644488"/>
            <a:ext cx="877330" cy="783821"/>
          </a:xfrm>
          <a:prstGeom prst="rect">
            <a:avLst/>
          </a:prstGeom>
        </p:spPr>
      </p:pic>
      <p:pic>
        <p:nvPicPr>
          <p:cNvPr id="13" name="Picture 12" descr="A picture containing drawing, graffiti, window&#10;&#10;Description automatically generated">
            <a:extLst>
              <a:ext uri="{FF2B5EF4-FFF2-40B4-BE49-F238E27FC236}">
                <a16:creationId xmlns:a16="http://schemas.microsoft.com/office/drawing/2014/main" id="{C1E00462-D7C3-4534-A6AE-77DF38CD82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8" b="100000" l="0" r="98641">
                        <a14:foregroundMark x1="5435" y1="38395" x2="58967" y2="61891"/>
                        <a14:foregroundMark x1="62500" y1="67335" x2="47011" y2="73066"/>
                        <a14:foregroundMark x1="67120" y1="16046" x2="57609" y2="13467"/>
                        <a14:foregroundMark x1="47011" y1="33811" x2="43207" y2="37249"/>
                        <a14:foregroundMark x1="43207" y1="12607" x2="44837" y2="16046"/>
                        <a14:foregroundMark x1="47011" y1="9456" x2="43207" y2="12607"/>
                        <a14:foregroundMark x1="55163" y1="7163" x2="57337" y2="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57" y="915927"/>
            <a:ext cx="788236" cy="74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83" l="0" r="100000">
                        <a14:foregroundMark x1="70868" y1="17460" x2="92437" y2="19365"/>
                        <a14:foregroundMark x1="59384" y1="37143" x2="59384" y2="37143"/>
                        <a14:foregroundMark x1="38655" y1="62857" x2="38655" y2="62857"/>
                        <a14:foregroundMark x1="17647" y1="69524" x2="17647" y2="69524"/>
                        <a14:foregroundMark x1="79272" y1="76508" x2="79272" y2="76508"/>
                        <a14:foregroundMark x1="90196" y1="44762" x2="90196" y2="44762"/>
                        <a14:foregroundMark x1="94118" y1="32381" x2="94118" y2="32381"/>
                        <a14:foregroundMark x1="56303" y1="92063" x2="56303" y2="92063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2" y="2854188"/>
            <a:ext cx="832319" cy="7343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t="20591" r="22210" b="22847"/>
          <a:stretch/>
        </p:blipFill>
        <p:spPr>
          <a:xfrm>
            <a:off x="4250314" y="4085433"/>
            <a:ext cx="1053661" cy="1122820"/>
          </a:xfrm>
          <a:prstGeom prst="rect">
            <a:avLst/>
          </a:prstGeom>
        </p:spPr>
      </p:pic>
      <p:pic>
        <p:nvPicPr>
          <p:cNvPr id="18" name="Picture 17" descr="A picture containing drawing, graffiti, window&#10;&#10;Description automatically generated">
            <a:extLst>
              <a:ext uri="{FF2B5EF4-FFF2-40B4-BE49-F238E27FC236}">
                <a16:creationId xmlns:a16="http://schemas.microsoft.com/office/drawing/2014/main" id="{0471D7F0-91C2-4531-885D-53BD00AB2A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49" y="915927"/>
            <a:ext cx="788236" cy="74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55"/>
    </mc:Choice>
    <mc:Fallback xmlns="">
      <p:transition spd="slow" advTm="49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67118"/>
            <a:ext cx="5478406" cy="917552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latin typeface="Century Gothic" panose="020B0502020202020204" pitchFamily="34" charset="0"/>
              </a:rPr>
              <a:t>Now let’s practice</a:t>
            </a:r>
            <a:endParaRPr lang="ar-BH" sz="32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5" y="1087463"/>
            <a:ext cx="2276408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Read and</a:t>
            </a:r>
          </a:p>
          <a:p>
            <a:pPr algn="l" rtl="0"/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write the words that start with letter ( </a:t>
            </a:r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 ) </a:t>
            </a:r>
          </a:p>
          <a:p>
            <a:pPr algn="l" rtl="0"/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in the text.</a:t>
            </a:r>
          </a:p>
        </p:txBody>
      </p:sp>
      <p:sp>
        <p:nvSpPr>
          <p:cNvPr id="2" name="Rectangle 1"/>
          <p:cNvSpPr/>
          <p:nvPr/>
        </p:nvSpPr>
        <p:spPr>
          <a:xfrm>
            <a:off x="3694176" y="274325"/>
            <a:ext cx="8013795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Silly snake, silly snake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sing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your very best</a:t>
            </a:r>
          </a:p>
          <a:p>
            <a:pPr algn="ctr"/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Sing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about the things you know 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that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start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with letter S</a:t>
            </a:r>
          </a:p>
          <a:p>
            <a:pPr algn="ctr"/>
            <a:endParaRPr lang="en-US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Stinky sock,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Soapy soup</a:t>
            </a:r>
          </a:p>
          <a:p>
            <a:pPr algn="ctr"/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Sailboats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in the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snow</a:t>
            </a:r>
          </a:p>
          <a:p>
            <a:pPr algn="ctr"/>
            <a:endParaRPr lang="en-US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Sorry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, but I have to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stop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That’s all the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stuff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I know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22"/>
          <a:stretch/>
        </p:blipFill>
        <p:spPr>
          <a:xfrm>
            <a:off x="10196966" y="4837013"/>
            <a:ext cx="1200510" cy="1391240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329F8AF-A128-47DB-8326-DEB15FF2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64707" y="3251040"/>
            <a:ext cx="964513" cy="1068514"/>
            <a:chOff x="9164707" y="3251040"/>
            <a:chExt cx="964513" cy="10685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707" y="3251040"/>
              <a:ext cx="964513" cy="1068514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9261220" y="3761246"/>
              <a:ext cx="556332" cy="3241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62500" lnSpcReduction="20000"/>
            </a:bodyPr>
            <a:lstStyle>
              <a:lvl1pPr algn="l" rtl="1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1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rtl="1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rtl="1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rtl="1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200" algn="l" rtl="1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400" algn="l" rtl="1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600" algn="l" rtl="1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800" algn="l" rtl="1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rtl="0"/>
              <a:r>
                <a:rPr lang="en-US" sz="2400" b="1" dirty="0"/>
                <a:t>soap</a:t>
              </a:r>
              <a:endParaRPr lang="ar-BH" sz="2400" b="1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83" l="0" r="100000">
                        <a14:foregroundMark x1="70868" y1="17460" x2="92437" y2="19365"/>
                        <a14:foregroundMark x1="59384" y1="37143" x2="59384" y2="37143"/>
                        <a14:foregroundMark x1="38655" y1="62857" x2="38655" y2="62857"/>
                        <a14:foregroundMark x1="17647" y1="69524" x2="17647" y2="69524"/>
                        <a14:foregroundMark x1="79272" y1="76508" x2="79272" y2="76508"/>
                        <a14:foregroundMark x1="90196" y1="44762" x2="90196" y2="44762"/>
                        <a14:foregroundMark x1="94118" y1="32381" x2="94118" y2="32381"/>
                        <a14:foregroundMark x1="56303" y1="92063" x2="56303" y2="92063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2" y="2854188"/>
            <a:ext cx="832319" cy="734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t="20591" r="22210" b="22847"/>
          <a:stretch/>
        </p:blipFill>
        <p:spPr>
          <a:xfrm>
            <a:off x="4250314" y="4085433"/>
            <a:ext cx="1053661" cy="1122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6CE00B-C1ED-4370-9072-839BF86556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3" y="4644488"/>
            <a:ext cx="877330" cy="783821"/>
          </a:xfrm>
          <a:prstGeom prst="rect">
            <a:avLst/>
          </a:prstGeom>
        </p:spPr>
      </p:pic>
      <p:pic>
        <p:nvPicPr>
          <p:cNvPr id="16" name="Picture 15" descr="A picture containing drawing, graffiti, window&#10;&#10;Description automatically generated">
            <a:extLst>
              <a:ext uri="{FF2B5EF4-FFF2-40B4-BE49-F238E27FC236}">
                <a16:creationId xmlns:a16="http://schemas.microsoft.com/office/drawing/2014/main" id="{91F64000-7A3F-44A0-B43E-63826CFBBE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57" y="915927"/>
            <a:ext cx="788236" cy="74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/>
          </a:bodyPr>
          <a:lstStyle/>
          <a:p>
            <a:pPr rtl="0"/>
            <a:r>
              <a:rPr lang="en-US" sz="4800" b="1" dirty="0">
                <a:latin typeface="Century Gothic" panose="020B0502020202020204" pitchFamily="34" charset="0"/>
              </a:rPr>
              <a:t>Now let’s practice</a:t>
            </a:r>
            <a:endParaRPr lang="ar-BH" sz="48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607" y="3808398"/>
            <a:ext cx="2836985" cy="237154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09825" y="2711118"/>
            <a:ext cx="7060476" cy="2194560"/>
            <a:chOff x="4502833" y="1635732"/>
            <a:chExt cx="7060476" cy="2194560"/>
          </a:xfrm>
        </p:grpSpPr>
        <p:sp>
          <p:nvSpPr>
            <p:cNvPr id="8" name="Rectangle 7"/>
            <p:cNvSpPr/>
            <p:nvPr/>
          </p:nvSpPr>
          <p:spPr>
            <a:xfrm>
              <a:off x="4502833" y="1635732"/>
              <a:ext cx="7060476" cy="21945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719741" y="1879391"/>
              <a:ext cx="6733839" cy="1940957"/>
            </a:xfrm>
            <a:prstGeom prst="round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Rr</a:t>
              </a:r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</a:t>
              </a:r>
              <a:r>
                <a:rPr lang="en-US" sz="54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Ss</a:t>
              </a:r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 </a:t>
              </a:r>
              <a:r>
                <a:rPr lang="en-US" sz="54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Tt</a:t>
              </a:r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</a:t>
              </a:r>
              <a:r>
                <a:rPr lang="en-US" sz="54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Uu</a:t>
              </a:r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</a:t>
              </a:r>
              <a:r>
                <a:rPr lang="en-US" sz="54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Vv</a:t>
              </a:r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  <a:p>
              <a:pPr algn="ctr"/>
              <a:r>
                <a:rPr lang="en-US" sz="54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Ww</a:t>
              </a:r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  Xx     </a:t>
              </a:r>
              <a:r>
                <a:rPr lang="en-US" sz="54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Yy</a:t>
              </a:r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 </a:t>
              </a:r>
              <a:r>
                <a:rPr lang="en-US" sz="54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Zz</a:t>
              </a:r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0339" y="1102794"/>
            <a:ext cx="96986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</a:rPr>
              <a:t>Circle the letter Ss.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8BA2F48-6FA4-49A2-89C7-A182A7D8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4A581C8-0416-49D2-9E85-D09A1DDA3276}"/>
              </a:ext>
            </a:extLst>
          </p:cNvPr>
          <p:cNvSpPr/>
          <p:nvPr/>
        </p:nvSpPr>
        <p:spPr>
          <a:xfrm>
            <a:off x="2841674" y="2997551"/>
            <a:ext cx="1097280" cy="11228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848152-CF4A-418C-B3EF-15251592C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119865-FEF6-4EFA-8E83-918F003AB9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668" y="2954777"/>
            <a:ext cx="3331330" cy="3295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45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7"/>
    </mc:Choice>
    <mc:Fallback xmlns="">
      <p:transition spd="slow" advTm="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4924"/>
            <a:ext cx="8596668" cy="1320800"/>
          </a:xfrm>
        </p:spPr>
        <p:txBody>
          <a:bodyPr>
            <a:normAutofit/>
          </a:bodyPr>
          <a:lstStyle/>
          <a:p>
            <a:pPr rtl="0"/>
            <a:r>
              <a:rPr lang="en-US" sz="4800" b="1" dirty="0">
                <a:latin typeface="Century Gothic" panose="020B0502020202020204" pitchFamily="34" charset="0"/>
              </a:rPr>
              <a:t>Now let’s practice</a:t>
            </a:r>
            <a:endParaRPr lang="ar-BH" sz="48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2044" y="1134442"/>
            <a:ext cx="96986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</a:rPr>
              <a:t>Answer the exercises in your workbook. P 56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38" y="2376118"/>
            <a:ext cx="8915400" cy="19907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521636" y="2961776"/>
            <a:ext cx="18448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Upper case</a:t>
            </a:r>
            <a:endParaRPr lang="en-US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61493" r="20226" b="26766"/>
          <a:stretch/>
        </p:blipFill>
        <p:spPr>
          <a:xfrm>
            <a:off x="905338" y="4650912"/>
            <a:ext cx="7274258" cy="16534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79596" y="5171187"/>
            <a:ext cx="1834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Lower case</a:t>
            </a:r>
            <a:endParaRPr lang="en-US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4983" y="2386966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4983" y="2961776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2279" y="3546015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0715" y="3910270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6973" y="4455949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4269" y="5040859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4269" y="5625769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6973" y="5918864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2B064D63-7FF4-4BC3-BC25-13AC2327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68E2C8-DEA9-4B61-B510-C0B4AF1B3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4"/>
    </mc:Choice>
    <mc:Fallback xmlns="">
      <p:transition spd="slow" advTm="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/>
          </a:bodyPr>
          <a:lstStyle/>
          <a:p>
            <a:pPr rtl="0"/>
            <a:r>
              <a:rPr lang="en-US" sz="4800" b="1" dirty="0">
                <a:latin typeface="Century Gothic" panose="020B0502020202020204" pitchFamily="34" charset="0"/>
              </a:rPr>
              <a:t>Now let’s practice</a:t>
            </a:r>
            <a:endParaRPr lang="ar-BH" sz="48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1360" y="2286636"/>
            <a:ext cx="96986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</a:rPr>
              <a:t>Don’t forget to answer 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letter S 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</a:rPr>
              <a:t>worksheet.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98E5087-B3F3-4F3A-85CA-01DA1F9A0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1C27DE-5C22-4402-9DAB-B11E09DD1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6EA07-B62C-4732-B5E3-FE48D3956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06" y="3512373"/>
            <a:ext cx="2663828" cy="26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4"/>
    </mc:Choice>
    <mc:Fallback xmlns="">
      <p:transition spd="slow" advTm="6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745" y="1230292"/>
            <a:ext cx="8596668" cy="1320800"/>
          </a:xfrm>
        </p:spPr>
        <p:txBody>
          <a:bodyPr>
            <a:normAutofit/>
          </a:bodyPr>
          <a:lstStyle/>
          <a:p>
            <a:pPr rtl="0"/>
            <a:r>
              <a:rPr lang="en-US" sz="6600" dirty="0">
                <a:latin typeface="Century Gothic" panose="020B0502020202020204" pitchFamily="34" charset="0"/>
              </a:rPr>
              <a:t>End of lesson 3</a:t>
            </a:r>
            <a:endParaRPr lang="ar-BH" sz="6600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9745" y="2500991"/>
            <a:ext cx="5352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Good job dear!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A97DBF5-95E5-4FD2-BABB-640AD5E2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A78ECCF-B836-4799-BC3C-A8E3EB18C1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12" y="757321"/>
            <a:ext cx="4905375" cy="533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4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5"/>
    </mc:Choice>
    <mc:Fallback xmlns="">
      <p:transition spd="slow" advTm="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8033" y="278193"/>
            <a:ext cx="2972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0">
              <a:buFont typeface="Arial" panose="020B0604020202020204" pitchFamily="34" charset="0"/>
              <a:buChar char="•"/>
            </a:pP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Guess !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E572790-F5DC-47BC-AB68-0892BCD4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11B13F-5F43-4312-B609-6C5FDFE94C00}"/>
              </a:ext>
            </a:extLst>
          </p:cNvPr>
          <p:cNvSpPr/>
          <p:nvPr/>
        </p:nvSpPr>
        <p:spPr>
          <a:xfrm>
            <a:off x="528033" y="1372768"/>
            <a:ext cx="1060804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I’m a letter.</a:t>
            </a:r>
          </a:p>
          <a:p>
            <a:pPr algn="l" rtl="0">
              <a:lnSpc>
                <a:spcPct val="150000"/>
              </a:lnSpc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I come after the letter R.</a:t>
            </a:r>
          </a:p>
          <a:p>
            <a:pPr algn="l" rtl="0">
              <a:lnSpc>
                <a:spcPct val="150000"/>
              </a:lnSpc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I come before the letter T.</a:t>
            </a:r>
          </a:p>
          <a:p>
            <a:pPr algn="l" rtl="0">
              <a:lnSpc>
                <a:spcPct val="150000"/>
              </a:lnSpc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Who am I?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207163" y="4905274"/>
            <a:ext cx="2660016" cy="670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Letter S</a:t>
            </a:r>
            <a:endParaRPr lang="ar-BH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04774" y="376517"/>
            <a:ext cx="2064793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381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216273-7ECA-4AB1-A424-2FC9949700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3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92"/>
    </mc:Choice>
    <mc:Fallback xmlns="">
      <p:transition spd="slow" advTm="26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846" y="463977"/>
            <a:ext cx="43781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The Objectives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47336" y="1749847"/>
            <a:ext cx="880612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1- Identify the letter S. </a:t>
            </a:r>
          </a:p>
          <a:p>
            <a:pPr algn="l"/>
            <a:endParaRPr lang="en-US" sz="4000" b="1" cap="none" spc="0" dirty="0">
              <a:ln/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4000" b="1" dirty="0">
                <a:ln/>
                <a:solidFill>
                  <a:srgbClr val="FF0000"/>
                </a:solidFill>
                <a:latin typeface="Century Gothic" panose="020B0502020202020204" pitchFamily="34" charset="0"/>
              </a:rPr>
              <a:t>2- Practice writing the letter S.</a:t>
            </a:r>
          </a:p>
          <a:p>
            <a:pPr algn="l"/>
            <a:endParaRPr lang="en-US" sz="4000" b="1" cap="none" spc="0" dirty="0">
              <a:ln/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4000" b="1" dirty="0">
                <a:ln/>
                <a:solidFill>
                  <a:srgbClr val="FF0000"/>
                </a:solidFill>
                <a:latin typeface="Century Gothic" panose="020B0502020202020204" pitchFamily="34" charset="0"/>
              </a:rPr>
              <a:t>3- Learn new words with letter S.</a:t>
            </a:r>
            <a:endParaRPr lang="en-US" sz="4000" b="1" cap="none" spc="0" dirty="0">
              <a:ln/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B662775-9F92-4197-9ED3-0BB024B3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933D19-4062-4391-A953-9932A2290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6"/>
    </mc:Choice>
    <mc:Fallback xmlns="">
      <p:transition spd="slow" advTm="2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030"/>
            <a:ext cx="8596668" cy="1320800"/>
          </a:xfrm>
        </p:spPr>
        <p:txBody>
          <a:bodyPr>
            <a:normAutofit/>
          </a:bodyPr>
          <a:lstStyle/>
          <a:p>
            <a:pPr marL="685800" indent="-685800" rtl="0">
              <a:buFont typeface="Arial" panose="020B0604020202020204" pitchFamily="34" charset="0"/>
              <a:buChar char="•"/>
            </a:pPr>
            <a:r>
              <a:rPr lang="en-US" sz="4800" b="1" dirty="0">
                <a:latin typeface="Century Gothic" panose="020B0502020202020204" pitchFamily="34" charset="0"/>
              </a:rPr>
              <a:t>The letter S</a:t>
            </a:r>
            <a:endParaRPr lang="ar-BH" sz="4800" b="1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833" y="965219"/>
            <a:ext cx="105081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Say the letter S out loud.</a:t>
            </a:r>
            <a:endParaRPr lang="en-US" sz="4800" b="1" cap="none" spc="0" dirty="0">
              <a:ln w="12700">
                <a:solidFill>
                  <a:schemeClr val="accent5"/>
                </a:solidFill>
                <a:prstDash val="solid"/>
              </a:ln>
              <a:effectLst/>
              <a:latin typeface="Century Gothic" panose="020B0502020202020204" pitchFamily="34" charset="0"/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E0B2DAA2-E5D5-4395-A5A7-E741E6A6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sp>
        <p:nvSpPr>
          <p:cNvPr id="3" name="Rectangle 2"/>
          <p:cNvSpPr/>
          <p:nvPr/>
        </p:nvSpPr>
        <p:spPr>
          <a:xfrm>
            <a:off x="5289821" y="2308880"/>
            <a:ext cx="1407758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dirty="0">
                <a:ln w="381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  <a:endParaRPr lang="en-US" sz="23900" b="1" cap="none" spc="0" dirty="0">
              <a:ln w="3810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9658" y="1426830"/>
            <a:ext cx="2270173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381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8DAF1C-A353-4933-BCC3-898F38241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AF4673-455C-4752-BED0-BBB660A19A2A}"/>
              </a:ext>
            </a:extLst>
          </p:cNvPr>
          <p:cNvSpPr/>
          <p:nvPr/>
        </p:nvSpPr>
        <p:spPr>
          <a:xfrm>
            <a:off x="721322" y="1888441"/>
            <a:ext cx="23187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Upper case</a:t>
            </a:r>
            <a:endParaRPr lang="en-US" sz="36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B931B-EFA6-456E-A2B1-437EEF0EDE6D}"/>
              </a:ext>
            </a:extLst>
          </p:cNvPr>
          <p:cNvSpPr/>
          <p:nvPr/>
        </p:nvSpPr>
        <p:spPr>
          <a:xfrm>
            <a:off x="4943666" y="2782669"/>
            <a:ext cx="23046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Lower case</a:t>
            </a:r>
            <a:endParaRPr lang="en-US" sz="3600" b="1" cap="none" spc="0" dirty="0">
              <a:ln/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87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6"/>
    </mc:Choice>
    <mc:Fallback xmlns="">
      <p:transition spd="slow" advTm="35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724" x="5019675" y="4618038"/>
          <p14:tracePt t="19724" x="4981575" y="4618038"/>
          <p14:tracePt t="19724" x="4881563" y="4618038"/>
          <p14:tracePt t="19724" x="4681538" y="4618038"/>
          <p14:tracePt t="19724" x="4368800" y="4505325"/>
          <p14:tracePt t="19724" x="3767138" y="4205288"/>
          <p14:tracePt t="19724" x="3205163" y="3929063"/>
          <p14:tracePt t="19724" x="2516188" y="3654425"/>
          <p14:tracePt t="19724" x="2003425" y="3228975"/>
          <p14:tracePt t="19724" x="1452563" y="2752725"/>
          <p14:tracePt t="19724" x="938213" y="2414588"/>
          <p14:tracePt t="19724" x="612775" y="1978025"/>
          <p14:tracePt t="19724" x="363538" y="1563688"/>
          <p14:tracePt t="19724" x="200025" y="1350963"/>
          <p14:tracePt t="19724" x="112713" y="1227138"/>
          <p14:tracePt t="19724" x="38100" y="1150938"/>
          <p14:tracePt t="19724" x="25400" y="1125538"/>
          <p14:tracePt t="20659" x="376238" y="1676400"/>
          <p14:tracePt t="20671" x="563563" y="1839913"/>
          <p14:tracePt t="20683" x="776288" y="2089150"/>
          <p14:tracePt t="20696" x="976313" y="2314575"/>
          <p14:tracePt t="20708" x="1239838" y="2465388"/>
          <p14:tracePt t="20721" x="1414463" y="2578100"/>
          <p14:tracePt t="20738" x="1527175" y="2665413"/>
          <p14:tracePt t="20755" x="1601788" y="2778125"/>
          <p14:tracePt t="20756" x="1689100" y="2916238"/>
          <p14:tracePt t="20771" x="1752600" y="3041650"/>
          <p14:tracePt t="20788" x="1827213" y="3128963"/>
          <p14:tracePt t="20805" x="1903413" y="3216275"/>
          <p14:tracePt t="20805" x="1952625" y="3241675"/>
          <p14:tracePt t="20821" x="2014538" y="3290888"/>
          <p14:tracePt t="20838" x="2039938" y="3316288"/>
          <p14:tracePt t="20841" x="2065338" y="3328988"/>
          <p14:tracePt t="20855" x="2078038" y="3328988"/>
          <p14:tracePt t="20872" x="2103438" y="3354388"/>
          <p14:tracePt t="20888" x="2116138" y="3378200"/>
          <p14:tracePt t="20891" x="2139950" y="3403600"/>
          <p14:tracePt t="20905" x="2178050" y="3467100"/>
          <p14:tracePt t="20922" x="2203450" y="3541713"/>
          <p14:tracePt t="20938" x="2228850" y="3603625"/>
          <p14:tracePt t="20940" x="2239963" y="3641725"/>
          <p14:tracePt t="20955" x="2252663" y="3679825"/>
          <p14:tracePt t="20988" x="2252663" y="3692525"/>
          <p14:tracePt t="26937" x="2303463" y="3667125"/>
          <p14:tracePt t="26948" x="2390775" y="3603625"/>
          <p14:tracePt t="26961" x="2465388" y="3554413"/>
          <p14:tracePt t="26973" x="2541588" y="3503613"/>
          <p14:tracePt t="26985" x="2616200" y="3467100"/>
          <p14:tracePt t="26998" x="2728913" y="3429000"/>
          <p14:tracePt t="27015" x="2916238" y="3367088"/>
          <p14:tracePt t="27031" x="3079750" y="3316288"/>
          <p14:tracePt t="27050" x="3267075" y="3228975"/>
          <p14:tracePt t="27065" x="3341688" y="3216275"/>
          <p14:tracePt t="27082" x="3429000" y="3190875"/>
          <p14:tracePt t="27082" x="3554413" y="3141663"/>
          <p14:tracePt t="27098" x="3654425" y="3103563"/>
          <p14:tracePt t="27115" x="3756025" y="3065463"/>
          <p14:tracePt t="27119" x="3830638" y="3028950"/>
          <p14:tracePt t="27132" x="3892550" y="3003550"/>
          <p14:tracePt t="27148" x="3956050" y="2965450"/>
          <p14:tracePt t="27165" x="4005263" y="2965450"/>
          <p14:tracePt t="27168" x="4043363" y="2965450"/>
          <p14:tracePt t="27182" x="4092575" y="2965450"/>
          <p14:tracePt t="27198" x="4143375" y="2965450"/>
          <p14:tracePt t="27215" x="4205288" y="2965450"/>
          <p14:tracePt t="27217" x="4281488" y="2965450"/>
          <p14:tracePt t="27232" x="4330700" y="2965450"/>
          <p14:tracePt t="27248" x="4368800" y="2978150"/>
          <p14:tracePt t="27265" x="4406900" y="2978150"/>
          <p14:tracePt t="27268" x="4443413" y="3003550"/>
          <p14:tracePt t="27282" x="4468813" y="3028950"/>
          <p14:tracePt t="27299" x="4506913" y="3054350"/>
          <p14:tracePt t="27300" x="4556125" y="3078163"/>
          <p14:tracePt t="27315" x="4594225" y="3103563"/>
          <p14:tracePt t="27332" x="4630738" y="3116263"/>
          <p14:tracePt t="27349" x="4694238" y="3141663"/>
          <p14:tracePt t="27351" x="4743450" y="3165475"/>
          <p14:tracePt t="27365" x="4794250" y="3190875"/>
          <p14:tracePt t="27382" x="4832350" y="3203575"/>
          <p14:tracePt t="27399" x="4856163" y="3228975"/>
          <p14:tracePt t="27401" x="4881563" y="3241675"/>
          <p14:tracePt t="27415" x="4894263" y="3254375"/>
          <p14:tracePt t="27432" x="4906963" y="3267075"/>
          <p14:tracePt t="27435" x="4906963" y="3278188"/>
          <p14:tracePt t="27449" x="4932363" y="3303588"/>
          <p14:tracePt t="27465" x="4932363" y="3316288"/>
          <p14:tracePt t="27482" x="4945063" y="3341688"/>
          <p14:tracePt t="27485" x="4956175" y="3341688"/>
          <p14:tracePt t="27499" x="4956175" y="3354388"/>
          <p14:tracePt t="27516" x="4956175" y="3378200"/>
          <p14:tracePt t="27533" x="4968875" y="3403600"/>
          <p14:tracePt t="27549" x="4968875" y="3416300"/>
          <p14:tracePt t="27568" x="4968875" y="3441700"/>
          <p14:tracePt t="27582" x="4968875" y="3454400"/>
          <p14:tracePt t="27599" x="4968875" y="3467100"/>
          <p14:tracePt t="27616" x="4981575" y="3479800"/>
          <p14:tracePt t="27618" x="4981575" y="3490913"/>
          <p14:tracePt t="27632" x="4981575" y="3503613"/>
          <p14:tracePt t="27666" x="4981575" y="3516313"/>
          <p14:tracePt t="27703" x="4981575" y="3529013"/>
          <p14:tracePt t="33664" x="4981575" y="3490913"/>
          <p14:tracePt t="33675" x="4981575" y="3467100"/>
          <p14:tracePt t="33688" x="4919663" y="3441700"/>
          <p14:tracePt t="33699" x="4843463" y="3390900"/>
          <p14:tracePt t="33712" x="4768850" y="3341688"/>
          <p14:tracePt t="33726" x="4668838" y="3216275"/>
          <p14:tracePt t="33742" x="4543425" y="3003550"/>
          <p14:tracePt t="33759" x="4305300" y="2740025"/>
          <p14:tracePt t="33760" x="4030663" y="2527300"/>
          <p14:tracePt t="33776" x="3756025" y="2089150"/>
          <p14:tracePt t="33792" x="3429000" y="1663700"/>
          <p14:tracePt t="33809" x="2941638" y="1289050"/>
          <p14:tracePt t="33810" x="2541588" y="700088"/>
          <p14:tracePt t="33826" x="2190750" y="2873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030"/>
            <a:ext cx="8596668" cy="1320800"/>
          </a:xfrm>
        </p:spPr>
        <p:txBody>
          <a:bodyPr>
            <a:normAutofit/>
          </a:bodyPr>
          <a:lstStyle/>
          <a:p>
            <a:pPr marL="685800" indent="-685800" rtl="0">
              <a:buFont typeface="Arial" panose="020B0604020202020204" pitchFamily="34" charset="0"/>
              <a:buChar char="•"/>
            </a:pPr>
            <a:r>
              <a:rPr lang="en-US" sz="4800" b="1" dirty="0">
                <a:latin typeface="Century Gothic" panose="020B0502020202020204" pitchFamily="34" charset="0"/>
              </a:rPr>
              <a:t>The letter S</a:t>
            </a:r>
            <a:endParaRPr lang="ar-BH" sz="4800" b="1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833" y="1105165"/>
            <a:ext cx="105081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Trace the letter S in the air. </a:t>
            </a:r>
            <a:endParaRPr lang="en-US" sz="4800" b="1" cap="none" spc="0" dirty="0">
              <a:ln w="12700">
                <a:solidFill>
                  <a:schemeClr val="accent5"/>
                </a:solidFill>
                <a:prstDash val="solid"/>
              </a:ln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4732" y="4492496"/>
            <a:ext cx="23711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Upper case</a:t>
            </a:r>
            <a:endParaRPr lang="en-US" sz="36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149BE10E-CE3C-470F-A6E0-8843B37F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" b="89812" l="2055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53" y="2661857"/>
            <a:ext cx="2781300" cy="355282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5045115" y="3250040"/>
            <a:ext cx="355762" cy="35792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6" name="Isosceles Triangle 25"/>
          <p:cNvSpPr/>
          <p:nvPr/>
        </p:nvSpPr>
        <p:spPr>
          <a:xfrm rot="11771979">
            <a:off x="4278370" y="3630394"/>
            <a:ext cx="252000" cy="360000"/>
          </a:xfrm>
          <a:prstGeom prst="triangle">
            <a:avLst>
              <a:gd name="adj" fmla="val 4721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65" name="Isosceles Triangle 64"/>
          <p:cNvSpPr/>
          <p:nvPr/>
        </p:nvSpPr>
        <p:spPr>
          <a:xfrm rot="6679676">
            <a:off x="4751546" y="4235499"/>
            <a:ext cx="252000" cy="396000"/>
          </a:xfrm>
          <a:prstGeom prst="triangle">
            <a:avLst>
              <a:gd name="adj" fmla="val 4721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66" name="Isosceles Triangle 65"/>
          <p:cNvSpPr/>
          <p:nvPr/>
        </p:nvSpPr>
        <p:spPr>
          <a:xfrm rot="12785436">
            <a:off x="5130647" y="5043712"/>
            <a:ext cx="252000" cy="396000"/>
          </a:xfrm>
          <a:prstGeom prst="triangle">
            <a:avLst>
              <a:gd name="adj" fmla="val 4721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67" name="Oval 66"/>
          <p:cNvSpPr/>
          <p:nvPr/>
        </p:nvSpPr>
        <p:spPr>
          <a:xfrm>
            <a:off x="4244342" y="5269460"/>
            <a:ext cx="169026" cy="18247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710EB7-2316-433C-9000-A1866704AD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5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49"/>
    </mc:Choice>
    <mc:Fallback xmlns="">
      <p:transition spd="slow" advTm="45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65" grpId="0" animBg="1"/>
      <p:bldP spid="66" grpId="0" animBg="1"/>
      <p:bldP spid="67" grpId="0" animBg="1"/>
    </p:bldLst>
  </p:timing>
  <p:extLst>
    <p:ext uri="{3A86A75C-4F4B-4683-9AE1-C65F6400EC91}">
      <p14:laserTraceLst xmlns:p14="http://schemas.microsoft.com/office/powerpoint/2010/main">
        <p14:tracePtLst>
          <p14:tracePt t="28710" x="1639888" y="112713"/>
          <p14:tracePt t="28723" x="1752600" y="225425"/>
          <p14:tracePt t="28735" x="1927225" y="300038"/>
          <p14:tracePt t="28749" x="2139950" y="374650"/>
          <p14:tracePt t="28766" x="2303463" y="438150"/>
          <p14:tracePt t="28782" x="2441575" y="487363"/>
          <p14:tracePt t="28784" x="2641600" y="563563"/>
          <p14:tracePt t="28799" x="2890838" y="663575"/>
          <p14:tracePt t="28816" x="3028950" y="738188"/>
          <p14:tracePt t="28820" x="3141663" y="850900"/>
          <p14:tracePt t="28832" x="3205163" y="963613"/>
          <p14:tracePt t="28849" x="3241675" y="1050925"/>
          <p14:tracePt t="28866" x="3267075" y="1101725"/>
          <p14:tracePt t="28869" x="3279775" y="1150938"/>
          <p14:tracePt t="28883" x="3279775" y="1163638"/>
          <p14:tracePt t="28899" x="3279775" y="1176338"/>
          <p14:tracePt t="29161" x="3279775" y="1189038"/>
          <p14:tracePt t="29172" x="3305175" y="1238250"/>
          <p14:tracePt t="29184" x="3367088" y="1301750"/>
          <p14:tracePt t="29197" x="3441700" y="1350963"/>
          <p14:tracePt t="29208" x="3517900" y="1401763"/>
          <p14:tracePt t="29221" x="3579813" y="1439863"/>
          <p14:tracePt t="29233" x="3617913" y="1463675"/>
          <p14:tracePt t="29250" x="3643313" y="1489075"/>
          <p14:tracePt t="29267" x="3654425" y="1527175"/>
          <p14:tracePt t="29270" x="3679825" y="1552575"/>
          <p14:tracePt t="29283" x="3692525" y="1601788"/>
          <p14:tracePt t="29300" x="3730625" y="1676400"/>
          <p14:tracePt t="29317" x="3756025" y="1765300"/>
          <p14:tracePt t="29319" x="3792538" y="1827213"/>
          <p14:tracePt t="29333" x="3817938" y="1865313"/>
          <p14:tracePt t="29350" x="3830638" y="1889125"/>
          <p14:tracePt t="29354" x="3856038" y="1914525"/>
          <p14:tracePt t="29367" x="3867150" y="1952625"/>
          <p14:tracePt t="29383" x="3905250" y="1978025"/>
          <p14:tracePt t="29400" x="3956050" y="2014538"/>
          <p14:tracePt t="29404" x="3979863" y="2052638"/>
          <p14:tracePt t="29417" x="3992563" y="2089150"/>
          <p14:tracePt t="29433" x="4017963" y="2152650"/>
          <p14:tracePt t="29450" x="4043363" y="2190750"/>
          <p14:tracePt t="29453" x="4056063" y="2239963"/>
          <p14:tracePt t="29467" x="4068763" y="2290763"/>
          <p14:tracePt t="29484" x="4081463" y="2339975"/>
          <p14:tracePt t="29500" x="4092575" y="2365375"/>
          <p14:tracePt t="29503" x="4105275" y="2403475"/>
          <p14:tracePt t="29517" x="4105275" y="2414588"/>
          <p14:tracePt t="29534" x="4117975" y="2439988"/>
          <p14:tracePt t="29537" x="4130675" y="2452688"/>
          <p14:tracePt t="29550" x="4143375" y="2478088"/>
          <p14:tracePt t="29567" x="4156075" y="2490788"/>
          <p14:tracePt t="29584" x="4181475" y="2527300"/>
          <p14:tracePt t="29586" x="4192588" y="2540000"/>
          <p14:tracePt t="29600" x="4243388" y="2565400"/>
          <p14:tracePt t="29617" x="4305300" y="2616200"/>
          <p14:tracePt t="29634" x="4330700" y="2652713"/>
          <p14:tracePt t="29636" x="4356100" y="2690813"/>
          <p14:tracePt t="29650" x="4381500" y="2703513"/>
          <p14:tracePt t="29667" x="4394200" y="2728913"/>
          <p14:tracePt t="29670" x="4394200" y="2740025"/>
          <p14:tracePt t="29707" x="4394200" y="2752725"/>
          <p14:tracePt t="29889" x="4394200" y="2740025"/>
          <p14:tracePt t="29900" x="4381500" y="2728913"/>
          <p14:tracePt t="29913" x="4381500" y="2716213"/>
          <p14:tracePt t="29926" x="4381500" y="2703513"/>
          <p14:tracePt t="29938" x="4368800" y="2690813"/>
          <p14:tracePt t="29951" x="4368800" y="2678113"/>
          <p14:tracePt t="29968" x="4368800" y="2665413"/>
          <p14:tracePt t="29984" x="4356100" y="2665413"/>
          <p14:tracePt t="30001" x="4356100" y="2652713"/>
          <p14:tracePt t="30018" x="4343400" y="2652713"/>
          <p14:tracePt t="30059" x="4343400" y="2640013"/>
          <p14:tracePt t="30119" x="4330700" y="2640013"/>
          <p14:tracePt t="30302" x="4318000" y="2640013"/>
          <p14:tracePt t="30313" x="4318000" y="2627313"/>
          <p14:tracePt t="30485" x="4305300" y="2627313"/>
          <p14:tracePt t="30665" x="4294188" y="2627313"/>
          <p14:tracePt t="30689" x="4294188" y="2616200"/>
          <p14:tracePt t="32402" x="4294188" y="2603500"/>
          <p14:tracePt t="32415" x="4281488" y="2603500"/>
          <p14:tracePt t="32439" x="4256088" y="2590800"/>
          <p14:tracePt t="32463" x="4243388" y="2578100"/>
          <p14:tracePt t="32475" x="4243388" y="2565400"/>
          <p14:tracePt t="32500" x="4230688" y="2552700"/>
          <p14:tracePt t="32535" x="4230688" y="2540000"/>
          <p14:tracePt t="32548" x="4217988" y="2540000"/>
          <p14:tracePt t="32572" x="4205288" y="2540000"/>
          <p14:tracePt t="32584" x="4205288" y="2527300"/>
          <p14:tracePt t="32621" x="4205288" y="2516188"/>
          <p14:tracePt t="32645" x="4192588" y="2516188"/>
          <p14:tracePt t="32742" x="4181475" y="2516188"/>
          <p14:tracePt t="32802" x="4168775" y="2516188"/>
          <p14:tracePt t="32827" x="4156075" y="2516188"/>
          <p14:tracePt t="32851" x="4143375" y="2516188"/>
          <p14:tracePt t="32875" x="4130675" y="2516188"/>
          <p14:tracePt t="32888" x="4117975" y="2516188"/>
          <p14:tracePt t="32899" x="4105275" y="2503488"/>
          <p14:tracePt t="32912" x="4092575" y="2503488"/>
          <p14:tracePt t="32937" x="4081463" y="2503488"/>
          <p14:tracePt t="32961" x="4068763" y="2503488"/>
          <p14:tracePt t="32973" x="4056063" y="2503488"/>
          <p14:tracePt t="33021" x="4043363" y="2503488"/>
          <p14:tracePt t="33070" x="4030663" y="2503488"/>
          <p14:tracePt t="33142" x="4017963" y="2503488"/>
          <p14:tracePt t="33156" x="4017963" y="2490788"/>
          <p14:tracePt t="33167" x="4005263" y="2490788"/>
          <p14:tracePt t="33204" x="3992563" y="2490788"/>
          <p14:tracePt t="33228" x="3979863" y="2490788"/>
          <p14:tracePt t="33240" x="3968750" y="2490788"/>
          <p14:tracePt t="33251" x="3956050" y="2490788"/>
          <p14:tracePt t="33265" x="3943350" y="2490788"/>
          <p14:tracePt t="33289" x="3917950" y="2490788"/>
          <p14:tracePt t="33313" x="3905250" y="2490788"/>
          <p14:tracePt t="33337" x="3892550" y="2490788"/>
          <p14:tracePt t="33373" x="3879850" y="2490788"/>
          <p14:tracePt t="33397" x="3867150" y="2490788"/>
          <p14:tracePt t="33434" x="3856038" y="2490788"/>
          <p14:tracePt t="33470" x="3843338" y="2490788"/>
          <p14:tracePt t="33495" x="3830638" y="2490788"/>
          <p14:tracePt t="33507" x="3817938" y="2490788"/>
          <p14:tracePt t="33531" x="3805238" y="2490788"/>
          <p14:tracePt t="33556" x="3779838" y="2490788"/>
          <p14:tracePt t="33580" x="3767138" y="2490788"/>
          <p14:tracePt t="33592" x="3756025" y="2490788"/>
          <p14:tracePt t="33605" x="3743325" y="2490788"/>
          <p14:tracePt t="33616" x="3730625" y="2490788"/>
          <p14:tracePt t="33629" x="3730625" y="2503488"/>
          <p14:tracePt t="33641" x="3717925" y="2503488"/>
          <p14:tracePt t="33657" x="3705225" y="2503488"/>
          <p14:tracePt t="33674" x="3692525" y="2503488"/>
          <p14:tracePt t="33702" x="3679825" y="2516188"/>
          <p14:tracePt t="33738" x="3679825" y="2527300"/>
          <p14:tracePt t="33762" x="3667125" y="2527300"/>
          <p14:tracePt t="33822" x="3654425" y="2540000"/>
          <p14:tracePt t="33835" x="3643313" y="2540000"/>
          <p14:tracePt t="33848" x="3643313" y="2552700"/>
          <p14:tracePt t="33861" x="3630613" y="2565400"/>
          <p14:tracePt t="33874" x="3605213" y="2590800"/>
          <p14:tracePt t="33896" x="3579813" y="2603500"/>
          <p14:tracePt t="33908" x="3579813" y="2616200"/>
          <p14:tracePt t="33924" x="3567113" y="2627313"/>
          <p14:tracePt t="33945" x="3554413" y="2640013"/>
          <p14:tracePt t="33957" x="3541713" y="2640013"/>
          <p14:tracePt t="33974" x="3541713" y="2652713"/>
          <p14:tracePt t="33992" x="3530600" y="2652713"/>
          <p14:tracePt t="34008" x="3530600" y="2665413"/>
          <p14:tracePt t="34024" x="3517900" y="2678113"/>
          <p14:tracePt t="34102" x="3505200" y="2678113"/>
          <p14:tracePt t="34116" x="3505200" y="2690813"/>
          <p14:tracePt t="34163" x="3505200" y="2703513"/>
          <p14:tracePt t="34200" x="3492500" y="2703513"/>
          <p14:tracePt t="34211" x="3492500" y="2716213"/>
          <p14:tracePt t="34224" x="3479800" y="2716213"/>
          <p14:tracePt t="34236" x="3479800" y="2728913"/>
          <p14:tracePt t="34260" x="3479800" y="2740025"/>
          <p14:tracePt t="34285" x="3479800" y="2752725"/>
          <p14:tracePt t="34297" x="3467100" y="2765425"/>
          <p14:tracePt t="34308" x="3467100" y="2778125"/>
          <p14:tracePt t="34321" x="3454400" y="2790825"/>
          <p14:tracePt t="34333" x="3454400" y="2803525"/>
          <p14:tracePt t="34394" x="3454400" y="2816225"/>
          <p14:tracePt t="34407" x="3454400" y="2828925"/>
          <p14:tracePt t="34418" x="3454400" y="2840038"/>
          <p14:tracePt t="34430" x="3441700" y="2840038"/>
          <p14:tracePt t="34467" x="3441700" y="2852738"/>
          <p14:tracePt t="34527" x="3429000" y="2865438"/>
          <p14:tracePt t="34576" x="3417888" y="2878138"/>
          <p14:tracePt t="34600" x="3417888" y="2890838"/>
          <p14:tracePt t="34626" x="3405188" y="2890838"/>
          <p14:tracePt t="34673" x="3405188" y="2903538"/>
          <p14:tracePt t="34734" x="3405188" y="2916238"/>
          <p14:tracePt t="34758" x="3405188" y="2928938"/>
          <p14:tracePt t="34770" x="3405188" y="2941638"/>
          <p14:tracePt t="34795" x="3405188" y="2952750"/>
          <p14:tracePt t="34819" x="3405188" y="2965450"/>
          <p14:tracePt t="34831" x="3405188" y="2978150"/>
          <p14:tracePt t="34856" x="3405188" y="2990850"/>
          <p14:tracePt t="34880" x="3405188" y="3003550"/>
          <p14:tracePt t="34916" x="3405188" y="3016250"/>
          <p14:tracePt t="34965" x="3405188" y="3028950"/>
          <p14:tracePt t="35001" x="3417888" y="3041650"/>
          <p14:tracePt t="35049" x="3417888" y="3054350"/>
          <p14:tracePt t="35086" x="3429000" y="3054350"/>
          <p14:tracePt t="35098" x="3429000" y="3065463"/>
          <p14:tracePt t="35147" x="3429000" y="3078163"/>
          <p14:tracePt t="35172" x="3429000" y="3090863"/>
          <p14:tracePt t="35195" x="3441700" y="3090863"/>
          <p14:tracePt t="35220" x="3441700" y="3103563"/>
          <p14:tracePt t="35244" x="3441700" y="3116263"/>
          <p14:tracePt t="35256" x="3441700" y="3128963"/>
          <p14:tracePt t="35268" x="3441700" y="3141663"/>
          <p14:tracePt t="35281" x="3441700" y="3154363"/>
          <p14:tracePt t="35293" x="3441700" y="3165475"/>
          <p14:tracePt t="35310" x="3441700" y="3178175"/>
          <p14:tracePt t="35326" x="3441700" y="3190875"/>
          <p14:tracePt t="35828" x="3454400" y="3203575"/>
          <p14:tracePt t="35839" x="3454400" y="3216275"/>
          <p14:tracePt t="35851" x="3467100" y="3216275"/>
          <p14:tracePt t="35864" x="3467100" y="3228975"/>
          <p14:tracePt t="35877" x="3479800" y="3228975"/>
          <p14:tracePt t="35894" x="3479800" y="3241675"/>
          <p14:tracePt t="35912" x="3492500" y="3241675"/>
          <p14:tracePt t="35927" x="3492500" y="3254375"/>
          <p14:tracePt t="35944" x="3505200" y="3267075"/>
          <p14:tracePt t="35962" x="3517900" y="3278188"/>
          <p14:tracePt t="35985" x="3517900" y="3290888"/>
          <p14:tracePt t="35998" x="3530600" y="3290888"/>
          <p14:tracePt t="36011" x="3530600" y="3303588"/>
          <p14:tracePt t="36027" x="3530600" y="3316288"/>
          <p14:tracePt t="36044" x="3530600" y="3328988"/>
          <p14:tracePt t="36045" x="3541713" y="3341688"/>
          <p14:tracePt t="36061" x="3554413" y="3354388"/>
          <p14:tracePt t="36077" x="3554413" y="3367088"/>
          <p14:tracePt t="36094" x="3567113" y="3378200"/>
          <p14:tracePt t="36111" x="3567113" y="3390900"/>
          <p14:tracePt t="36131" x="3567113" y="3403600"/>
          <p14:tracePt t="36144" x="3579813" y="3403600"/>
          <p14:tracePt t="36167" x="3579813" y="3416300"/>
          <p14:tracePt t="36191" x="3592513" y="3416300"/>
          <p14:tracePt t="36252" x="3605213" y="3416300"/>
          <p14:tracePt t="36264" x="3617913" y="3416300"/>
          <p14:tracePt t="36276" x="3617913" y="3429000"/>
          <p14:tracePt t="36289" x="3630613" y="3429000"/>
          <p14:tracePt t="36314" x="3643313" y="3429000"/>
          <p14:tracePt t="36325" x="3643313" y="3441700"/>
          <p14:tracePt t="36337" x="3667125" y="3441700"/>
          <p14:tracePt t="36349" x="3692525" y="3441700"/>
          <p14:tracePt t="36361" x="3705225" y="3441700"/>
          <p14:tracePt t="36378" x="3717925" y="3441700"/>
          <p14:tracePt t="36395" x="3743325" y="3441700"/>
          <p14:tracePt t="36411" x="3756025" y="3441700"/>
          <p14:tracePt t="36428" x="3767138" y="3441700"/>
          <p14:tracePt t="36445" x="3779838" y="3441700"/>
          <p14:tracePt t="36446" x="3779838" y="3454400"/>
          <p14:tracePt t="36461" x="3792538" y="3454400"/>
          <p14:tracePt t="36482" x="3805238" y="3454400"/>
          <p14:tracePt t="36507" x="3817938" y="3454400"/>
          <p14:tracePt t="36519" x="3830638" y="3454400"/>
          <p14:tracePt t="36532" x="3830638" y="3467100"/>
          <p14:tracePt t="36545" x="3843338" y="3467100"/>
          <p14:tracePt t="36568" x="3856038" y="3467100"/>
          <p14:tracePt t="36579" x="3879850" y="3467100"/>
          <p14:tracePt t="36595" x="3892550" y="3467100"/>
          <p14:tracePt t="36612" x="3905250" y="3467100"/>
          <p14:tracePt t="36628" x="3930650" y="3479800"/>
          <p14:tracePt t="36645" x="3943350" y="3490913"/>
          <p14:tracePt t="36666" x="3956050" y="3490913"/>
          <p14:tracePt t="36678" x="3968750" y="3503613"/>
          <p14:tracePt t="36701" x="3979863" y="3503613"/>
          <p14:tracePt t="36714" x="3979863" y="3516313"/>
          <p14:tracePt t="36729" x="3979863" y="3529013"/>
          <p14:tracePt t="36745" x="3992563" y="3529013"/>
          <p14:tracePt t="36762" x="3992563" y="3541713"/>
          <p14:tracePt t="36779" x="4005263" y="3541713"/>
          <p14:tracePt t="36795" x="4017963" y="3554413"/>
          <p14:tracePt t="36812" x="4030663" y="3554413"/>
          <p14:tracePt t="36829" x="4030663" y="3567113"/>
          <p14:tracePt t="36845" x="4056063" y="3567113"/>
          <p14:tracePt t="36847" x="4068763" y="3579813"/>
          <p14:tracePt t="36862" x="4081463" y="3579813"/>
          <p14:tracePt t="36879" x="4092575" y="3579813"/>
          <p14:tracePt t="36895" x="4092575" y="3590925"/>
          <p14:tracePt t="36896" x="4105275" y="3590925"/>
          <p14:tracePt t="36912" x="4117975" y="3590925"/>
          <p14:tracePt t="36932" x="4130675" y="3603625"/>
          <p14:tracePt t="36948" x="4143375" y="3616325"/>
          <p14:tracePt t="36970" x="4156075" y="3616325"/>
          <p14:tracePt t="36980" x="4168775" y="3629025"/>
          <p14:tracePt t="37017" x="4181475" y="3629025"/>
          <p14:tracePt t="37030" x="4181475" y="3641725"/>
          <p14:tracePt t="37054" x="4192588" y="3641725"/>
          <p14:tracePt t="37066" x="4192588" y="3654425"/>
          <p14:tracePt t="37079" x="4205288" y="3654425"/>
          <p14:tracePt t="37090" x="4205288" y="3667125"/>
          <p14:tracePt t="37103" x="4217988" y="3667125"/>
          <p14:tracePt t="37139" x="4230688" y="3679825"/>
          <p14:tracePt t="37163" x="4230688" y="3692525"/>
          <p14:tracePt t="37175" x="4243388" y="3692525"/>
          <p14:tracePt t="37199" x="4243388" y="3703638"/>
          <p14:tracePt t="37212" x="4256088" y="3716338"/>
          <p14:tracePt t="37223" x="4268788" y="3716338"/>
          <p14:tracePt t="37235" x="4268788" y="3729038"/>
          <p14:tracePt t="37260" x="4281488" y="3729038"/>
          <p14:tracePt t="37272" x="4281488" y="3741738"/>
          <p14:tracePt t="37284" x="4294188" y="3741738"/>
          <p14:tracePt t="37297" x="4294188" y="3754438"/>
          <p14:tracePt t="37313" x="4305300" y="3767138"/>
          <p14:tracePt t="37329" x="4318000" y="3779838"/>
          <p14:tracePt t="37346" x="4330700" y="3792538"/>
          <p14:tracePt t="37369" x="4330700" y="3803650"/>
          <p14:tracePt t="37393" x="4330700" y="3816350"/>
          <p14:tracePt t="37831" x="4330700" y="3829050"/>
          <p14:tracePt t="37842" x="4330700" y="3854450"/>
          <p14:tracePt t="37855" x="4330700" y="3867150"/>
          <p14:tracePt t="37867" x="4330700" y="3879850"/>
          <p14:tracePt t="37880" x="4343400" y="3892550"/>
          <p14:tracePt t="37903" x="4343400" y="3905250"/>
          <p14:tracePt t="37928" x="4356100" y="3916363"/>
          <p14:tracePt t="37940" x="4368800" y="3929063"/>
          <p14:tracePt t="37952" x="4368800" y="3941763"/>
          <p14:tracePt t="37977" x="4368800" y="3954463"/>
          <p14:tracePt t="37988" x="4368800" y="3967163"/>
          <p14:tracePt t="38001" x="4368800" y="3979863"/>
          <p14:tracePt t="38025" x="4368800" y="4005263"/>
          <p14:tracePt t="38049" x="4368800" y="4017963"/>
          <p14:tracePt t="38062" x="4368800" y="4041775"/>
          <p14:tracePt t="38085" x="4368800" y="4054475"/>
          <p14:tracePt t="38098" x="4368800" y="4067175"/>
          <p14:tracePt t="38110" x="4368800" y="4079875"/>
          <p14:tracePt t="38122" x="4368800" y="4092575"/>
          <p14:tracePt t="38134" x="4368800" y="4105275"/>
          <p14:tracePt t="38147" x="4368800" y="4117975"/>
          <p14:tracePt t="38164" x="4368800" y="4129088"/>
          <p14:tracePt t="38181" x="4368800" y="4141788"/>
          <p14:tracePt t="38182" x="4368800" y="4154488"/>
          <p14:tracePt t="38207" x="4368800" y="4167188"/>
          <p14:tracePt t="38244" x="4368800" y="4179888"/>
          <p14:tracePt t="38268" x="4368800" y="4192588"/>
          <p14:tracePt t="38280" x="4368800" y="4205288"/>
          <p14:tracePt t="38304" x="4368800" y="4217988"/>
          <p14:tracePt t="38317" x="4368800" y="4241800"/>
          <p14:tracePt t="38330" x="4368800" y="4254500"/>
          <p14:tracePt t="38341" x="4368800" y="4279900"/>
          <p14:tracePt t="38353" x="4356100" y="4292600"/>
          <p14:tracePt t="38365" x="4356100" y="4305300"/>
          <p14:tracePt t="38381" x="4356100" y="4318000"/>
          <p14:tracePt t="38402" x="4356100" y="4330700"/>
          <p14:tracePt t="38425" x="4343400" y="4330700"/>
          <p14:tracePt t="38439" x="4343400" y="4341813"/>
          <p14:tracePt t="38463" x="4343400" y="4354513"/>
          <p14:tracePt t="38474" x="4330700" y="4367213"/>
          <p14:tracePt t="38498" x="4318000" y="4367213"/>
          <p14:tracePt t="38523" x="4318000" y="4379913"/>
          <p14:tracePt t="38547" x="4305300" y="4379913"/>
          <p14:tracePt t="38560" x="4305300" y="4392613"/>
          <p14:tracePt t="38585" x="4294188" y="4392613"/>
          <p14:tracePt t="38596" x="4294188" y="4405313"/>
          <p14:tracePt t="38609" x="4294188" y="4418013"/>
          <p14:tracePt t="38644" x="4281488" y="4418013"/>
          <p14:tracePt t="38693" x="4281488" y="4430713"/>
          <p14:tracePt t="38704" x="4268788" y="4430713"/>
          <p14:tracePt t="38729" x="4268788" y="4443413"/>
          <p14:tracePt t="38754" x="4268788" y="4454525"/>
          <p14:tracePt t="38766" x="4268788" y="4467225"/>
          <p14:tracePt t="38778" x="4256088" y="4479925"/>
          <p14:tracePt t="38803" x="4256088" y="4492625"/>
          <p14:tracePt t="38839" x="4243388" y="4505325"/>
          <p14:tracePt t="38863" x="4243388" y="4518025"/>
          <p14:tracePt t="38923" x="4230688" y="4530725"/>
          <p14:tracePt t="38936" x="4217988" y="4530725"/>
          <p14:tracePt t="38948" x="4217988" y="4543425"/>
          <p14:tracePt t="38960" x="4205288" y="4554538"/>
          <p14:tracePt t="38986" x="4192588" y="4554538"/>
          <p14:tracePt t="38996" x="4181475" y="4554538"/>
          <p14:tracePt t="39009" x="4181475" y="4567238"/>
          <p14:tracePt t="39020" x="4168775" y="4567238"/>
          <p14:tracePt t="39057" x="4156075" y="4567238"/>
          <p14:tracePt t="39094" x="4143375" y="4567238"/>
          <p14:tracePt t="39106" x="4130675" y="4567238"/>
          <p14:tracePt t="39130" x="4130675" y="4579938"/>
          <p14:tracePt t="39154" x="4117975" y="4579938"/>
          <p14:tracePt t="39227" x="4105275" y="4579938"/>
          <p14:tracePt t="39276" x="4092575" y="4579938"/>
          <p14:tracePt t="39288" x="4092575" y="4592638"/>
          <p14:tracePt t="39301" x="4081463" y="4592638"/>
          <p14:tracePt t="39385" x="4068763" y="4592638"/>
          <p14:tracePt t="39409" x="4068763" y="4605338"/>
          <p14:tracePt t="39470" x="4056063" y="4605338"/>
          <p14:tracePt t="39518" x="4043363" y="4605338"/>
          <p14:tracePt t="39543" x="4030663" y="4605338"/>
          <p14:tracePt t="39567" x="4017963" y="4605338"/>
          <p14:tracePt t="39591" x="4005263" y="4618038"/>
          <p14:tracePt t="39604" x="3992563" y="4618038"/>
          <p14:tracePt t="39615" x="3979863" y="4618038"/>
          <p14:tracePt t="39641" x="3968750" y="4618038"/>
          <p14:tracePt t="39653" x="3968750" y="4630738"/>
          <p14:tracePt t="39688" x="3956050" y="4630738"/>
          <p14:tracePt t="39726" x="3943350" y="4630738"/>
          <p14:tracePt t="39737" x="3943350" y="4643438"/>
          <p14:tracePt t="39750" x="3930650" y="4643438"/>
          <p14:tracePt t="39823" x="3930650" y="4656138"/>
          <p14:tracePt t="39834" x="3917950" y="4656138"/>
          <p14:tracePt t="39894" x="3905250" y="4656138"/>
          <p14:tracePt t="39932" x="3892550" y="4656138"/>
          <p14:tracePt t="39943" x="3879850" y="4656138"/>
          <p14:tracePt t="39968" x="3867150" y="4667250"/>
          <p14:tracePt t="39993" x="3856038" y="4667250"/>
          <p14:tracePt t="40005" x="3843338" y="4667250"/>
          <p14:tracePt t="40017" x="3830638" y="4667250"/>
          <p14:tracePt t="40029" x="3817938" y="4667250"/>
          <p14:tracePt t="40053" x="3805238" y="4667250"/>
          <p14:tracePt t="40078" x="3792538" y="4667250"/>
          <p14:tracePt t="40101" x="3779838" y="4667250"/>
          <p14:tracePt t="40138" x="3767138" y="4667250"/>
          <p14:tracePt t="40186" x="3756025" y="4667250"/>
          <p14:tracePt t="40234" x="3743325" y="4667250"/>
          <p14:tracePt t="40283" x="3730625" y="4667250"/>
          <p14:tracePt t="40332" x="3717925" y="4667250"/>
          <p14:tracePt t="40381" x="3705225" y="4667250"/>
          <p14:tracePt t="40418" x="3692525" y="4667250"/>
          <p14:tracePt t="40429" x="3679825" y="4667250"/>
          <p14:tracePt t="40466" x="3667125" y="4667250"/>
          <p14:tracePt t="40490" x="3654425" y="4667250"/>
          <p14:tracePt t="40515" x="3643313" y="4667250"/>
          <p14:tracePt t="40539" x="3630613" y="4667250"/>
          <p14:tracePt t="40562" x="3617913" y="4667250"/>
          <p14:tracePt t="40587" x="3617913" y="4656138"/>
          <p14:tracePt t="40611" x="3605213" y="4656138"/>
          <p14:tracePt t="40648" x="3605213" y="4643438"/>
          <p14:tracePt t="40672" x="3592513" y="4643438"/>
          <p14:tracePt t="40697" x="3592513" y="4630738"/>
          <p14:tracePt t="40708" x="3579813" y="4630738"/>
          <p14:tracePt t="40745" x="3567113" y="4630738"/>
          <p14:tracePt t="40794" x="3567113" y="4618038"/>
          <p14:tracePt t="40806" x="3554413" y="4618038"/>
          <p14:tracePt t="40878" x="3541713" y="4618038"/>
          <p14:tracePt t="40891" x="3530600" y="4618038"/>
          <p14:tracePt t="40915" x="3517900" y="4618038"/>
          <p14:tracePt t="40939" x="3505200" y="4618038"/>
          <p14:tracePt t="40964" x="3492500" y="4618038"/>
          <p14:tracePt t="40976" x="3479800" y="4618038"/>
          <p14:tracePt t="40989" x="3479800" y="4605338"/>
          <p14:tracePt t="41012" x="3467100" y="4605338"/>
          <p14:tracePt t="41073" x="3454400" y="4592638"/>
          <p14:tracePt t="41134" x="3441700" y="4592638"/>
          <p14:tracePt t="41159" x="3429000" y="4592638"/>
          <p14:tracePt t="41170" x="3429000" y="4579938"/>
          <p14:tracePt t="41352" x="3417888" y="4579938"/>
          <p14:tracePt t="41364" x="3417888" y="4567238"/>
          <p14:tracePt t="41390" x="3405188" y="4567238"/>
          <p14:tracePt t="41400" x="3405188" y="4554538"/>
          <p14:tracePt t="41413" x="3405188" y="4543425"/>
          <p14:tracePt t="41461" x="3392488" y="4543425"/>
          <p14:tracePt t="41474" x="3392488" y="4530725"/>
          <p14:tracePt t="41510" x="3392488" y="4518025"/>
          <p14:tracePt t="41535" x="3379788" y="4518025"/>
          <p14:tracePt t="41546" x="3367088" y="4518025"/>
          <p14:tracePt t="41571" x="3367088" y="4505325"/>
          <p14:tracePt t="41595" x="3354388" y="4505325"/>
          <p14:tracePt t="41619" x="3354388" y="4492625"/>
          <p14:tracePt t="43672" x="3305175" y="4492625"/>
          <p14:tracePt t="43684" x="3141663" y="4492625"/>
          <p14:tracePt t="43697" x="2992438" y="4505325"/>
          <p14:tracePt t="43708" x="2767013" y="4505325"/>
          <p14:tracePt t="43723" x="2290763" y="4505325"/>
          <p14:tracePt t="43740" x="1814513" y="4505325"/>
          <p14:tracePt t="43756" x="1227138" y="4443413"/>
          <p14:tracePt t="43757" x="788988" y="4330700"/>
          <p14:tracePt t="43773" x="212725" y="41925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030"/>
            <a:ext cx="8596668" cy="1320800"/>
          </a:xfrm>
        </p:spPr>
        <p:txBody>
          <a:bodyPr>
            <a:normAutofit/>
          </a:bodyPr>
          <a:lstStyle/>
          <a:p>
            <a:pPr marL="685800" indent="-685800" rtl="0">
              <a:buFont typeface="Arial" panose="020B0604020202020204" pitchFamily="34" charset="0"/>
              <a:buChar char="•"/>
            </a:pPr>
            <a:r>
              <a:rPr lang="en-US" sz="4800" b="1" dirty="0">
                <a:latin typeface="Century Gothic" panose="020B0502020202020204" pitchFamily="34" charset="0"/>
              </a:rPr>
              <a:t>The letter S</a:t>
            </a:r>
            <a:endParaRPr lang="ar-BH" sz="4800" b="1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833" y="1105165"/>
            <a:ext cx="105081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Trace the letter S in the air. </a:t>
            </a:r>
            <a:endParaRPr lang="en-US" sz="4800" b="1" cap="none" spc="0" dirty="0">
              <a:ln w="12700">
                <a:solidFill>
                  <a:schemeClr val="accent5"/>
                </a:solidFill>
                <a:prstDash val="solid"/>
              </a:ln>
              <a:effectLst/>
              <a:latin typeface="Century Gothic" panose="020B0502020202020204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149BE10E-CE3C-470F-A6E0-8843B37F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479" y="6154737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27987" y="3663037"/>
            <a:ext cx="25969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</a:rPr>
              <a:t>Lower case</a:t>
            </a:r>
            <a:endParaRPr lang="en-US" sz="40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8" b="89812" l="2055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774" y="3167784"/>
            <a:ext cx="1451617" cy="1854291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3233364" y="3483087"/>
            <a:ext cx="203837" cy="18675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2" name="Isosceles Triangle 31"/>
          <p:cNvSpPr/>
          <p:nvPr/>
        </p:nvSpPr>
        <p:spPr>
          <a:xfrm rot="12116562">
            <a:off x="2799364" y="3659185"/>
            <a:ext cx="108000" cy="144000"/>
          </a:xfrm>
          <a:prstGeom prst="triangle">
            <a:avLst>
              <a:gd name="adj" fmla="val 4721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1000"/>
          </a:p>
        </p:txBody>
      </p:sp>
      <p:sp>
        <p:nvSpPr>
          <p:cNvPr id="33" name="Isosceles Triangle 32"/>
          <p:cNvSpPr/>
          <p:nvPr/>
        </p:nvSpPr>
        <p:spPr>
          <a:xfrm rot="6679676">
            <a:off x="2975799" y="3979132"/>
            <a:ext cx="104733" cy="144889"/>
          </a:xfrm>
          <a:prstGeom prst="triangle">
            <a:avLst>
              <a:gd name="adj" fmla="val 4721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34" name="Isosceles Triangle 33"/>
          <p:cNvSpPr/>
          <p:nvPr/>
        </p:nvSpPr>
        <p:spPr>
          <a:xfrm rot="11938009">
            <a:off x="3296242" y="4288313"/>
            <a:ext cx="118529" cy="157828"/>
          </a:xfrm>
          <a:prstGeom prst="triangle">
            <a:avLst>
              <a:gd name="adj" fmla="val 4721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35" name="Oval 34"/>
          <p:cNvSpPr/>
          <p:nvPr/>
        </p:nvSpPr>
        <p:spPr>
          <a:xfrm>
            <a:off x="2816639" y="4515318"/>
            <a:ext cx="72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6" name="Isosceles Triangle 35"/>
          <p:cNvSpPr/>
          <p:nvPr/>
        </p:nvSpPr>
        <p:spPr>
          <a:xfrm rot="15791727">
            <a:off x="3093654" y="4566857"/>
            <a:ext cx="56041" cy="135324"/>
          </a:xfrm>
          <a:prstGeom prst="triangle">
            <a:avLst>
              <a:gd name="adj" fmla="val 4721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003372-7383-4EDB-969D-F5504C3F9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6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0"/>
    </mc:Choice>
    <mc:Fallback xmlns="">
      <p:transition spd="slow" advTm="2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05" x="150813" y="2352675"/>
          <p14:tracePt t="12417" x="225425" y="2390775"/>
          <p14:tracePt t="12430" x="287338" y="2414588"/>
          <p14:tracePt t="12441" x="338138" y="2452688"/>
          <p14:tracePt t="12453" x="400050" y="2478088"/>
          <p14:tracePt t="12467" x="488950" y="2490788"/>
          <p14:tracePt t="12483" x="588963" y="2516188"/>
          <p14:tracePt t="12500" x="676275" y="2540000"/>
          <p14:tracePt t="12501" x="738188" y="2552700"/>
          <p14:tracePt t="12517" x="788988" y="2590800"/>
          <p14:tracePt t="12533" x="825500" y="2616200"/>
          <p14:tracePt t="12550" x="850900" y="2640013"/>
          <p14:tracePt t="12551" x="901700" y="2690813"/>
          <p14:tracePt t="12567" x="950913" y="2728913"/>
          <p14:tracePt t="12583" x="1063625" y="2790825"/>
          <p14:tracePt t="12600" x="1189038" y="2852738"/>
          <p14:tracePt t="12601" x="1301750" y="2916238"/>
          <p14:tracePt t="12617" x="1401763" y="2952750"/>
          <p14:tracePt t="12633" x="1476375" y="2990850"/>
          <p14:tracePt t="12636" x="1565275" y="3028950"/>
          <p14:tracePt t="12650" x="1689100" y="3054350"/>
          <p14:tracePt t="12667" x="1878013" y="3065463"/>
          <p14:tracePt t="12683" x="2027238" y="3090863"/>
          <p14:tracePt t="12687" x="2152650" y="3116263"/>
          <p14:tracePt t="12700" x="2265363" y="3128963"/>
          <p14:tracePt t="12717" x="2416175" y="3154363"/>
          <p14:tracePt t="12720" x="2590800" y="3178175"/>
          <p14:tracePt t="12734" x="2690813" y="3203575"/>
          <p14:tracePt t="12750" x="2778125" y="3241675"/>
          <p14:tracePt t="12767" x="2841625" y="3267075"/>
          <p14:tracePt t="12770" x="2890838" y="3290888"/>
          <p14:tracePt t="12784" x="2954338" y="3341688"/>
          <p14:tracePt t="12800" x="3016250" y="3390900"/>
          <p14:tracePt t="12817" x="3079750" y="3441700"/>
          <p14:tracePt t="12819" x="3128963" y="3479800"/>
          <p14:tracePt t="12834" x="3179763" y="3503613"/>
          <p14:tracePt t="12850" x="3205163" y="3529013"/>
          <p14:tracePt t="12854" x="3228975" y="3541713"/>
          <p14:tracePt t="12867" x="3267075" y="3554413"/>
          <p14:tracePt t="12884" x="3279775" y="3567113"/>
          <p14:tracePt t="12900" x="3305175" y="3567113"/>
          <p14:tracePt t="12904" x="3317875" y="3579813"/>
          <p14:tracePt t="12917" x="3341688" y="3579813"/>
          <p14:tracePt t="12951" x="3367088" y="3579813"/>
          <p14:tracePt t="12952" x="3367088" y="3590925"/>
          <p14:tracePt t="12967" x="3379788" y="3590925"/>
          <p14:tracePt t="12988" x="3392488" y="3590925"/>
          <p14:tracePt t="13012" x="3405188" y="3590925"/>
          <p14:tracePt t="13036" x="3417888" y="3590925"/>
          <p14:tracePt t="13316" x="3405188" y="3590925"/>
          <p14:tracePt t="13595" x="3392488" y="3590925"/>
          <p14:tracePt t="14445" x="3379788" y="3590925"/>
          <p14:tracePt t="14555" x="3367088" y="3590925"/>
          <p14:tracePt t="14591" x="3354388" y="3590925"/>
          <p14:tracePt t="14627" x="3354388" y="3579813"/>
          <p14:tracePt t="14725" x="3354388" y="3567113"/>
          <p14:tracePt t="14834" x="3367088" y="3567113"/>
          <p14:tracePt t="15101" x="3367088" y="3579813"/>
          <p14:tracePt t="17869" x="3354388" y="3579813"/>
          <p14:tracePt t="17882" x="3354388" y="3567113"/>
          <p14:tracePt t="17955" x="3341688" y="3567113"/>
          <p14:tracePt t="18039" x="3328988" y="3567113"/>
          <p14:tracePt t="18101" x="3317875" y="3567113"/>
          <p14:tracePt t="18149" x="3305175" y="3567113"/>
          <p14:tracePt t="18161" x="3305175" y="3554413"/>
          <p14:tracePt t="18198" x="3292475" y="3554413"/>
          <p14:tracePt t="18235" x="3279775" y="3554413"/>
          <p14:tracePt t="18271" x="3267075" y="3554413"/>
          <p14:tracePt t="18307" x="3254375" y="3554413"/>
          <p14:tracePt t="18367" x="3241675" y="3554413"/>
          <p14:tracePt t="18380" x="3241675" y="3541713"/>
          <p14:tracePt t="18392" x="3228975" y="3541713"/>
          <p14:tracePt t="18441" x="3216275" y="3541713"/>
          <p14:tracePt t="18465" x="3205163" y="3541713"/>
          <p14:tracePt t="18574" x="3192463" y="3541713"/>
          <p14:tracePt t="18683" x="3179763" y="3541713"/>
          <p14:tracePt t="18756" x="3179763" y="3529013"/>
          <p14:tracePt t="18780" x="3167063" y="3529013"/>
          <p14:tracePt t="18805" x="3154363" y="3529013"/>
          <p14:tracePt t="18890" x="3141663" y="3529013"/>
          <p14:tracePt t="18926" x="3128963" y="3529013"/>
          <p14:tracePt t="18950" x="3116263" y="3529013"/>
          <p14:tracePt t="18963" x="3103563" y="3529013"/>
          <p14:tracePt t="18987" x="3092450" y="3529013"/>
          <p14:tracePt t="19023" x="3079750" y="3529013"/>
          <p14:tracePt t="19072" x="3067050" y="3529013"/>
          <p14:tracePt t="19157" x="3054350" y="3529013"/>
          <p14:tracePt t="19182" x="3041650" y="3529013"/>
          <p14:tracePt t="19242" x="3028950" y="3529013"/>
          <p14:tracePt t="19339" x="3016250" y="3529013"/>
          <p14:tracePt t="19376" x="3016250" y="3541713"/>
          <p14:tracePt t="19388" x="3003550" y="3541713"/>
          <p14:tracePt t="19424" x="2992438" y="3541713"/>
          <p14:tracePt t="19486" x="2979738" y="3541713"/>
          <p14:tracePt t="19509" x="2967038" y="3554413"/>
          <p14:tracePt t="19545" x="2954338" y="3554413"/>
          <p14:tracePt t="19570" x="2941638" y="3554413"/>
          <p14:tracePt t="19642" x="2941638" y="3567113"/>
          <p14:tracePt t="19667" x="2941638" y="3579813"/>
          <p14:tracePt t="19691" x="2928938" y="3579813"/>
          <p14:tracePt t="19716" x="2928938" y="3590925"/>
          <p14:tracePt t="19740" x="2916238" y="3590925"/>
          <p14:tracePt t="19752" x="2916238" y="3603625"/>
          <p14:tracePt t="19800" x="2916238" y="3616325"/>
          <p14:tracePt t="19861" x="2916238" y="3629025"/>
          <p14:tracePt t="19897" x="2916238" y="3641725"/>
          <p14:tracePt t="19934" x="2903538" y="3641725"/>
          <p14:tracePt t="19971" x="2903538" y="3654425"/>
          <p14:tracePt t="20007" x="2890838" y="3654425"/>
          <p14:tracePt t="20019" x="2890838" y="3667125"/>
          <p14:tracePt t="20104" x="2890838" y="3679825"/>
          <p14:tracePt t="20177" x="2890838" y="3692525"/>
          <p14:tracePt t="20237" x="2890838" y="3703638"/>
          <p14:tracePt t="20250" x="2890838" y="3716338"/>
          <p14:tracePt t="20724" x="2890838" y="3729038"/>
          <p14:tracePt t="20748" x="2890838" y="3741738"/>
          <p14:tracePt t="20772" x="2890838" y="3754438"/>
          <p14:tracePt t="20797" x="2890838" y="3767138"/>
          <p14:tracePt t="20808" x="2890838" y="3779838"/>
          <p14:tracePt t="20845" x="2890838" y="3792538"/>
          <p14:tracePt t="20882" x="2890838" y="3803650"/>
          <p14:tracePt t="20931" x="2890838" y="3816350"/>
          <p14:tracePt t="20978" x="2890838" y="3829050"/>
          <p14:tracePt t="20991" x="2890838" y="3841750"/>
          <p14:tracePt t="21016" x="2890838" y="3854450"/>
          <p14:tracePt t="21051" x="2890838" y="3867150"/>
          <p14:tracePt t="21112" x="2890838" y="3879850"/>
          <p14:tracePt t="21124" x="2890838" y="3892550"/>
          <p14:tracePt t="21161" x="2890838" y="3905250"/>
          <p14:tracePt t="21173" x="2890838" y="3916363"/>
          <p14:tracePt t="21186" x="2890838" y="3929063"/>
          <p14:tracePt t="21210" x="2890838" y="3941763"/>
          <p14:tracePt t="21246" x="2890838" y="3954463"/>
          <p14:tracePt t="21294" x="2890838" y="3967163"/>
          <p14:tracePt t="21307" x="2890838" y="3979863"/>
          <p14:tracePt t="21343" x="2903538" y="3979863"/>
          <p14:tracePt t="21367" x="2903538" y="3992563"/>
          <p14:tracePt t="21404" x="2916238" y="3992563"/>
          <p14:tracePt t="21465" x="2916238" y="4005263"/>
          <p14:tracePt t="21489" x="2928938" y="4005263"/>
          <p14:tracePt t="21573" x="2941638" y="4005263"/>
          <p14:tracePt t="21598" x="2941638" y="4017963"/>
          <p14:tracePt t="21610" x="2954338" y="4017963"/>
          <p14:tracePt t="21683" x="2954338" y="4029075"/>
          <p14:tracePt t="21695" x="2967038" y="4029075"/>
          <p14:tracePt t="21719" x="2967038" y="4041775"/>
          <p14:tracePt t="21767" x="2979738" y="4041775"/>
          <p14:tracePt t="21780" x="2979738" y="4054475"/>
          <p14:tracePt t="21830" x="2992438" y="4067175"/>
          <p14:tracePt t="21841" x="3003550" y="4067175"/>
          <p14:tracePt t="21865" x="3003550" y="4079875"/>
          <p14:tracePt t="21889" x="3016250" y="4092575"/>
          <p14:tracePt t="21926" x="3028950" y="4092575"/>
          <p14:tracePt t="21939" x="3041650" y="4092575"/>
          <p14:tracePt t="21951" x="3054350" y="4105275"/>
          <p14:tracePt t="21975" x="3067050" y="4105275"/>
          <p14:tracePt t="22011" x="3079750" y="4105275"/>
          <p14:tracePt t="22035" x="3092450" y="4105275"/>
          <p14:tracePt t="22049" x="3103563" y="4117975"/>
          <p14:tracePt t="22108" x="3116263" y="4117975"/>
          <p14:tracePt t="22169" x="3128963" y="4117975"/>
          <p14:tracePt t="22241" x="3141663" y="4117975"/>
          <p14:tracePt t="22254" x="3154363" y="4117975"/>
          <p14:tracePt t="22290" x="3167063" y="4117975"/>
          <p14:tracePt t="22327" x="3179763" y="4129088"/>
          <p14:tracePt t="22351" x="3192463" y="4129088"/>
          <p14:tracePt t="22364" x="3205163" y="4129088"/>
          <p14:tracePt t="22388" x="3216275" y="4129088"/>
          <p14:tracePt t="22413" x="3228975" y="4129088"/>
          <p14:tracePt t="22448" x="3228975" y="4141788"/>
          <p14:tracePt t="22460" x="3241675" y="4141788"/>
          <p14:tracePt t="22485" x="3254375" y="4141788"/>
          <p14:tracePt t="22521" x="3267075" y="4141788"/>
          <p14:tracePt t="22582" x="3279775" y="4141788"/>
          <p14:tracePt t="22606" x="3279775" y="4154488"/>
          <p14:tracePt t="22679" x="3292475" y="4154488"/>
          <p14:tracePt t="22740" x="3292475" y="4167188"/>
          <p14:tracePt t="22763" x="3305175" y="4167188"/>
          <p14:tracePt t="22837" x="3317875" y="4179888"/>
          <p14:tracePt t="22886" x="3317875" y="4192588"/>
          <p14:tracePt t="22922" x="3328988" y="4192588"/>
          <p14:tracePt t="22934" x="3328988" y="4205288"/>
          <p14:tracePt t="22958" x="3341688" y="4217988"/>
          <p14:tracePt t="22982" x="3341688" y="4230688"/>
          <p14:tracePt t="22995" x="3341688" y="4241800"/>
          <p14:tracePt t="23006" x="3354388" y="4241800"/>
          <p14:tracePt t="23020" x="3354388" y="4254500"/>
          <p14:tracePt t="23034" x="3367088" y="4254500"/>
          <p14:tracePt t="23517" x="3367088" y="4267200"/>
          <p14:tracePt t="23541" x="3367088" y="4279900"/>
          <p14:tracePt t="23554" x="3367088" y="4292600"/>
          <p14:tracePt t="23565" x="3367088" y="4305300"/>
          <p14:tracePt t="23590" x="3367088" y="4318000"/>
          <p14:tracePt t="23627" x="3367088" y="4330700"/>
          <p14:tracePt t="23663" x="3367088" y="4341813"/>
          <p14:tracePt t="23700" x="3367088" y="4354513"/>
          <p14:tracePt t="23723" x="3367088" y="4367213"/>
          <p14:tracePt t="23784" x="3367088" y="4379913"/>
          <p14:tracePt t="23797" x="3367088" y="4392613"/>
          <p14:tracePt t="23846" x="3367088" y="4405313"/>
          <p14:tracePt t="23857" x="3367088" y="4418013"/>
          <p14:tracePt t="23881" x="3367088" y="4430713"/>
          <p14:tracePt t="23893" x="3367088" y="4443413"/>
          <p14:tracePt t="23906" x="3367088" y="4454525"/>
          <p14:tracePt t="23930" x="3367088" y="4467225"/>
          <p14:tracePt t="23942" x="3367088" y="4479925"/>
          <p14:tracePt t="23966" x="3367088" y="4492625"/>
          <p14:tracePt t="24015" x="3367088" y="4505325"/>
          <p14:tracePt t="24064" x="3354388" y="4518025"/>
          <p14:tracePt t="24088" x="3354388" y="4530725"/>
          <p14:tracePt t="24112" x="3341688" y="4530725"/>
          <p14:tracePt t="24136" x="3341688" y="4543425"/>
          <p14:tracePt t="24160" x="3328988" y="4543425"/>
          <p14:tracePt t="24222" x="3317875" y="4543425"/>
          <p14:tracePt t="24233" x="3317875" y="4554538"/>
          <p14:tracePt t="24258" x="3305175" y="4554538"/>
          <p14:tracePt t="24270" x="3292475" y="4554538"/>
          <p14:tracePt t="24294" x="3267075" y="4554538"/>
          <p14:tracePt t="24306" x="3267075" y="4567238"/>
          <p14:tracePt t="24319" x="3254375" y="4579938"/>
          <p14:tracePt t="24343" x="3241675" y="4579938"/>
          <p14:tracePt t="24355" x="3241675" y="4592638"/>
          <p14:tracePt t="24367" x="3228975" y="4592638"/>
          <p14:tracePt t="24403" x="3228975" y="4605338"/>
          <p14:tracePt t="24416" x="3216275" y="4605338"/>
          <p14:tracePt t="24440" x="3205163" y="4605338"/>
          <p14:tracePt t="24452" x="3205163" y="4618038"/>
          <p14:tracePt t="24488" x="3192463" y="4618038"/>
          <p14:tracePt t="24502" x="3192463" y="4630738"/>
          <p14:tracePt t="24562" x="3179763" y="4630738"/>
          <p14:tracePt t="24610" x="3167063" y="4630738"/>
          <p14:tracePt t="24623" x="3167063" y="4643438"/>
          <p14:tracePt t="24634" x="3154363" y="4643438"/>
          <p14:tracePt t="24658" x="3141663" y="4643438"/>
          <p14:tracePt t="24671" x="3128963" y="4643438"/>
          <p14:tracePt t="24682" x="3116263" y="4643438"/>
          <p14:tracePt t="24707" x="3103563" y="4643438"/>
          <p14:tracePt t="24720" x="3092450" y="4643438"/>
          <p14:tracePt t="24755" x="3079750" y="4643438"/>
          <p14:tracePt t="24768" x="3067050" y="4643438"/>
          <p14:tracePt t="24853" x="3054350" y="4643438"/>
          <p14:tracePt t="24926" x="3041650" y="4643438"/>
          <p14:tracePt t="24974" x="3028950" y="4643438"/>
          <p14:tracePt t="24999" x="3016250" y="4643438"/>
          <p14:tracePt t="25071" x="3003550" y="4643438"/>
          <p14:tracePt t="25084" x="3003550" y="4630738"/>
          <p14:tracePt t="25144" x="2992438" y="4630738"/>
          <p14:tracePt t="25180" x="2979738" y="4630738"/>
          <p14:tracePt t="25205" x="2967038" y="4630738"/>
          <p14:tracePt t="25217" x="2967038" y="4618038"/>
          <p14:tracePt t="25241" x="2954338" y="4618038"/>
          <p14:tracePt t="25278" x="2941638" y="4618038"/>
          <p14:tracePt t="25315" x="2928938" y="4618038"/>
          <p14:tracePt t="25363" x="2916238" y="4618038"/>
          <p14:tracePt t="25399" x="2916238" y="4605338"/>
          <p14:tracePt t="25436" x="2903538" y="4605338"/>
          <p14:tracePt t="25509" x="2903538" y="4592638"/>
          <p14:tracePt t="25631" x="2890838" y="4592638"/>
          <p14:tracePt t="25679" x="2890838" y="4579938"/>
          <p14:tracePt t="25763" x="2890838" y="4567238"/>
          <p14:tracePt t="25861" x="2879725" y="4567238"/>
          <p14:tracePt t="25934" x="2867025" y="4567238"/>
          <p14:tracePt t="26018" x="2867025" y="4554538"/>
          <p14:tracePt t="28205" x="2854325" y="4554538"/>
          <p14:tracePt t="28217" x="2778125" y="4567238"/>
          <p14:tracePt t="28230" x="2654300" y="4618038"/>
          <p14:tracePt t="28241" x="2528888" y="4705350"/>
          <p14:tracePt t="28254" x="2316163" y="4830763"/>
          <p14:tracePt t="28267" x="1978025" y="4956175"/>
          <p14:tracePt t="28277" x="1752600" y="5043488"/>
          <p14:tracePt t="28292" x="1552575" y="5105400"/>
          <p14:tracePt t="28309" x="1227138" y="5143500"/>
          <p14:tracePt t="28325" x="876300" y="5168900"/>
          <p14:tracePt t="28326" x="701675" y="5168900"/>
          <p14:tracePt t="28342" x="387350" y="5181600"/>
          <p14:tracePt t="28359" x="112713" y="5181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53"/>
            <a:ext cx="8596668" cy="1320800"/>
          </a:xfrm>
        </p:spPr>
        <p:txBody>
          <a:bodyPr>
            <a:normAutofit/>
          </a:bodyPr>
          <a:lstStyle/>
          <a:p>
            <a:pPr marL="685800" indent="-685800" rtl="0">
              <a:buFont typeface="Arial" panose="020B0604020202020204" pitchFamily="34" charset="0"/>
              <a:buChar char="•"/>
            </a:pPr>
            <a:r>
              <a:rPr lang="en-US" sz="4800" b="1" dirty="0">
                <a:latin typeface="Century Gothic" panose="020B0502020202020204" pitchFamily="34" charset="0"/>
              </a:rPr>
              <a:t>The letter S</a:t>
            </a:r>
            <a:endParaRPr lang="ar-BH" sz="4800" b="1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458" y="1029278"/>
            <a:ext cx="85966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</a:rPr>
              <a:t>Practice writing the letter on your board. </a:t>
            </a:r>
          </a:p>
          <a:p>
            <a:pPr algn="l"/>
            <a:endParaRPr lang="en-US" sz="3600" b="1" dirty="0">
              <a:ln w="12700">
                <a:solidFill>
                  <a:schemeClr val="accent5"/>
                </a:solidFill>
                <a:prstDash val="solid"/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8978" y="1813811"/>
            <a:ext cx="20842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Upper Case</a:t>
            </a:r>
            <a:endParaRPr lang="en-US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37411" y="2313282"/>
            <a:ext cx="50545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Start from the big dot.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7031" y="3094128"/>
            <a:ext cx="47392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Use the arrows to help </a:t>
            </a:r>
          </a:p>
          <a:p>
            <a:pPr algn="l" rtl="0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you write it correctly.</a:t>
            </a:r>
            <a:endParaRPr lang="ar-BH" sz="3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16644" y="4537523"/>
            <a:ext cx="4459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Start from the left.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75704" y="2469197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19372" y="3263168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33723" y="4142591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85176" y="4851037"/>
            <a:ext cx="353274" cy="539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6664447" y="2426648"/>
            <a:ext cx="423933" cy="431652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8" name="5-Point Star 27"/>
          <p:cNvSpPr/>
          <p:nvPr/>
        </p:nvSpPr>
        <p:spPr>
          <a:xfrm>
            <a:off x="6692583" y="4595283"/>
            <a:ext cx="423933" cy="431652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9" name="5-Point Star 28"/>
          <p:cNvSpPr/>
          <p:nvPr/>
        </p:nvSpPr>
        <p:spPr>
          <a:xfrm>
            <a:off x="6662610" y="3495592"/>
            <a:ext cx="423933" cy="431652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A5585323-2418-461D-90E9-4F934F11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2106069" y="2774774"/>
            <a:ext cx="2528946" cy="2440726"/>
            <a:chOff x="5047080" y="2351248"/>
            <a:chExt cx="3711338" cy="3299224"/>
          </a:xfrm>
        </p:grpSpPr>
        <p:cxnSp>
          <p:nvCxnSpPr>
            <p:cNvPr id="62" name="Straight Connector 61"/>
            <p:cNvCxnSpPr>
              <a:cxnSpLocks/>
            </p:cNvCxnSpPr>
            <p:nvPr/>
          </p:nvCxnSpPr>
          <p:spPr>
            <a:xfrm flipH="1">
              <a:off x="5089865" y="2351248"/>
              <a:ext cx="3668553" cy="3030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5047080" y="4568829"/>
              <a:ext cx="3711336" cy="3967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 flipV="1">
              <a:off x="5047080" y="3365546"/>
              <a:ext cx="3711336" cy="2829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5047080" y="5627106"/>
              <a:ext cx="3599362" cy="233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8" b="89812" l="2055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891" y="2499624"/>
            <a:ext cx="1752337" cy="2238431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3153223" y="2820805"/>
            <a:ext cx="216474" cy="22550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66" name="Isosceles Triangle 65"/>
          <p:cNvSpPr/>
          <p:nvPr/>
        </p:nvSpPr>
        <p:spPr>
          <a:xfrm rot="11771979">
            <a:off x="2610212" y="2998228"/>
            <a:ext cx="153337" cy="226815"/>
          </a:xfrm>
          <a:prstGeom prst="triangle">
            <a:avLst>
              <a:gd name="adj" fmla="val 4721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67" name="Isosceles Triangle 66"/>
          <p:cNvSpPr/>
          <p:nvPr/>
        </p:nvSpPr>
        <p:spPr>
          <a:xfrm rot="6679676">
            <a:off x="2851505" y="3430359"/>
            <a:ext cx="158771" cy="240958"/>
          </a:xfrm>
          <a:prstGeom prst="triangle">
            <a:avLst>
              <a:gd name="adj" fmla="val 4721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68" name="Isosceles Triangle 67"/>
          <p:cNvSpPr/>
          <p:nvPr/>
        </p:nvSpPr>
        <p:spPr>
          <a:xfrm rot="12785436">
            <a:off x="3137795" y="3927585"/>
            <a:ext cx="153338" cy="249497"/>
          </a:xfrm>
          <a:prstGeom prst="triangle">
            <a:avLst>
              <a:gd name="adj" fmla="val 4721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69" name="Oval 68"/>
          <p:cNvSpPr/>
          <p:nvPr/>
        </p:nvSpPr>
        <p:spPr>
          <a:xfrm>
            <a:off x="2579416" y="4116277"/>
            <a:ext cx="102849" cy="11496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20D3D64-4A1E-4112-8651-5760EF1C83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D5A548-587C-42EF-B2CB-E12A3D3D99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1" y="5387907"/>
            <a:ext cx="877330" cy="783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0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24"/>
    </mc:Choice>
    <mc:Fallback xmlns="">
      <p:transition spd="slow" advTm="6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4" grpId="0"/>
      <p:bldP spid="17" grpId="0"/>
      <p:bldP spid="20" grpId="0"/>
      <p:bldP spid="21" grpId="0"/>
      <p:bldP spid="22" grpId="0"/>
      <p:bldP spid="2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  <p:extLst>
    <p:ext uri="{3A86A75C-4F4B-4683-9AE1-C65F6400EC91}">
      <p14:laserTraceLst xmlns:p14="http://schemas.microsoft.com/office/powerpoint/2010/main">
        <p14:tracePtLst>
          <p14:tracePt t="51461" x="338138" y="412750"/>
          <p14:tracePt t="51474" x="463550" y="563563"/>
          <p14:tracePt t="51485" x="576263" y="676275"/>
          <p14:tracePt t="51497" x="725488" y="763588"/>
          <p14:tracePt t="51509" x="914400" y="838200"/>
          <p14:tracePt t="51524" x="1063625" y="876300"/>
          <p14:tracePt t="51541" x="1176338" y="925513"/>
          <p14:tracePt t="51546" x="1276350" y="950913"/>
          <p14:tracePt t="51559" x="1414463" y="989013"/>
          <p14:tracePt t="51575" x="1577975" y="1014413"/>
          <p14:tracePt t="51591" x="1727200" y="1038225"/>
          <p14:tracePt t="51595" x="1839913" y="1050925"/>
          <p14:tracePt t="51608" x="1927225" y="1076325"/>
          <p14:tracePt t="51625" x="2014538" y="1114425"/>
          <p14:tracePt t="51641" x="2103438" y="1138238"/>
          <p14:tracePt t="51645" x="2239963" y="1201738"/>
          <p14:tracePt t="51658" x="2365375" y="1250950"/>
          <p14:tracePt t="51675" x="2452688" y="1314450"/>
          <p14:tracePt t="51679" x="2528888" y="1389063"/>
          <p14:tracePt t="51693" x="2578100" y="1450975"/>
          <p14:tracePt t="51708" x="2628900" y="1514475"/>
          <p14:tracePt t="51725" x="2654300" y="1552575"/>
          <p14:tracePt t="51728" x="2690813" y="1601788"/>
          <p14:tracePt t="51741" x="2754313" y="1639888"/>
          <p14:tracePt t="51758" x="2828925" y="1689100"/>
          <p14:tracePt t="51775" x="2928938" y="1752600"/>
          <p14:tracePt t="51779" x="3028950" y="1852613"/>
          <p14:tracePt t="51792" x="3103563" y="1978025"/>
          <p14:tracePt t="51808" x="3179763" y="2089150"/>
          <p14:tracePt t="51813" x="3216275" y="2165350"/>
          <p14:tracePt t="51825" x="3267075" y="2239963"/>
          <p14:tracePt t="51842" x="3292475" y="2303463"/>
          <p14:tracePt t="51858" x="3317875" y="2352675"/>
          <p14:tracePt t="51862" x="3341688" y="2439988"/>
          <p14:tracePt t="51875" x="3367088" y="2552700"/>
          <p14:tracePt t="51892" x="3379788" y="2665413"/>
          <p14:tracePt t="51908" x="3392488" y="2752725"/>
          <p14:tracePt t="51912" x="3405188" y="2803525"/>
          <p14:tracePt t="51925" x="3405188" y="2828925"/>
          <p14:tracePt t="52275" x="3405188" y="2840038"/>
          <p14:tracePt t="52287" x="3405188" y="2852738"/>
          <p14:tracePt t="52335" x="3405188" y="2865438"/>
          <p14:tracePt t="52349" x="3392488" y="2878138"/>
          <p14:tracePt t="52360" x="3392488" y="2890838"/>
          <p14:tracePt t="52384" x="3379788" y="2903538"/>
          <p14:tracePt t="52409" x="3354388" y="2903538"/>
          <p14:tracePt t="52420" x="3328988" y="2916238"/>
          <p14:tracePt t="52433" x="3328988" y="2928938"/>
          <p14:tracePt t="52444" x="3305175" y="2928938"/>
          <p14:tracePt t="52459" x="3292475" y="2928938"/>
          <p14:tracePt t="52476" x="3279775" y="2928938"/>
          <p14:tracePt t="52493" x="3267075" y="2928938"/>
          <p14:tracePt t="52517" x="3254375" y="2928938"/>
          <p14:tracePt t="52543" x="3241675" y="2928938"/>
          <p14:tracePt t="52627" x="3241675" y="2916238"/>
          <p14:tracePt t="52639" x="3241675" y="2903538"/>
          <p14:tracePt t="52651" x="3241675" y="2890838"/>
          <p14:tracePt t="52785" x="3254375" y="2890838"/>
          <p14:tracePt t="52857" x="3254375" y="2903538"/>
          <p14:tracePt t="52893" x="3254375" y="2916238"/>
          <p14:tracePt t="52906" x="3254375" y="2928938"/>
          <p14:tracePt t="52943" x="3254375" y="2941638"/>
          <p14:tracePt t="55176" x="3241675" y="2928938"/>
          <p14:tracePt t="55190" x="3241675" y="2916238"/>
          <p14:tracePt t="55238" x="3241675" y="2903538"/>
          <p14:tracePt t="55287" x="3228975" y="2903538"/>
          <p14:tracePt t="55347" x="3228975" y="2890838"/>
          <p14:tracePt t="55384" x="3216275" y="2890838"/>
          <p14:tracePt t="55432" x="3205163" y="2890838"/>
          <p14:tracePt t="55457" x="3192463" y="2890838"/>
          <p14:tracePt t="55481" x="3179763" y="2890838"/>
          <p14:tracePt t="55517" x="3167063" y="2890838"/>
          <p14:tracePt t="55541" x="3154363" y="2890838"/>
          <p14:tracePt t="55553" x="3141663" y="2890838"/>
          <p14:tracePt t="55590" x="3128963" y="2890838"/>
          <p14:tracePt t="55626" x="3116263" y="2890838"/>
          <p14:tracePt t="55663" x="3103563" y="2890838"/>
          <p14:tracePt t="55700" x="3092450" y="2890838"/>
          <p14:tracePt t="55711" x="3079750" y="2890838"/>
          <p14:tracePt t="55736" x="3067050" y="2878138"/>
          <p14:tracePt t="55760" x="3054350" y="2878138"/>
          <p14:tracePt t="55796" x="3041650" y="2878138"/>
          <p14:tracePt t="55809" x="3028950" y="2878138"/>
          <p14:tracePt t="55833" x="3016250" y="2878138"/>
          <p14:tracePt t="55869" x="3003550" y="2878138"/>
          <p14:tracePt t="55894" x="2992438" y="2878138"/>
          <p14:tracePt t="55906" x="2979738" y="2878138"/>
          <p14:tracePt t="55930" x="2967038" y="2878138"/>
          <p14:tracePt t="55990" x="2954338" y="2878138"/>
          <p14:tracePt t="56015" x="2941638" y="2878138"/>
          <p14:tracePt t="56039" x="2928938" y="2878138"/>
          <p14:tracePt t="56100" x="2916238" y="2878138"/>
          <p14:tracePt t="56125" x="2916238" y="2890838"/>
          <p14:tracePt t="56185" x="2903538" y="2890838"/>
          <p14:tracePt t="56197" x="2903538" y="2903538"/>
          <p14:tracePt t="56209" x="2890838" y="2903538"/>
          <p14:tracePt t="56223" x="2879725" y="2916238"/>
          <p14:tracePt t="56233" x="2867025" y="2916238"/>
          <p14:tracePt t="56249" x="2867025" y="2928938"/>
          <p14:tracePt t="56282" x="2854325" y="2928938"/>
          <p14:tracePt t="56294" x="2841625" y="2928938"/>
          <p14:tracePt t="56307" x="2828925" y="2941638"/>
          <p14:tracePt t="56331" x="2816225" y="2941638"/>
          <p14:tracePt t="56355" x="2803525" y="2952750"/>
          <p14:tracePt t="56379" x="2790825" y="2965450"/>
          <p14:tracePt t="56428" x="2778125" y="2965450"/>
          <p14:tracePt t="56465" x="2778125" y="2978150"/>
          <p14:tracePt t="56477" x="2767013" y="2978150"/>
          <p14:tracePt t="56561" x="2767013" y="2990850"/>
          <p14:tracePt t="56574" x="2754313" y="3003550"/>
          <p14:tracePt t="56586" x="2754313" y="3016250"/>
          <p14:tracePt t="56610" x="2741613" y="3016250"/>
          <p14:tracePt t="56634" x="2741613" y="3028950"/>
          <p14:tracePt t="56646" x="2741613" y="3054350"/>
          <p14:tracePt t="57144" x="2741613" y="3065463"/>
          <p14:tracePt t="57157" x="2741613" y="3078163"/>
          <p14:tracePt t="57169" x="2741613" y="3116263"/>
          <p14:tracePt t="57181" x="2728913" y="3116263"/>
          <p14:tracePt t="57193" x="2716213" y="3128963"/>
          <p14:tracePt t="57206" x="2716213" y="3141663"/>
          <p14:tracePt t="57242" x="2703513" y="3154363"/>
          <p14:tracePt t="57254" x="2703513" y="3165475"/>
          <p14:tracePt t="57302" x="2690813" y="3178175"/>
          <p14:tracePt t="57326" x="2678113" y="3190875"/>
          <p14:tracePt t="57350" x="2667000" y="3190875"/>
          <p14:tracePt t="57363" x="2667000" y="3203575"/>
          <p14:tracePt t="57388" x="2667000" y="3216275"/>
          <p14:tracePt t="57426" x="2654300" y="3216275"/>
          <p14:tracePt t="57436" x="2654300" y="3228975"/>
          <p14:tracePt t="57509" x="2654300" y="3241675"/>
          <p14:tracePt t="57545" x="2654300" y="3254375"/>
          <p14:tracePt t="57569" x="2654300" y="3267075"/>
          <p14:tracePt t="57594" x="2641600" y="3278188"/>
          <p14:tracePt t="57606" x="2641600" y="3290888"/>
          <p14:tracePt t="57618" x="2641600" y="3303588"/>
          <p14:tracePt t="57632" x="2641600" y="3316288"/>
          <p14:tracePt t="57655" x="2641600" y="3328988"/>
          <p14:tracePt t="57690" x="2641600" y="3341688"/>
          <p14:tracePt t="57764" x="2641600" y="3354388"/>
          <p14:tracePt t="57812" x="2641600" y="3367088"/>
          <p14:tracePt t="57824" x="2654300" y="3367088"/>
          <p14:tracePt t="57848" x="2667000" y="3367088"/>
          <p14:tracePt t="57861" x="2667000" y="3378200"/>
          <p14:tracePt t="57874" x="2678113" y="3378200"/>
          <p14:tracePt t="57909" x="2690813" y="3378200"/>
          <p14:tracePt t="57923" x="2690813" y="3390900"/>
          <p14:tracePt t="57947" x="2690813" y="3403600"/>
          <p14:tracePt t="57972" x="2703513" y="3403600"/>
          <p14:tracePt t="57994" x="2703513" y="3416300"/>
          <p14:tracePt t="58007" x="2716213" y="3416300"/>
          <p14:tracePt t="58031" x="2728913" y="3429000"/>
          <p14:tracePt t="58067" x="2728913" y="3441700"/>
          <p14:tracePt t="58080" x="2728913" y="3454400"/>
          <p14:tracePt t="58104" x="2741613" y="3467100"/>
          <p14:tracePt t="58141" x="2741613" y="3479800"/>
          <p14:tracePt t="58190" x="2754313" y="3490913"/>
          <p14:tracePt t="58201" x="2754313" y="3503613"/>
          <p14:tracePt t="58226" x="2767013" y="3503613"/>
          <p14:tracePt t="58250" x="2778125" y="3516313"/>
          <p14:tracePt t="58262" x="2790825" y="3516313"/>
          <p14:tracePt t="58274" x="2803525" y="3516313"/>
          <p14:tracePt t="58286" x="2816225" y="3529013"/>
          <p14:tracePt t="58310" x="2828925" y="3529013"/>
          <p14:tracePt t="58323" x="2841625" y="3541713"/>
          <p14:tracePt t="58335" x="2854325" y="3541713"/>
          <p14:tracePt t="58352" x="2867025" y="3554413"/>
          <p14:tracePt t="58372" x="2879725" y="3554413"/>
          <p14:tracePt t="58386" x="2879725" y="3567113"/>
          <p14:tracePt t="58407" x="2890838" y="3567113"/>
          <p14:tracePt t="58432" x="2903538" y="3567113"/>
          <p14:tracePt t="58458" x="2903538" y="3579813"/>
          <p14:tracePt t="58469" x="2916238" y="3579813"/>
          <p14:tracePt t="58540" x="2928938" y="3579813"/>
          <p14:tracePt t="58553" x="2928938" y="3590925"/>
          <p14:tracePt t="58590" x="2941638" y="3590925"/>
          <p14:tracePt t="58614" x="2954338" y="3603625"/>
          <p14:tracePt t="58638" x="2967038" y="3603625"/>
          <p14:tracePt t="58650" x="2979738" y="3603625"/>
          <p14:tracePt t="58663" x="2992438" y="3603625"/>
          <p14:tracePt t="58675" x="3016250" y="3616325"/>
          <p14:tracePt t="58699" x="3028950" y="3616325"/>
          <p14:tracePt t="58712" x="3041650" y="3616325"/>
          <p14:tracePt t="58724" x="3054350" y="3629025"/>
          <p14:tracePt t="58748" x="3054350" y="3641725"/>
          <p14:tracePt t="58759" x="3067050" y="3641725"/>
          <p14:tracePt t="58772" x="3067050" y="3654425"/>
          <p14:tracePt t="58808" x="3079750" y="3654425"/>
          <p14:tracePt t="58820" x="3079750" y="3667125"/>
          <p14:tracePt t="58880" x="3092450" y="3667125"/>
          <p14:tracePt t="58894" x="3092450" y="3679825"/>
          <p14:tracePt t="58918" x="3092450" y="3692525"/>
          <p14:tracePt t="58929" x="3103563" y="3692525"/>
          <p14:tracePt t="58966" x="3116263" y="3692525"/>
          <p14:tracePt t="59015" x="3128963" y="3703638"/>
          <p14:tracePt t="59051" x="3141663" y="3703638"/>
          <p14:tracePt t="59088" x="3141663" y="3716338"/>
          <p14:tracePt t="59099" x="3154363" y="3716338"/>
          <p14:tracePt t="59113" x="3167063" y="3716338"/>
          <p14:tracePt t="59136" x="3179763" y="3716338"/>
          <p14:tracePt t="59161" x="3205163" y="3729038"/>
          <p14:tracePt t="59233" x="3216275" y="3729038"/>
          <p14:tracePt t="59707" x="3216275" y="3741738"/>
          <p14:tracePt t="59743" x="3216275" y="3754438"/>
          <p14:tracePt t="59767" x="3228975" y="3754438"/>
          <p14:tracePt t="59780" x="3228975" y="3767138"/>
          <p14:tracePt t="59792" x="3228975" y="3779838"/>
          <p14:tracePt t="59840" x="3228975" y="3792538"/>
          <p14:tracePt t="59864" x="3228975" y="3803650"/>
          <p14:tracePt t="59877" x="3241675" y="3803650"/>
          <p14:tracePt t="59888" x="3241675" y="3816350"/>
          <p14:tracePt t="59913" x="3241675" y="3829050"/>
          <p14:tracePt t="59926" x="3241675" y="3841750"/>
          <p14:tracePt t="59937" x="3241675" y="3854450"/>
          <p14:tracePt t="59950" x="3254375" y="3854450"/>
          <p14:tracePt t="59962" x="3254375" y="3879850"/>
          <p14:tracePt t="59986" x="3254375" y="3892550"/>
          <p14:tracePt t="60010" x="3254375" y="3905250"/>
          <p14:tracePt t="60035" x="3254375" y="3916363"/>
          <p14:tracePt t="60046" x="3254375" y="3929063"/>
          <p14:tracePt t="60071" x="3267075" y="3929063"/>
          <p14:tracePt t="60083" x="3267075" y="3941763"/>
          <p14:tracePt t="60132" x="3267075" y="3954463"/>
          <p14:tracePt t="60180" x="3267075" y="3967163"/>
          <p14:tracePt t="60205" x="3267075" y="3979863"/>
          <p14:tracePt t="60241" x="3267075" y="3992563"/>
          <p14:tracePt t="60277" x="3267075" y="4005263"/>
          <p14:tracePt t="60302" x="3267075" y="4017963"/>
          <p14:tracePt t="60313" x="3267075" y="4029075"/>
          <p14:tracePt t="60326" x="3267075" y="4041775"/>
          <p14:tracePt t="60339" x="3267075" y="4054475"/>
          <p14:tracePt t="60355" x="3267075" y="4067175"/>
          <p14:tracePt t="60372" x="3267075" y="4079875"/>
          <p14:tracePt t="60389" x="3267075" y="4092575"/>
          <p14:tracePt t="60405" x="3267075" y="4105275"/>
          <p14:tracePt t="60423" x="3254375" y="4117975"/>
          <p14:tracePt t="60460" x="3241675" y="4117975"/>
          <p14:tracePt t="60472" x="3241675" y="4129088"/>
          <p14:tracePt t="60520" x="3228975" y="4141788"/>
          <p14:tracePt t="60532" x="3228975" y="4154488"/>
          <p14:tracePt t="60556" x="3216275" y="4154488"/>
          <p14:tracePt t="60569" x="3216275" y="4167188"/>
          <p14:tracePt t="60594" x="3205163" y="4167188"/>
          <p14:tracePt t="60618" x="3192463" y="4167188"/>
          <p14:tracePt t="60630" x="3179763" y="4167188"/>
          <p14:tracePt t="60642" x="3179763" y="4179888"/>
          <p14:tracePt t="60654" x="3154363" y="4179888"/>
          <p14:tracePt t="60678" x="3141663" y="4179888"/>
          <p14:tracePt t="60702" x="3128963" y="4192588"/>
          <p14:tracePt t="60727" x="3128963" y="4205288"/>
          <p14:tracePt t="60751" x="3116263" y="4205288"/>
          <p14:tracePt t="60775" x="3103563" y="4217988"/>
          <p14:tracePt t="60824" x="3092450" y="4230688"/>
          <p14:tracePt t="60896" x="3079750" y="4230688"/>
          <p14:tracePt t="60908" x="3079750" y="4241800"/>
          <p14:tracePt t="60945" x="3067050" y="4254500"/>
          <p14:tracePt t="60970" x="3054350" y="4254500"/>
          <p14:tracePt t="61005" x="3054350" y="4267200"/>
          <p14:tracePt t="61018" x="3041650" y="4267200"/>
          <p14:tracePt t="61067" x="3028950" y="4267200"/>
          <p14:tracePt t="61091" x="3016250" y="4267200"/>
          <p14:tracePt t="61102" x="3003550" y="4267200"/>
          <p14:tracePt t="61127" x="2992438" y="4267200"/>
          <p14:tracePt t="61151" x="2979738" y="4267200"/>
          <p14:tracePt t="61164" x="2967038" y="4267200"/>
          <p14:tracePt t="61178" x="2954338" y="4279900"/>
          <p14:tracePt t="61200" x="2941638" y="4279900"/>
          <p14:tracePt t="61224" x="2928938" y="4279900"/>
          <p14:tracePt t="61261" x="2916238" y="4279900"/>
          <p14:tracePt t="61273" x="2903538" y="4279900"/>
          <p14:tracePt t="61310" x="2890838" y="4279900"/>
          <p14:tracePt t="61358" x="2879725" y="4279900"/>
          <p14:tracePt t="61395" x="2867025" y="4279900"/>
          <p14:tracePt t="61419" x="2854325" y="4279900"/>
          <p14:tracePt t="61431" x="2841625" y="4279900"/>
          <p14:tracePt t="61467" x="2816225" y="4279900"/>
          <p14:tracePt t="61491" x="2803525" y="4279900"/>
          <p14:tracePt t="61516" x="2790825" y="4279900"/>
          <p14:tracePt t="61540" x="2790825" y="4267200"/>
          <p14:tracePt t="61553" x="2778125" y="4267200"/>
          <p14:tracePt t="61565" x="2767013" y="4267200"/>
          <p14:tracePt t="61614" x="2754313" y="4254500"/>
          <p14:tracePt t="61638" x="2754313" y="4241800"/>
          <p14:tracePt t="61662" x="2741613" y="4241800"/>
          <p14:tracePt t="61722" x="2728913" y="4230688"/>
          <p14:tracePt t="61759" x="2716213" y="4230688"/>
          <p14:tracePt t="61795" x="2716213" y="4217988"/>
          <p14:tracePt t="61881" x="2703513" y="4217988"/>
          <p14:tracePt t="61916" x="2703513" y="4205288"/>
          <p14:tracePt t="61953" x="2703513" y="4192588"/>
          <p14:tracePt t="61978" x="2690813" y="4192588"/>
          <p14:tracePt t="62087" x="2678113" y="4192588"/>
          <p14:tracePt t="62100" x="2678113" y="4179888"/>
          <p14:tracePt t="62171" x="2667000" y="4179888"/>
          <p14:tracePt t="62268" x="2654300" y="4179888"/>
          <p14:tracePt t="62305" x="2654300" y="4167188"/>
          <p14:tracePt t="62330" x="2641600" y="4167188"/>
          <p14:tracePt t="65767" x="2616200" y="4167188"/>
          <p14:tracePt t="65779" x="2541588" y="4167188"/>
          <p14:tracePt t="65792" x="2416175" y="4167188"/>
          <p14:tracePt t="65803" x="2278063" y="4179888"/>
          <p14:tracePt t="65815" x="2090738" y="4217988"/>
          <p14:tracePt t="65831" x="1652588" y="4217988"/>
          <p14:tracePt t="65847" x="1239838" y="4217988"/>
          <p14:tracePt t="65852" x="625475" y="4217988"/>
          <p14:tracePt t="65865" x="138113" y="41798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53"/>
            <a:ext cx="8596668" cy="1320800"/>
          </a:xfrm>
        </p:spPr>
        <p:txBody>
          <a:bodyPr>
            <a:normAutofit/>
          </a:bodyPr>
          <a:lstStyle/>
          <a:p>
            <a:pPr marL="685800" indent="-685800" rtl="0">
              <a:buFont typeface="Arial" panose="020B0604020202020204" pitchFamily="34" charset="0"/>
              <a:buChar char="•"/>
            </a:pPr>
            <a:r>
              <a:rPr lang="en-US" sz="4800" b="1" dirty="0">
                <a:latin typeface="Century Gothic" panose="020B0502020202020204" pitchFamily="34" charset="0"/>
              </a:rPr>
              <a:t>The letter S</a:t>
            </a:r>
            <a:endParaRPr lang="ar-BH" sz="4800" b="1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458" y="1029278"/>
            <a:ext cx="821315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</a:rPr>
              <a:t>Practice writing the letter on your board. </a:t>
            </a:r>
          </a:p>
          <a:p>
            <a:pPr algn="l"/>
            <a:endParaRPr lang="en-US" sz="3600" b="1" dirty="0">
              <a:ln w="12700">
                <a:solidFill>
                  <a:schemeClr val="accent5"/>
                </a:solidFill>
                <a:prstDash val="solid"/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081" y="1858549"/>
            <a:ext cx="25969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</a:rPr>
              <a:t>Lower case</a:t>
            </a:r>
            <a:endParaRPr lang="en-US" sz="40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52892" y="2386258"/>
            <a:ext cx="50545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Start from the big dot.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62512" y="3167104"/>
            <a:ext cx="47392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Use the arrows to help </a:t>
            </a:r>
          </a:p>
          <a:p>
            <a:pPr algn="l" rtl="0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you write it correctly.</a:t>
            </a:r>
            <a:endParaRPr lang="ar-BH" sz="3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32125" y="4610499"/>
            <a:ext cx="4459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Start from the left.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95919" y="2871623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88303" y="3714733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88303" y="4647628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495919" y="5474146"/>
            <a:ext cx="372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7179928" y="2499624"/>
            <a:ext cx="423933" cy="431652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8" name="5-Point Star 27"/>
          <p:cNvSpPr/>
          <p:nvPr/>
        </p:nvSpPr>
        <p:spPr>
          <a:xfrm>
            <a:off x="7208064" y="4668259"/>
            <a:ext cx="423933" cy="431652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9" name="5-Point Star 28"/>
          <p:cNvSpPr/>
          <p:nvPr/>
        </p:nvSpPr>
        <p:spPr>
          <a:xfrm>
            <a:off x="7185582" y="3569715"/>
            <a:ext cx="423933" cy="431652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A5585323-2418-461D-90E9-4F934F11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043905" y="3161890"/>
            <a:ext cx="2290131" cy="2601636"/>
            <a:chOff x="2039911" y="2022618"/>
            <a:chExt cx="4205698" cy="3886001"/>
          </a:xfrm>
        </p:grpSpPr>
        <p:grpSp>
          <p:nvGrpSpPr>
            <p:cNvPr id="47" name="Group 46"/>
            <p:cNvGrpSpPr/>
            <p:nvPr/>
          </p:nvGrpSpPr>
          <p:grpSpPr>
            <a:xfrm>
              <a:off x="2039911" y="2022618"/>
              <a:ext cx="4205698" cy="3886001"/>
              <a:chOff x="5047079" y="2340947"/>
              <a:chExt cx="3755562" cy="3309525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 flipH="1" flipV="1">
                <a:off x="5047080" y="4568829"/>
                <a:ext cx="3711336" cy="3967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cxnSpLocks/>
              </p:cNvCxnSpPr>
              <p:nvPr/>
            </p:nvCxnSpPr>
            <p:spPr>
              <a:xfrm flipH="1">
                <a:off x="5047079" y="3365547"/>
                <a:ext cx="375556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cxnSpLocks/>
              </p:cNvCxnSpPr>
              <p:nvPr/>
            </p:nvCxnSpPr>
            <p:spPr>
              <a:xfrm flipH="1" flipV="1">
                <a:off x="5047079" y="2340947"/>
                <a:ext cx="3711337" cy="1030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5047080" y="5627106"/>
                <a:ext cx="3599362" cy="233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8" b="89812" l="2055" r="8972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77857" y="3020792"/>
              <a:ext cx="1451617" cy="1854291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>
              <a:off x="3333447" y="3336095"/>
              <a:ext cx="203837" cy="18675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50" name="Isosceles Triangle 49"/>
            <p:cNvSpPr/>
            <p:nvPr/>
          </p:nvSpPr>
          <p:spPr>
            <a:xfrm rot="12116562">
              <a:off x="2899447" y="3512193"/>
              <a:ext cx="108000" cy="144000"/>
            </a:xfrm>
            <a:prstGeom prst="triangle">
              <a:avLst>
                <a:gd name="adj" fmla="val 4721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sz="1000"/>
            </a:p>
          </p:txBody>
        </p:sp>
        <p:sp>
          <p:nvSpPr>
            <p:cNvPr id="51" name="Isosceles Triangle 50"/>
            <p:cNvSpPr/>
            <p:nvPr/>
          </p:nvSpPr>
          <p:spPr>
            <a:xfrm rot="6679676">
              <a:off x="3075882" y="3832140"/>
              <a:ext cx="104733" cy="144889"/>
            </a:xfrm>
            <a:prstGeom prst="triangle">
              <a:avLst>
                <a:gd name="adj" fmla="val 4721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52" name="Isosceles Triangle 51"/>
            <p:cNvSpPr/>
            <p:nvPr/>
          </p:nvSpPr>
          <p:spPr>
            <a:xfrm rot="11938009">
              <a:off x="3396325" y="4141321"/>
              <a:ext cx="118529" cy="157828"/>
            </a:xfrm>
            <a:prstGeom prst="triangle">
              <a:avLst>
                <a:gd name="adj" fmla="val 4721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2916722" y="4368326"/>
              <a:ext cx="72000" cy="108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54" name="Isosceles Triangle 53"/>
            <p:cNvSpPr/>
            <p:nvPr/>
          </p:nvSpPr>
          <p:spPr>
            <a:xfrm rot="15791727">
              <a:off x="3193737" y="4419865"/>
              <a:ext cx="56041" cy="135324"/>
            </a:xfrm>
            <a:prstGeom prst="triangle">
              <a:avLst>
                <a:gd name="adj" fmla="val 4721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6F0AE29-F17A-42CB-8037-24E2E2F566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D5A548-587C-42EF-B2CB-E12A3D3D99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96" y="5389087"/>
            <a:ext cx="877330" cy="783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3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63"/>
    </mc:Choice>
    <mc:Fallback xmlns="">
      <p:transition spd="slow" advTm="37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91" x="212725" y="3290888"/>
          <p14:tracePt t="11903" x="325438" y="3278188"/>
          <p14:tracePt t="11915" x="425450" y="3254375"/>
          <p14:tracePt t="11927" x="512763" y="3228975"/>
          <p14:tracePt t="11940" x="625475" y="3216275"/>
          <p14:tracePt t="11953" x="776288" y="3190875"/>
          <p14:tracePt t="11970" x="925513" y="3154363"/>
          <p14:tracePt t="11987" x="1027113" y="3141663"/>
          <p14:tracePt t="11988" x="1101725" y="3116263"/>
          <p14:tracePt t="12005" x="1163638" y="3103563"/>
          <p14:tracePt t="12020" x="1227138" y="3103563"/>
          <p14:tracePt t="12024" x="1301750" y="3090863"/>
          <p14:tracePt t="12037" x="1427163" y="3078163"/>
          <p14:tracePt t="12053" x="1577975" y="3065463"/>
          <p14:tracePt t="12070" x="1677988" y="3065463"/>
          <p14:tracePt t="12074" x="1739900" y="3065463"/>
          <p14:tracePt t="12087" x="1827213" y="3065463"/>
          <p14:tracePt t="12103" x="1890713" y="3065463"/>
          <p14:tracePt t="12120" x="2014538" y="3065463"/>
          <p14:tracePt t="12124" x="2139950" y="3065463"/>
          <p14:tracePt t="12137" x="2252663" y="3065463"/>
          <p14:tracePt t="12154" x="2316163" y="3103563"/>
          <p14:tracePt t="12158" x="2378075" y="3141663"/>
          <p14:tracePt t="12170" x="2416175" y="3190875"/>
          <p14:tracePt t="12187" x="2441575" y="3216275"/>
          <p14:tracePt t="12204" x="2465388" y="3241675"/>
          <p14:tracePt t="12207" x="2516188" y="3290888"/>
          <p14:tracePt t="12220" x="2578100" y="3328988"/>
          <p14:tracePt t="12237" x="2667000" y="3367088"/>
          <p14:tracePt t="12254" x="2767013" y="3403600"/>
          <p14:tracePt t="12258" x="2854325" y="3441700"/>
          <p14:tracePt t="12270" x="2928938" y="3479800"/>
          <p14:tracePt t="12287" x="2979738" y="3503613"/>
          <p14:tracePt t="12291" x="3003550" y="3554413"/>
          <p14:tracePt t="12304" x="3041650" y="3616325"/>
          <p14:tracePt t="12320" x="3067050" y="3654425"/>
          <p14:tracePt t="12337" x="3079750" y="3703638"/>
          <p14:tracePt t="12341" x="3092450" y="3767138"/>
          <p14:tracePt t="12354" x="3092450" y="3816350"/>
          <p14:tracePt t="12370" x="3092450" y="3854450"/>
          <p14:tracePt t="12387" x="3092450" y="3892550"/>
          <p14:tracePt t="12391" x="3103563" y="3916363"/>
          <p14:tracePt t="12404" x="3103563" y="3929063"/>
          <p14:tracePt t="12421" x="3103563" y="3954463"/>
          <p14:tracePt t="12437" x="3103563" y="3967163"/>
          <p14:tracePt t="12474" x="3103563" y="3979863"/>
          <p14:tracePt t="12510" x="3103563" y="4005263"/>
          <p14:tracePt t="12535" x="3103563" y="4017963"/>
          <p14:tracePt t="12546" x="3103563" y="4029075"/>
          <p14:tracePt t="12559" x="3092450" y="4041775"/>
          <p14:tracePt t="12571" x="3092450" y="4054475"/>
          <p14:tracePt t="12588" x="3079750" y="4054475"/>
          <p14:tracePt t="12604" x="3067050" y="4067175"/>
          <p14:tracePt t="12656" x="3054350" y="4079875"/>
          <p14:tracePt t="12668" x="3016250" y="4092575"/>
          <p14:tracePt t="12680" x="3003550" y="4105275"/>
          <p14:tracePt t="12693" x="2992438" y="4105275"/>
          <p14:tracePt t="12705" x="2979738" y="4105275"/>
          <p14:tracePt t="12729" x="2967038" y="4105275"/>
          <p14:tracePt t="12741" x="2954338" y="4117975"/>
          <p14:tracePt t="12765" x="2941638" y="4117975"/>
          <p14:tracePt t="12778" x="2941638" y="4129088"/>
          <p14:tracePt t="12789" x="2928938" y="4129088"/>
          <p14:tracePt t="12826" x="2916238" y="4141788"/>
          <p14:tracePt t="12837" x="2903538" y="4141788"/>
          <p14:tracePt t="12850" x="2903538" y="4154488"/>
          <p14:tracePt t="12875" x="2890838" y="4154488"/>
          <p14:tracePt t="13226" x="2890838" y="4141788"/>
          <p14:tracePt t="14527" x="2890838" y="4129088"/>
          <p14:tracePt t="14660" x="2890838" y="4117975"/>
          <p14:tracePt t="15632" x="2879725" y="4117975"/>
          <p14:tracePt t="15644" x="2879725" y="4105275"/>
          <p14:tracePt t="15864" x="2879725" y="4092575"/>
          <p14:tracePt t="15898" x="2867025" y="4092575"/>
          <p14:tracePt t="16105" x="2854325" y="4092575"/>
          <p14:tracePt t="16166" x="2841625" y="4092575"/>
          <p14:tracePt t="16239" x="2841625" y="4079875"/>
          <p14:tracePt t="16251" x="2828925" y="4079875"/>
          <p14:tracePt t="16349" x="2816225" y="4079875"/>
          <p14:tracePt t="16445" x="2803525" y="4079875"/>
          <p14:tracePt t="16493" x="2790825" y="4079875"/>
          <p14:tracePt t="16543" x="2778125" y="4079875"/>
          <p14:tracePt t="16579" x="2778125" y="4067175"/>
          <p14:tracePt t="16652" x="2767013" y="4067175"/>
          <p14:tracePt t="16737" x="2754313" y="4067175"/>
          <p14:tracePt t="16749" x="2741613" y="4067175"/>
          <p14:tracePt t="16907" x="2728913" y="4067175"/>
          <p14:tracePt t="16992" x="2716213" y="4067175"/>
          <p14:tracePt t="17101" x="2703513" y="4067175"/>
          <p14:tracePt t="17126" x="2690813" y="4067175"/>
          <p14:tracePt t="17198" x="2678113" y="4067175"/>
          <p14:tracePt t="17247" x="2667000" y="4067175"/>
          <p14:tracePt t="17284" x="2654300" y="4067175"/>
          <p14:tracePt t="17308" x="2641600" y="4067175"/>
          <p14:tracePt t="17344" x="2641600" y="4079875"/>
          <p14:tracePt t="17356" x="2628900" y="4079875"/>
          <p14:tracePt t="17429" x="2628900" y="4092575"/>
          <p14:tracePt t="17441" x="2616200" y="4092575"/>
          <p14:tracePt t="17453" x="2616200" y="4117975"/>
          <p14:tracePt t="17466" x="2603500" y="4129088"/>
          <p14:tracePt t="17479" x="2603500" y="4141788"/>
          <p14:tracePt t="17495" x="2590800" y="4154488"/>
          <p14:tracePt t="17515" x="2590800" y="4167188"/>
          <p14:tracePt t="17551" x="2578100" y="4167188"/>
          <p14:tracePt t="17733" x="2578100" y="4179888"/>
          <p14:tracePt t="18073" x="2554288" y="4192588"/>
          <p14:tracePt t="18085" x="2541588" y="4217988"/>
          <p14:tracePt t="18097" x="2516188" y="4230688"/>
          <p14:tracePt t="18109" x="2516188" y="4241800"/>
          <p14:tracePt t="18121" x="2503488" y="4241800"/>
          <p14:tracePt t="18145" x="2503488" y="4254500"/>
          <p14:tracePt t="18170" x="2503488" y="4267200"/>
          <p14:tracePt t="18183" x="2503488" y="4279900"/>
          <p14:tracePt t="18207" x="2503488" y="4292600"/>
          <p14:tracePt t="18231" x="2503488" y="4318000"/>
          <p14:tracePt t="18256" x="2503488" y="4330700"/>
          <p14:tracePt t="18269" x="2503488" y="4341813"/>
          <p14:tracePt t="18291" x="2503488" y="4354513"/>
          <p14:tracePt t="18340" x="2503488" y="4367213"/>
          <p14:tracePt t="18426" x="2503488" y="4379913"/>
          <p14:tracePt t="18523" x="2503488" y="4392613"/>
          <p14:tracePt t="18595" x="2503488" y="4405313"/>
          <p14:tracePt t="18619" x="2516188" y="4405313"/>
          <p14:tracePt t="18644" x="2516188" y="4418013"/>
          <p14:tracePt t="18656" x="2528888" y="4418013"/>
          <p14:tracePt t="18668" x="2541588" y="4418013"/>
          <p14:tracePt t="18705" x="2554288" y="4418013"/>
          <p14:tracePt t="18766" x="2565400" y="4418013"/>
          <p14:tracePt t="18802" x="2565400" y="4430713"/>
          <p14:tracePt t="18863" x="2578100" y="4430713"/>
          <p14:tracePt t="18911" x="2590800" y="4430713"/>
          <p14:tracePt t="18997" x="2603500" y="4430713"/>
          <p14:tracePt t="19032" x="2603500" y="4443413"/>
          <p14:tracePt t="19069" x="2616200" y="4443413"/>
          <p14:tracePt t="19105" x="2628900" y="4443413"/>
          <p14:tracePt t="19117" x="2641600" y="4443413"/>
          <p14:tracePt t="19154" x="2654300" y="4443413"/>
          <p14:tracePt t="19178" x="2667000" y="4454525"/>
          <p14:tracePt t="19215" x="2690813" y="4454525"/>
          <p14:tracePt t="19240" x="2703513" y="4467225"/>
          <p14:tracePt t="19252" x="2716213" y="4467225"/>
          <p14:tracePt t="19264" x="2728913" y="4467225"/>
          <p14:tracePt t="19300" x="2741613" y="4467225"/>
          <p14:tracePt t="19312" x="2741613" y="4479925"/>
          <p14:tracePt t="19336" x="2754313" y="4479925"/>
          <p14:tracePt t="19360" x="2754313" y="4492625"/>
          <p14:tracePt t="19410" x="2767013" y="4492625"/>
          <p14:tracePt t="19457" x="2778125" y="4505325"/>
          <p14:tracePt t="19494" x="2778125" y="4518025"/>
          <p14:tracePt t="19554" x="2778125" y="4530725"/>
          <p14:tracePt t="19567" x="2790825" y="4530725"/>
          <p14:tracePt t="19640" x="2790825" y="4543425"/>
          <p14:tracePt t="19676" x="2803525" y="4543425"/>
          <p14:tracePt t="19713" x="2803525" y="4554538"/>
          <p14:tracePt t="19749" x="2803525" y="4567238"/>
          <p14:tracePt t="19773" x="2816225" y="4567238"/>
          <p14:tracePt t="19811" x="2828925" y="4567238"/>
          <p14:tracePt t="19858" x="2828925" y="4579938"/>
          <p14:tracePt t="19919" x="2841625" y="4579938"/>
          <p14:tracePt t="19957" x="2841625" y="4592638"/>
          <p14:tracePt t="19980" x="2854325" y="4592638"/>
          <p14:tracePt t="20041" x="2854325" y="4605338"/>
          <p14:tracePt t="20090" x="2867025" y="4618038"/>
          <p14:tracePt t="20150" x="2867025" y="4630738"/>
          <p14:tracePt t="20175" x="2867025" y="4643438"/>
          <p14:tracePt t="20198" x="2867025" y="4656138"/>
          <p14:tracePt t="20211" x="2867025" y="4667250"/>
          <p14:tracePt t="20236" x="2867025" y="4679950"/>
          <p14:tracePt t="20285" x="2867025" y="4692650"/>
          <p14:tracePt t="20333" x="2867025" y="4705350"/>
          <p14:tracePt t="20357" x="2867025" y="4718050"/>
          <p14:tracePt t="20430" x="2867025" y="4730750"/>
          <p14:tracePt t="20454" x="2854325" y="4730750"/>
          <p14:tracePt t="20539" x="2841625" y="4730750"/>
          <p14:tracePt t="20563" x="2841625" y="4743450"/>
          <p14:tracePt t="20636" x="2828925" y="4743450"/>
          <p14:tracePt t="20685" x="2816225" y="4743450"/>
          <p14:tracePt t="20709" x="2816225" y="4756150"/>
          <p14:tracePt t="20770" x="2803525" y="4756150"/>
          <p14:tracePt t="20782" x="2803525" y="4768850"/>
          <p14:tracePt t="20806" x="2803525" y="4779963"/>
          <p14:tracePt t="20891" x="2790825" y="4779963"/>
          <p14:tracePt t="20977" x="2790825" y="4792663"/>
          <p14:tracePt t="21051" x="2778125" y="4805363"/>
          <p14:tracePt t="21061" x="2767013" y="4818063"/>
          <p14:tracePt t="21074" x="2767013" y="4830763"/>
          <p14:tracePt t="21159" x="2754313" y="4830763"/>
          <p14:tracePt t="21207" x="2754313" y="4843463"/>
          <p14:tracePt t="21231" x="2741613" y="4843463"/>
          <p14:tracePt t="21269" x="2728913" y="4843463"/>
          <p14:tracePt t="21280" x="2716213" y="4843463"/>
          <p14:tracePt t="21305" x="2716213" y="4856163"/>
          <p14:tracePt t="21316" x="2703513" y="4856163"/>
          <p14:tracePt t="21353" x="2690813" y="4856163"/>
          <p14:tracePt t="21389" x="2678113" y="4856163"/>
          <p14:tracePt t="21402" x="2667000" y="4856163"/>
          <p14:tracePt t="21450" x="2654300" y="4856163"/>
          <p14:tracePt t="21523" x="2641600" y="4856163"/>
          <p14:tracePt t="21632" x="2628900" y="4856163"/>
          <p14:tracePt t="21693" x="2628900" y="4843463"/>
          <p14:tracePt t="21706" x="2616200" y="4843463"/>
          <p14:tracePt t="21729" x="2616200" y="4830763"/>
          <p14:tracePt t="21790" x="2603500" y="4830763"/>
          <p14:tracePt t="21802" x="2603500" y="4818063"/>
          <p14:tracePt t="21826" x="2603500" y="4805363"/>
          <p14:tracePt t="21924" x="2603500" y="4792663"/>
          <p14:tracePt t="21936" x="2590800" y="4792663"/>
          <p14:tracePt t="22009" x="2590800" y="4779963"/>
          <p14:tracePt t="24657" x="2603500" y="4779963"/>
          <p14:tracePt t="24669" x="2654300" y="4779963"/>
          <p14:tracePt t="24682" x="2754313" y="4792663"/>
          <p14:tracePt t="24694" x="2841625" y="4805363"/>
          <p14:tracePt t="24707" x="2916238" y="4818063"/>
          <p14:tracePt t="24724" x="2967038" y="4830763"/>
          <p14:tracePt t="24740" x="3016250" y="4830763"/>
          <p14:tracePt t="24742" x="3103563" y="4830763"/>
          <p14:tracePt t="24757" x="3241675" y="4805363"/>
          <p14:tracePt t="24774" x="3341688" y="4743450"/>
          <p14:tracePt t="24779" x="3441700" y="4679950"/>
          <p14:tracePt t="24791" x="3505200" y="4630738"/>
          <p14:tracePt t="24807" x="3541713" y="4592638"/>
          <p14:tracePt t="24824" x="3592513" y="4567238"/>
          <p14:tracePt t="24828" x="3643313" y="4518025"/>
          <p14:tracePt t="24841" x="3779838" y="4467225"/>
          <p14:tracePt t="24857" x="3905250" y="4405313"/>
          <p14:tracePt t="24874" x="3992563" y="4354513"/>
          <p14:tracePt t="24878" x="4056063" y="4318000"/>
          <p14:tracePt t="24891" x="4081463" y="4292600"/>
          <p14:tracePt t="24907" x="4092575" y="4267200"/>
          <p14:tracePt t="24911" x="4105275" y="4241800"/>
          <p14:tracePt t="24925" x="4117975" y="4192588"/>
          <p14:tracePt t="24941" x="4130675" y="4129088"/>
          <p14:tracePt t="24957" x="4143375" y="4029075"/>
          <p14:tracePt t="24961" x="4143375" y="3954463"/>
          <p14:tracePt t="24974" x="4143375" y="3892550"/>
          <p14:tracePt t="24991" x="4143375" y="3841750"/>
          <p14:tracePt t="25013" x="4143375" y="3779838"/>
          <p14:tracePt t="25024" x="4143375" y="3741738"/>
          <p14:tracePt t="25041" x="4143375" y="3703638"/>
          <p14:tracePt t="25058" x="4117975" y="3654425"/>
          <p14:tracePt t="25058" x="4092575" y="3579813"/>
          <p14:tracePt t="25074" x="4068763" y="3541713"/>
          <p14:tracePt t="25091" x="4030663" y="3490913"/>
          <p14:tracePt t="25096" x="3979863" y="3454400"/>
          <p14:tracePt t="25108" x="3917950" y="3429000"/>
          <p14:tracePt t="25124" x="3843338" y="3416300"/>
          <p14:tracePt t="25141" x="3805238" y="3403600"/>
          <p14:tracePt t="25145" x="3767138" y="3390900"/>
          <p14:tracePt t="25158" x="3730625" y="3378200"/>
          <p14:tracePt t="25175" x="3705225" y="3378200"/>
          <p14:tracePt t="25179" x="3679825" y="3367088"/>
          <p14:tracePt t="25192" x="3654425" y="3367088"/>
          <p14:tracePt t="25208" x="3630613" y="3354388"/>
          <p14:tracePt t="25225" x="3592513" y="3354388"/>
          <p14:tracePt t="25229" x="3530600" y="3354388"/>
          <p14:tracePt t="25241" x="3454400" y="3354388"/>
          <p14:tracePt t="25258" x="3405188" y="3354388"/>
          <p14:tracePt t="25275" x="3379788" y="3354388"/>
          <p14:tracePt t="25278" x="3367088" y="3354388"/>
          <p14:tracePt t="25291" x="3341688" y="3354388"/>
          <p14:tracePt t="25325" x="3328988" y="3354388"/>
          <p14:tracePt t="25326" x="3317875" y="3354388"/>
          <p14:tracePt t="25341" x="3305175" y="3354388"/>
          <p14:tracePt t="25362" x="3305175" y="3367088"/>
          <p14:tracePt t="25375" x="3292475" y="3403600"/>
          <p14:tracePt t="25392" x="3279775" y="3441700"/>
          <p14:tracePt t="25408" x="3254375" y="3479800"/>
          <p14:tracePt t="25409" x="3228975" y="3516313"/>
          <p14:tracePt t="25425" x="3205163" y="3567113"/>
          <p14:tracePt t="25442" x="3167063" y="3590925"/>
          <p14:tracePt t="25447" x="3141663" y="3616325"/>
          <p14:tracePt t="25459" x="3116263" y="3641725"/>
          <p14:tracePt t="25475" x="3079750" y="3667125"/>
          <p14:tracePt t="25492" x="3067050" y="3703638"/>
          <p14:tracePt t="25496" x="3041650" y="3729038"/>
          <p14:tracePt t="25508" x="3041650" y="3754438"/>
          <p14:tracePt t="25525" x="3016250" y="3792538"/>
          <p14:tracePt t="25542" x="3003550" y="3816350"/>
          <p14:tracePt t="25545" x="3003550" y="3854450"/>
          <p14:tracePt t="25558" x="3003550" y="3867150"/>
          <p14:tracePt t="25575" x="3003550" y="3879850"/>
          <p14:tracePt t="25592" x="2992438" y="3905250"/>
          <p14:tracePt t="25596" x="2979738" y="3941763"/>
          <p14:tracePt t="25609" x="2979738" y="3954463"/>
          <p14:tracePt t="25625" x="2979738" y="3967163"/>
          <p14:tracePt t="25630" x="2967038" y="3992563"/>
          <p14:tracePt t="25642" x="2954338" y="3992563"/>
          <p14:tracePt t="25659" x="2954338" y="4005263"/>
          <p14:tracePt t="25675" x="2954338" y="4017963"/>
          <p14:tracePt t="25692" x="2941638" y="4017963"/>
          <p14:tracePt t="25709" x="2941638" y="4029075"/>
          <p14:tracePt t="25725" x="2941638" y="4041775"/>
          <p14:tracePt t="25729" x="2928938" y="4054475"/>
          <p14:tracePt t="25759" x="2916238" y="4067175"/>
          <p14:tracePt t="25764" x="2916238" y="4079875"/>
          <p14:tracePt t="25792" x="2916238" y="4092575"/>
          <p14:tracePt t="25811" x="2916238" y="4105275"/>
          <p14:tracePt t="25896" x="2903538" y="4105275"/>
          <p14:tracePt t="26054" x="2890838" y="4105275"/>
          <p14:tracePt t="26067" x="2890838" y="4117975"/>
          <p14:tracePt t="26115" x="2879725" y="4117975"/>
          <p14:tracePt t="26151" x="2867025" y="4117975"/>
          <p14:tracePt t="26200" x="2854325" y="4117975"/>
          <p14:tracePt t="26358" x="2841625" y="4117975"/>
          <p14:tracePt t="27658" x="2828925" y="4117975"/>
          <p14:tracePt t="27694" x="2816225" y="4117975"/>
          <p14:tracePt t="27791" x="2803525" y="4117975"/>
          <p14:tracePt t="27876" x="2790825" y="4117975"/>
          <p14:tracePt t="27900" x="2778125" y="4117975"/>
          <p14:tracePt t="27937" x="2767013" y="4117975"/>
          <p14:tracePt t="27962" x="2754313" y="4117975"/>
          <p14:tracePt t="28010" x="2741613" y="4117975"/>
          <p14:tracePt t="28046" x="2728913" y="4117975"/>
          <p14:tracePt t="28108" x="2716213" y="4117975"/>
          <p14:tracePt t="28132" x="2703513" y="4117975"/>
          <p14:tracePt t="28265" x="2690813" y="4117975"/>
          <p14:tracePt t="28338" x="2678113" y="4117975"/>
          <p14:tracePt t="28412" x="2667000" y="4117975"/>
          <p14:tracePt t="28447" x="2654300" y="4117975"/>
          <p14:tracePt t="28532" x="2641600" y="4117975"/>
          <p14:tracePt t="28631" x="2628900" y="4117975"/>
          <p14:tracePt t="28714" x="2616200" y="4117975"/>
          <p14:tracePt t="28739" x="2616200" y="4129088"/>
          <p14:tracePt t="28751" x="2603500" y="4129088"/>
          <p14:tracePt t="28824" x="2603500" y="4141788"/>
          <p14:tracePt t="28836" x="2590800" y="4141788"/>
          <p14:tracePt t="28860" x="2590800" y="4154488"/>
          <p14:tracePt t="28873" x="2578100" y="4154488"/>
          <p14:tracePt t="28909" x="2578100" y="4167188"/>
          <p14:tracePt t="29019" x="2578100" y="4179888"/>
          <p14:tracePt t="29092" x="2578100" y="4192588"/>
          <p14:tracePt t="29139" x="2578100" y="4205288"/>
          <p14:tracePt t="29225" x="2578100" y="4217988"/>
          <p14:tracePt t="29286" x="2578100" y="4230688"/>
          <p14:tracePt t="29322" x="2590800" y="4230688"/>
          <p14:tracePt t="29407" x="2603500" y="4241800"/>
          <p14:tracePt t="29455" x="2616200" y="4241800"/>
          <p14:tracePt t="29553" x="2616200" y="4254500"/>
          <p14:tracePt t="29614" x="2628900" y="4254500"/>
          <p14:tracePt t="29662" x="2628900" y="4267200"/>
          <p14:tracePt t="29747" x="2628900" y="4279900"/>
          <p14:tracePt t="29784" x="2628900" y="4292600"/>
          <p14:tracePt t="29820" x="2641600" y="4292600"/>
          <p14:tracePt t="29845" x="2641600" y="4305300"/>
          <p14:tracePt t="29905" x="2641600" y="4318000"/>
          <p14:tracePt t="29953" x="2641600" y="4330700"/>
          <p14:tracePt t="29966" x="2654300" y="4341813"/>
          <p14:tracePt t="30014" x="2667000" y="4341813"/>
          <p14:tracePt t="30051" x="2667000" y="4354513"/>
          <p14:tracePt t="30148" x="2667000" y="4367213"/>
          <p14:tracePt t="30162" x="2678113" y="4367213"/>
          <p14:tracePt t="30258" x="2690813" y="4367213"/>
          <p14:tracePt t="30342" x="2690813" y="4379913"/>
          <p14:tracePt t="30355" x="2703513" y="4379913"/>
          <p14:tracePt t="30380" x="2716213" y="4379913"/>
          <p14:tracePt t="30403" x="2716213" y="4392613"/>
          <p14:tracePt t="30427" x="2728913" y="4392613"/>
          <p14:tracePt t="30475" x="2741613" y="4392613"/>
          <p14:tracePt t="30538" x="2754313" y="4392613"/>
          <p14:tracePt t="30561" x="2754313" y="4405313"/>
          <p14:tracePt t="30574" x="2767013" y="4405313"/>
          <p14:tracePt t="30634" x="2778125" y="4405313"/>
          <p14:tracePt t="30670" x="2778125" y="4418013"/>
          <p14:tracePt t="30683" x="2790825" y="4418013"/>
          <p14:tracePt t="30780" x="2790825" y="4430713"/>
          <p14:tracePt t="30804" x="2790825" y="4443413"/>
          <p14:tracePt t="30828" x="2803525" y="4454525"/>
          <p14:tracePt t="30840" x="2803525" y="4479925"/>
          <p14:tracePt t="30853" x="2803525" y="4492625"/>
          <p14:tracePt t="30865" x="2803525" y="4505325"/>
          <p14:tracePt t="31460" x="2803525" y="4518025"/>
          <p14:tracePt t="31485" x="2803525" y="4530725"/>
          <p14:tracePt t="31533" x="2816225" y="4543425"/>
          <p14:tracePt t="31581" x="2816225" y="4554538"/>
          <p14:tracePt t="31618" x="2816225" y="4567238"/>
          <p14:tracePt t="31678" x="2816225" y="4579938"/>
          <p14:tracePt t="31715" x="2816225" y="4592638"/>
          <p14:tracePt t="31764" x="2828925" y="4592638"/>
          <p14:tracePt t="31775" x="2828925" y="4605338"/>
          <p14:tracePt t="31837" x="2828925" y="4618038"/>
          <p14:tracePt t="31934" x="2828925" y="4630738"/>
          <p14:tracePt t="32031" x="2828925" y="4643438"/>
          <p14:tracePt t="32177" x="2828925" y="4656138"/>
          <p14:tracePt t="32201" x="2828925" y="4667250"/>
          <p14:tracePt t="32274" x="2828925" y="4679950"/>
          <p14:tracePt t="32322" x="2828925" y="4692650"/>
          <p14:tracePt t="32359" x="2828925" y="4705350"/>
          <p14:tracePt t="32395" x="2828925" y="4718050"/>
          <p14:tracePt t="32443" x="2828925" y="4730750"/>
          <p14:tracePt t="32481" x="2828925" y="4743450"/>
          <p14:tracePt t="32516" x="2828925" y="4756150"/>
          <p14:tracePt t="32553" x="2828925" y="4768850"/>
          <p14:tracePt t="32662" x="2816225" y="4779963"/>
          <p14:tracePt t="32699" x="2803525" y="4779963"/>
          <p14:tracePt t="32724" x="2803525" y="4792663"/>
          <p14:tracePt t="32760" x="2790825" y="4792663"/>
          <p14:tracePt t="32796" x="2778125" y="4792663"/>
          <p14:tracePt t="32832" x="2767013" y="4792663"/>
          <p14:tracePt t="32844" x="2754313" y="4792663"/>
          <p14:tracePt t="32868" x="2741613" y="4805363"/>
          <p14:tracePt t="32906" x="2728913" y="4805363"/>
          <p14:tracePt t="32954" x="2716213" y="4805363"/>
          <p14:tracePt t="32991" x="2703513" y="4805363"/>
          <p14:tracePt t="33039" x="2690813" y="4818063"/>
          <p14:tracePt t="33124" x="2678113" y="4818063"/>
          <p14:tracePt t="33197" x="2667000" y="4818063"/>
          <p14:tracePt t="33246" x="2654300" y="4818063"/>
          <p14:tracePt t="33343" x="2641600" y="4818063"/>
          <p14:tracePt t="33452" x="2628900" y="4818063"/>
          <p14:tracePt t="33525" x="2616200" y="4818063"/>
          <p14:tracePt t="33551" x="2603500" y="4818063"/>
          <p14:tracePt t="33585" x="2603500" y="4805363"/>
          <p14:tracePt t="33610" x="2590800" y="4805363"/>
          <p14:tracePt t="33671" x="2578100" y="4805363"/>
          <p14:tracePt t="33731" x="2565400" y="4805363"/>
          <p14:tracePt t="33769" x="2565400" y="4792663"/>
          <p14:tracePt t="33828" x="2554288" y="4792663"/>
          <p14:tracePt t="33926" x="2554288" y="4779963"/>
          <p14:tracePt t="33963" x="2554288" y="4768850"/>
          <p14:tracePt t="33975" x="2541588" y="4756150"/>
          <p14:tracePt t="34060" x="2541588" y="4743450"/>
          <p14:tracePt t="36367" x="2528888" y="4743450"/>
          <p14:tracePt t="36380" x="2441575" y="4756150"/>
          <p14:tracePt t="36392" x="2303463" y="4830763"/>
          <p14:tracePt t="36404" x="2139950" y="4918075"/>
          <p14:tracePt t="36416" x="1752600" y="5068888"/>
          <p14:tracePt t="36429" x="1314450" y="5194300"/>
          <p14:tracePt t="36443" x="914400" y="5281613"/>
          <p14:tracePt t="36459" x="387350" y="5330825"/>
          <p14:tracePt t="36476" x="87313" y="53308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/>
          </a:bodyPr>
          <a:lstStyle/>
          <a:p>
            <a:pPr marL="685800" indent="-685800" rtl="0">
              <a:buFont typeface="Arial" panose="020B0604020202020204" pitchFamily="34" charset="0"/>
              <a:buChar char="•"/>
            </a:pPr>
            <a:r>
              <a:rPr lang="en-US" sz="4800" b="1" dirty="0">
                <a:latin typeface="Century Gothic" panose="020B0502020202020204" pitchFamily="34" charset="0"/>
              </a:rPr>
              <a:t>The letter S</a:t>
            </a:r>
            <a:endParaRPr lang="ar-BH" sz="48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912" y="1099977"/>
            <a:ext cx="96986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Read the word with the letter S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s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. Point to the letter S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s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latin typeface="Century Gothic" panose="020B0502020202020204" pitchFamily="34" charset="0"/>
              </a:rPr>
              <a:t> on the screen.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49444" y="3122494"/>
            <a:ext cx="5285911" cy="1373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rtl="0"/>
            <a:r>
              <a:rPr lang="en-US" sz="7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It’s a</a:t>
            </a:r>
            <a:r>
              <a:rPr lang="en-US" sz="7200" b="1" dirty="0">
                <a:solidFill>
                  <a:srgbClr val="CC3300"/>
                </a:solidFill>
                <a:latin typeface="Century Gothic" panose="020B0502020202020204" pitchFamily="34" charset="0"/>
              </a:rPr>
              <a:t> </a:t>
            </a:r>
            <a:r>
              <a:rPr lang="en-US" sz="7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</a:t>
            </a:r>
            <a:r>
              <a:rPr lang="en-US" sz="7200" b="1" dirty="0">
                <a:solidFill>
                  <a:srgbClr val="CC3300"/>
                </a:solidFill>
                <a:latin typeface="Century Gothic" panose="020B0502020202020204" pitchFamily="34" charset="0"/>
              </a:rPr>
              <a:t>ofa.</a:t>
            </a:r>
            <a:endParaRPr lang="ar-BH" sz="7200" b="1" dirty="0">
              <a:solidFill>
                <a:srgbClr val="CC33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55" y="2777906"/>
            <a:ext cx="5670537" cy="3603154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0CC7966-F953-4E40-85E6-F2C1A841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033" y="6214682"/>
            <a:ext cx="11307652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4A07AB-23B5-4595-A16F-87363E79B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3"/>
    </mc:Choice>
    <mc:Fallback xmlns="">
      <p:transition spd="slow" advTm="24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19434" x="0" y="6169025"/>
          <p14:tracePt t="19446" x="0" y="6207125"/>
          <p14:tracePt t="19956" x="12700" y="6207125"/>
          <p14:tracePt t="19980" x="38100" y="6207125"/>
          <p14:tracePt t="19993" x="74613" y="6207125"/>
          <p14:tracePt t="20005" x="138113" y="6207125"/>
          <p14:tracePt t="20019" x="212725" y="6207125"/>
          <p14:tracePt t="20029" x="312738" y="6194425"/>
          <p14:tracePt t="20042" x="512763" y="6181725"/>
          <p14:tracePt t="20054" x="738188" y="6145213"/>
          <p14:tracePt t="20071" x="1027113" y="6107113"/>
          <p14:tracePt t="20087" x="1527175" y="6045200"/>
          <p14:tracePt t="20090" x="1852613" y="6007100"/>
          <p14:tracePt t="20104" x="2328863" y="5956300"/>
          <p14:tracePt t="20121" x="2716213" y="5919788"/>
          <p14:tracePt t="20137" x="2967038" y="5919788"/>
          <p14:tracePt t="20140" x="3305175" y="5919788"/>
          <p14:tracePt t="20154" x="3643313" y="5919788"/>
          <p14:tracePt t="20171" x="3867150" y="5932488"/>
          <p14:tracePt t="20188" x="4056063" y="5969000"/>
          <p14:tracePt t="20190" x="4318000" y="6019800"/>
          <p14:tracePt t="20204" x="4481513" y="6045200"/>
          <p14:tracePt t="20221" x="4594225" y="6069013"/>
          <p14:tracePt t="20224" x="4668838" y="6081713"/>
          <p14:tracePt t="20238" x="4719638" y="6094413"/>
          <p14:tracePt t="20254" x="4781550" y="6119813"/>
          <p14:tracePt t="20271" x="4832350" y="6132513"/>
          <p14:tracePt t="20273" x="4919663" y="6157913"/>
          <p14:tracePt t="20288" x="5019675" y="6169025"/>
          <p14:tracePt t="20304" x="5119688" y="6194425"/>
          <p14:tracePt t="20321" x="5207000" y="6219825"/>
          <p14:tracePt t="20323" x="5270500" y="6245225"/>
          <p14:tracePt t="20338" x="5319713" y="6257925"/>
          <p14:tracePt t="20354" x="5383213" y="6257925"/>
          <p14:tracePt t="20357" x="5419725" y="6281738"/>
          <p14:tracePt t="20371" x="5507038" y="6294438"/>
          <p14:tracePt t="20388" x="5619750" y="6319838"/>
          <p14:tracePt t="20405" x="5732463" y="6357938"/>
          <p14:tracePt t="20407" x="5808663" y="6381750"/>
          <p14:tracePt t="20421" x="5870575" y="6407150"/>
          <p14:tracePt t="20438" x="5921375" y="6432550"/>
          <p14:tracePt t="20455" x="5945188" y="6445250"/>
          <p14:tracePt t="20457" x="5957888" y="6445250"/>
          <p14:tracePt t="20471" x="5970588" y="6445250"/>
          <p14:tracePt t="20488" x="5983288" y="6445250"/>
          <p14:tracePt t="20505" x="5995988" y="6445250"/>
          <p14:tracePt t="20600" x="6008688" y="6445250"/>
          <p14:tracePt t="20660" x="6008688" y="6432550"/>
          <p14:tracePt t="20673" x="6008688" y="6407150"/>
          <p14:tracePt t="20685" x="6008688" y="6394450"/>
          <p14:tracePt t="20697" x="5995988" y="6332538"/>
          <p14:tracePt t="20710" x="5983288" y="6245225"/>
          <p14:tracePt t="20722" x="5957888" y="6145213"/>
          <p14:tracePt t="20738" x="5945188" y="6094413"/>
          <p14:tracePt t="20755" x="5932488" y="6069013"/>
          <p14:tracePt t="20759" x="5932488" y="6045200"/>
          <p14:tracePt t="20789" x="5932488" y="6032500"/>
          <p14:tracePt t="20805" x="5921375" y="6032500"/>
          <p14:tracePt t="21014" x="5908675" y="6032500"/>
          <p14:tracePt t="21026" x="5908675" y="6045200"/>
          <p14:tracePt t="21038" x="5895975" y="6045200"/>
          <p14:tracePt t="21050" x="5895975" y="6056313"/>
          <p14:tracePt t="21062" x="5895975" y="6069013"/>
          <p14:tracePt t="21086" x="5883275" y="6081713"/>
          <p14:tracePt t="21098" x="5845175" y="6119813"/>
          <p14:tracePt t="21110" x="5821363" y="6132513"/>
          <p14:tracePt t="21122" x="5808663" y="6157913"/>
          <p14:tracePt t="21139" x="5795963" y="6157913"/>
          <p14:tracePt t="21156" x="5795963" y="6169025"/>
          <p14:tracePt t="21183" x="5795963" y="6181725"/>
          <p14:tracePt t="21256" x="5783263" y="6181725"/>
          <p14:tracePt t="23420" x="5770563" y="6181725"/>
          <p14:tracePt t="23431" x="5683250" y="6181725"/>
          <p14:tracePt t="23443" x="5545138" y="6194425"/>
          <p14:tracePt t="23455" x="5370513" y="6207125"/>
          <p14:tracePt t="23467" x="5019675" y="6219825"/>
          <p14:tracePt t="23480" x="4681538" y="6219825"/>
          <p14:tracePt t="23493" x="4105275" y="6219825"/>
          <p14:tracePt t="23510" x="3554413" y="6219825"/>
          <p14:tracePt t="23526" x="2867025" y="6169025"/>
          <p14:tracePt t="23529" x="2328863" y="5994400"/>
          <p14:tracePt t="23543" x="1701800" y="5694363"/>
          <p14:tracePt t="23560" x="1189038" y="5381625"/>
          <p14:tracePt t="23576" x="825500" y="5143500"/>
          <p14:tracePt t="23577" x="350838" y="4892675"/>
          <p14:tracePt t="23593" x="12700" y="450532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2|3.6|3.8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3.4|1.7|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4.6|3.9|17.2|2.1|1.5|1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1.8|1|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Presentation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9D89CE7-BA69-4D7F-BFD2-B5FEC93F6B07}" vid="{18FB29D8-31E2-41F1-8074-989EC17F90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637</TotalTime>
  <Words>516</Words>
  <Application>Microsoft Office PowerPoint</Application>
  <PresentationFormat>Widescreen</PresentationFormat>
  <Paragraphs>158</Paragraphs>
  <Slides>17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Presentation2</vt:lpstr>
      <vt:lpstr>  Unit 7</vt:lpstr>
      <vt:lpstr>PowerPoint Presentation</vt:lpstr>
      <vt:lpstr>PowerPoint Presentation</vt:lpstr>
      <vt:lpstr>The letter S</vt:lpstr>
      <vt:lpstr>The letter S</vt:lpstr>
      <vt:lpstr>The letter S</vt:lpstr>
      <vt:lpstr>The letter S</vt:lpstr>
      <vt:lpstr>The letter S</vt:lpstr>
      <vt:lpstr>The letter S</vt:lpstr>
      <vt:lpstr>The letter S</vt:lpstr>
      <vt:lpstr>The letter S</vt:lpstr>
      <vt:lpstr>Now let’s practice</vt:lpstr>
      <vt:lpstr>Now let’s practice</vt:lpstr>
      <vt:lpstr>Now let’s practice</vt:lpstr>
      <vt:lpstr>Now let’s practice</vt:lpstr>
      <vt:lpstr>Now let’s practice</vt:lpstr>
      <vt:lpstr>End of lesson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1  Family and friends 1 lesson 5</dc:title>
  <dc:creator>Amani  Mattar Almalood</dc:creator>
  <cp:lastModifiedBy>latifa alkaabi</cp:lastModifiedBy>
  <cp:revision>89</cp:revision>
  <dcterms:created xsi:type="dcterms:W3CDTF">2020-03-02T09:07:44Z</dcterms:created>
  <dcterms:modified xsi:type="dcterms:W3CDTF">2020-04-06T16:48:24Z</dcterms:modified>
</cp:coreProperties>
</file>