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6" r:id="rId2"/>
    <p:sldId id="288" r:id="rId3"/>
    <p:sldId id="285" r:id="rId4"/>
    <p:sldId id="301" r:id="rId5"/>
    <p:sldId id="302" r:id="rId6"/>
    <p:sldId id="303" r:id="rId7"/>
    <p:sldId id="304" r:id="rId8"/>
    <p:sldId id="305" r:id="rId9"/>
    <p:sldId id="312" r:id="rId10"/>
    <p:sldId id="313" r:id="rId11"/>
    <p:sldId id="306" r:id="rId12"/>
    <p:sldId id="308" r:id="rId13"/>
    <p:sldId id="309" r:id="rId14"/>
    <p:sldId id="307" r:id="rId15"/>
    <p:sldId id="311" r:id="rId16"/>
    <p:sldId id="289" r:id="rId17"/>
  </p:sldIdLst>
  <p:sldSz cx="12192000" cy="6858000"/>
  <p:notesSz cx="6858000" cy="9144000"/>
  <p:defaultTextStyle>
    <a:defPPr>
      <a:defRPr lang="ar-B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0C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1" autoAdjust="0"/>
    <p:restoredTop sz="81818" autoAdjust="0"/>
  </p:normalViewPr>
  <p:slideViewPr>
    <p:cSldViewPr snapToGrid="0">
      <p:cViewPr varScale="1">
        <p:scale>
          <a:sx n="70" d="100"/>
          <a:sy n="70" d="100"/>
        </p:scale>
        <p:origin x="8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6DEA2517-5ACB-4A6A-B51E-CF2B6AAB7E85}" type="datetimeFigureOut">
              <a:rPr lang="ar-BH" smtClean="0"/>
              <a:t>18/08/1442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724FDDEE-4FB6-42FD-BED4-F42A0DD9554A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912883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1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375339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12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220048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13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796002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DDEE-4FB6-42FD-BED4-F42A0DD9554A}" type="slidenum">
              <a:rPr lang="ar-BH" smtClean="0"/>
              <a:t>15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900786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FFA2-1A12-4CEC-9BF9-38DA268D4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8CE124-00F0-4A95-88CB-3E4F21EB7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5FC1E-18A6-431B-B953-10BCCE37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18/08/1442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FF467-1F05-42B6-BE10-53B76D57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69FFC-F4DA-443F-95A7-BB236A351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999083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D92F9-04EB-4462-9D75-6520B978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D8854-0D53-4421-A0B7-E6F5EF0BA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9812E-6FF6-4F7B-85F3-CEEE50DA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18/08/1442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AB57E-4288-4B42-A407-BADA56A5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49F1-3D04-451F-B283-52F03819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87457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63BC94-54FC-42BA-88E0-B1131C299C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C61F21-B55A-4E8E-9223-4382FA601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1F43F-EF8B-415D-80A1-DE3A5C80D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18/08/1442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112D9-AF31-400D-9207-39B10C2C7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3840B-5852-45CF-8C00-F4A43A95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411361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7B1CC-E650-4F98-8AB5-A2E03A07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0F0B0-9A76-4223-B7B5-C61E8F0A1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63B4B-54B9-46A2-8D52-29C69EA6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18/08/1442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12F15-4423-497B-B86F-DFDE06F1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11C9B-BF34-4526-B11B-38FE738A7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31291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43677-0F9A-4F35-ACAF-F2127D92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91DAD-3FBD-42FD-83C9-120138CD4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CFF85-8F18-40C0-B88B-D7FCC0A2A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18/08/1442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76029-EF8E-4BCF-A793-4EED1049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04FA3-1DA6-42C2-884F-58624E31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60657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CA54C-7351-403B-A2A1-FED43C152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A1FA1-70A8-40F9-A788-B616371A1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8E51AD-CA24-447A-AF38-0E0ACF587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A68D02-E8C9-4BAD-B744-F26692C5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18/08/1442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99A2D-2A05-4B63-9D83-A03EAFF7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74B19-69F0-4CDD-A5C2-7094C6C5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2132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3197B-38C4-42E7-AE6E-18196F8C4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D3C3B-5C18-4171-A422-666DA5E59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3FF29-BF04-42EA-9FBD-6398E3306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0E2B48-CD26-4673-BF15-EE51C4E22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BAF736-34D0-4730-B10D-91E7C82FC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9C0C1C-F279-4060-BC43-26D94911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18/08/1442</a:t>
            </a:fld>
            <a:endParaRPr lang="ar-B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310D2F-51C1-4E7C-A022-91264B0D2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631D82-03F2-4FE3-8DD5-259A629C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995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2F19F-B78F-4CC1-AD3E-5B84D582D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AC91C-A96A-4C03-B0D9-99C8B25A0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18/08/1442</a:t>
            </a:fld>
            <a:endParaRPr lang="ar-B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FF201D-A196-4FBA-8C3C-C1507D45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4934E-950E-4D5E-9984-798668F0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82945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4B3F2A-CBD2-46F1-930F-BBFFE57A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18/08/1442</a:t>
            </a:fld>
            <a:endParaRPr lang="ar-B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8F34E9-BF42-463F-A2F3-30F85552F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E9214-4907-4343-952F-3BD840042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10514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62DEB-81E7-44E6-9FC7-9FDDA32EB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1AEE7-A828-42DA-8116-E9870B258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4BC530-37A9-4DD9-BEBE-51122458F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19E3C-43B6-45DC-83C5-DB7CBE038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18/08/1442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6338A-B18E-4687-AFC9-E493EADEE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35413-D43A-4682-8316-5718D492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9725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E1A83-1954-48D4-976D-45520EF0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2F4CA8-47DF-47BB-9BAE-0FD8B49E5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7E0B8-9047-4D2F-BFC4-3DEF4A5E5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E01A7-506C-4021-8198-A6F17D4D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A7F5-4218-40D9-9450-C9AADA2756D6}" type="datetimeFigureOut">
              <a:rPr lang="ar-BH" smtClean="0"/>
              <a:t>18/08/1442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DA8A9-99C3-447A-8A46-5B964CEF3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27288-1495-4B37-AC48-B446BAFE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87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D86D1B-C2C0-4443-A124-F36FB824A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42139-A8EE-4301-8D2A-53BDA1427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26ECA-3C5D-4B0D-ADCE-6FA98B232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3A7F5-4218-40D9-9450-C9AADA2756D6}" type="datetimeFigureOut">
              <a:rPr lang="ar-BH" smtClean="0"/>
              <a:t>18/08/1442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A3977-D9D3-46CB-BA59-F501014DF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DF0B0-3092-44D5-84D5-12A2E3B9D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47EF7-7E2C-4A8B-9AA7-74335C1DF4D8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1712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B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ubtitle 2">
            <a:extLst>
              <a:ext uri="{FF2B5EF4-FFF2-40B4-BE49-F238E27FC236}">
                <a16:creationId xmlns:a16="http://schemas.microsoft.com/office/drawing/2014/main" id="{A987199C-CFB9-4652-BA5E-E6C9FE0A7E3A}"/>
              </a:ext>
            </a:extLst>
          </p:cNvPr>
          <p:cNvSpPr txBox="1">
            <a:spLocks/>
          </p:cNvSpPr>
          <p:nvPr/>
        </p:nvSpPr>
        <p:spPr>
          <a:xfrm>
            <a:off x="1907272" y="4629974"/>
            <a:ext cx="4423404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4000" b="1" dirty="0">
                <a:solidFill>
                  <a:schemeClr val="accent6">
                    <a:lumMod val="75000"/>
                  </a:schemeClr>
                </a:solidFill>
              </a:rPr>
              <a:t>الصف الأول الابتدائي</a:t>
            </a:r>
          </a:p>
        </p:txBody>
      </p:sp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94FF2E7-AEC1-40EF-AEFC-05A1267A2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683" y="1483884"/>
            <a:ext cx="3790302" cy="5287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A7DD16A5-6064-436B-A18D-4B9276E24E4C}"/>
              </a:ext>
            </a:extLst>
          </p:cNvPr>
          <p:cNvSpPr txBox="1">
            <a:spLocks/>
          </p:cNvSpPr>
          <p:nvPr/>
        </p:nvSpPr>
        <p:spPr>
          <a:xfrm>
            <a:off x="1907272" y="5518494"/>
            <a:ext cx="4423404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2800" b="1" dirty="0">
                <a:solidFill>
                  <a:srgbClr val="0070C0"/>
                </a:solidFill>
              </a:rPr>
              <a:t>صفحة </a:t>
            </a:r>
            <a:r>
              <a:rPr lang="en-US" sz="2800" b="1" dirty="0">
                <a:solidFill>
                  <a:srgbClr val="0070C0"/>
                </a:solidFill>
              </a:rPr>
              <a:t>82 </a:t>
            </a:r>
            <a:r>
              <a:rPr lang="ar-BH" sz="2800" b="1" dirty="0">
                <a:solidFill>
                  <a:srgbClr val="0070C0"/>
                </a:solidFill>
              </a:rPr>
              <a:t> - </a:t>
            </a:r>
            <a:r>
              <a:rPr lang="en-US" sz="2800" b="1" dirty="0">
                <a:solidFill>
                  <a:srgbClr val="0070C0"/>
                </a:solidFill>
              </a:rPr>
              <a:t>89</a:t>
            </a:r>
            <a:endParaRPr lang="ar-BH" sz="2800" b="1" dirty="0">
              <a:solidFill>
                <a:srgbClr val="0070C0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89F3413-6073-4226-8168-81CF6C32A8A7}"/>
              </a:ext>
            </a:extLst>
          </p:cNvPr>
          <p:cNvSpPr txBox="1">
            <a:spLocks/>
          </p:cNvSpPr>
          <p:nvPr/>
        </p:nvSpPr>
        <p:spPr>
          <a:xfrm>
            <a:off x="1757342" y="1788469"/>
            <a:ext cx="4423404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/>
            <a:r>
              <a:rPr lang="ar-BH" sz="4000" b="1" dirty="0">
                <a:solidFill>
                  <a:srgbClr val="FF0000"/>
                </a:solidFill>
              </a:rPr>
              <a:t>الفصل الدراسي الثاني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1449238" y="242976"/>
            <a:ext cx="8522898" cy="11822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9980" y="3670339"/>
            <a:ext cx="6298127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600" b="1" dirty="0">
                <a:solidFill>
                  <a:schemeClr val="tx1"/>
                </a:solidFill>
              </a:rPr>
              <a:t>أَهَمِّيَّةُ التَّرْتيبِ والنَّظافَة</a:t>
            </a:r>
          </a:p>
        </p:txBody>
      </p:sp>
      <p:sp>
        <p:nvSpPr>
          <p:cNvPr id="7" name="Rectangle 6"/>
          <p:cNvSpPr/>
          <p:nvPr/>
        </p:nvSpPr>
        <p:spPr>
          <a:xfrm>
            <a:off x="1907272" y="2627300"/>
            <a:ext cx="4106070" cy="906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200" b="1" dirty="0">
                <a:solidFill>
                  <a:srgbClr val="002060"/>
                </a:solidFill>
              </a:rPr>
              <a:t>الدَّرسُ الثَّاني عَشَر </a:t>
            </a:r>
          </a:p>
        </p:txBody>
      </p:sp>
      <p:pic>
        <p:nvPicPr>
          <p:cNvPr id="2" name="WhatsApp Audio 2021-02-14 at 2.05.48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27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/>
          <p:nvPr/>
        </p:nvPicPr>
        <p:blipFill rotWithShape="1">
          <a:blip r:embed="rId4"/>
          <a:srcRect l="27369" t="20778" r="29715" b="16634"/>
          <a:stretch/>
        </p:blipFill>
        <p:spPr bwMode="auto">
          <a:xfrm>
            <a:off x="3828081" y="3130658"/>
            <a:ext cx="4802565" cy="31335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0C0421-8DB5-429D-BA3A-6AEC4912F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2F91FE-A364-42CF-9A32-A158FC174394}"/>
              </a:ext>
            </a:extLst>
          </p:cNvPr>
          <p:cNvCxnSpPr/>
          <p:nvPr/>
        </p:nvCxnSpPr>
        <p:spPr>
          <a:xfrm flipV="1">
            <a:off x="270641" y="6243144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EAF14C4-043D-4E59-8CE4-60F9FB68D173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7196BB-B8C8-4CA4-9592-6D89C01217BF}"/>
              </a:ext>
            </a:extLst>
          </p:cNvPr>
          <p:cNvSpPr/>
          <p:nvPr/>
        </p:nvSpPr>
        <p:spPr>
          <a:xfrm>
            <a:off x="40927" y="39755"/>
            <a:ext cx="3337704" cy="4561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000" b="1" dirty="0">
                <a:solidFill>
                  <a:schemeClr val="tx1"/>
                </a:solidFill>
              </a:rPr>
              <a:t>أَهَمِّيَّةُ التَّرْتيبِ والنَّظافَة - الصَّف الأول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6"/>
          <a:srcRect l="20293" t="32138" r="49411" b="21919"/>
          <a:stretch/>
        </p:blipFill>
        <p:spPr bwMode="auto">
          <a:xfrm>
            <a:off x="3828081" y="39755"/>
            <a:ext cx="4802565" cy="30488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7"/>
          <a:srcRect l="52215" t="32050" r="21748" b="12048"/>
          <a:stretch/>
        </p:blipFill>
        <p:spPr bwMode="auto">
          <a:xfrm>
            <a:off x="8702312" y="1289089"/>
            <a:ext cx="3387090" cy="46777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WhatsApp Video 2021-02-14 at 12.55.4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171" y="865233"/>
            <a:ext cx="3466185" cy="510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0C0421-8DB5-429D-BA3A-6AEC4912F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2F91FE-A364-42CF-9A32-A158FC17439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EAF14C4-043D-4E59-8CE4-60F9FB68D173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7196BB-B8C8-4CA4-9592-6D89C01217BF}"/>
              </a:ext>
            </a:extLst>
          </p:cNvPr>
          <p:cNvSpPr/>
          <p:nvPr/>
        </p:nvSpPr>
        <p:spPr>
          <a:xfrm>
            <a:off x="40927" y="39755"/>
            <a:ext cx="3337704" cy="4561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000" b="1" dirty="0">
                <a:solidFill>
                  <a:schemeClr val="tx1"/>
                </a:solidFill>
              </a:rPr>
              <a:t>أَهَمِّيَّةُ التَّرْتيبِ والنَّظافَة - الصَّف الأول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421619" y="267850"/>
            <a:ext cx="6974238" cy="10422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dirty="0"/>
              <a:t>أَضَعُ</a:t>
            </a:r>
            <a:r>
              <a:rPr lang="ar-BH" sz="3200" dirty="0"/>
              <a:t> </a:t>
            </a:r>
            <a:r>
              <a:rPr lang="ar-BH" sz="3600" dirty="0">
                <a:sym typeface="Wingdings" panose="05000000000000000000" pitchFamily="2" charset="2"/>
              </a:rPr>
              <a:t></a:t>
            </a:r>
            <a:r>
              <a:rPr lang="ar-BH" sz="3200" dirty="0">
                <a:sym typeface="Wingdings" panose="05000000000000000000" pitchFamily="2" charset="2"/>
              </a:rPr>
              <a:t> أَمام الأَعْمالِ التي تَدُلُّ على التَّرْتيب </a:t>
            </a:r>
          </a:p>
          <a:p>
            <a:pPr algn="ctr"/>
            <a:r>
              <a:rPr lang="ar-BH" sz="3200" dirty="0">
                <a:sym typeface="Wingdings" panose="05000000000000000000" pitchFamily="2" charset="2"/>
              </a:rPr>
              <a:t>وأَضَعُ </a:t>
            </a:r>
            <a:r>
              <a:rPr lang="ar-BH" sz="3600" dirty="0">
                <a:sym typeface="Wingdings" panose="05000000000000000000" pitchFamily="2" charset="2"/>
              </a:rPr>
              <a:t>×</a:t>
            </a:r>
            <a:r>
              <a:rPr lang="ar-BH" sz="3200" dirty="0">
                <a:sym typeface="Wingdings" panose="05000000000000000000" pitchFamily="2" charset="2"/>
              </a:rPr>
              <a:t> أَمامَ الأَعْمالِ التي تَدُلُّ على عّدم التَّرْتيب. </a:t>
            </a:r>
            <a:endParaRPr lang="ar-BH" sz="3200" dirty="0"/>
          </a:p>
        </p:txBody>
      </p:sp>
      <p:grpSp>
        <p:nvGrpSpPr>
          <p:cNvPr id="6" name="Group 5"/>
          <p:cNvGrpSpPr/>
          <p:nvPr/>
        </p:nvGrpSpPr>
        <p:grpSpPr>
          <a:xfrm>
            <a:off x="399603" y="1961095"/>
            <a:ext cx="5093017" cy="2998363"/>
            <a:chOff x="399603" y="1961095"/>
            <a:chExt cx="5093017" cy="2998363"/>
          </a:xfrm>
        </p:grpSpPr>
        <p:pic>
          <p:nvPicPr>
            <p:cNvPr id="11" name="Picture 10"/>
            <p:cNvPicPr/>
            <p:nvPr/>
          </p:nvPicPr>
          <p:blipFill rotWithShape="1">
            <a:blip r:embed="rId5"/>
            <a:srcRect l="39791" t="39884" r="21944" b="34403"/>
            <a:stretch/>
          </p:blipFill>
          <p:spPr bwMode="auto">
            <a:xfrm>
              <a:off x="399603" y="2061275"/>
              <a:ext cx="4976495" cy="289818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4578220" y="1961095"/>
              <a:ext cx="914400" cy="9144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91828" y="2006257"/>
            <a:ext cx="5210174" cy="2953201"/>
            <a:chOff x="6791828" y="2006257"/>
            <a:chExt cx="5210174" cy="2953201"/>
          </a:xfrm>
        </p:grpSpPr>
        <p:pic>
          <p:nvPicPr>
            <p:cNvPr id="10" name="Picture 9"/>
            <p:cNvPicPr/>
            <p:nvPr/>
          </p:nvPicPr>
          <p:blipFill rotWithShape="1">
            <a:blip r:embed="rId5"/>
            <a:srcRect l="39791" t="14965" r="21944" b="60468"/>
            <a:stretch/>
          </p:blipFill>
          <p:spPr bwMode="auto">
            <a:xfrm>
              <a:off x="6791828" y="2061275"/>
              <a:ext cx="4977130" cy="289818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11087602" y="2006257"/>
              <a:ext cx="914400" cy="9144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sz="4400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4601174" y="2033574"/>
            <a:ext cx="6719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4400" dirty="0">
                <a:sym typeface="Wingdings" panose="05000000000000000000" pitchFamily="2" charset="2"/>
              </a:rPr>
              <a:t>× </a:t>
            </a:r>
            <a:endParaRPr lang="ar-BH" sz="4400" dirty="0"/>
          </a:p>
        </p:txBody>
      </p:sp>
      <p:sp>
        <p:nvSpPr>
          <p:cNvPr id="7" name="Rectangle 6"/>
          <p:cNvSpPr/>
          <p:nvPr/>
        </p:nvSpPr>
        <p:spPr>
          <a:xfrm>
            <a:off x="11230453" y="2078736"/>
            <a:ext cx="628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BH" sz="4400" dirty="0">
                <a:sym typeface="Wingdings" panose="05000000000000000000" pitchFamily="2" charset="2"/>
              </a:rPr>
              <a:t></a:t>
            </a:r>
            <a:endParaRPr lang="ar-BH" sz="4400" dirty="0"/>
          </a:p>
        </p:txBody>
      </p:sp>
      <p:pic>
        <p:nvPicPr>
          <p:cNvPr id="2" name="WhatsApp Audio 2021-02-14 at 2.06.55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9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0C0421-8DB5-429D-BA3A-6AEC4912F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2F91FE-A364-42CF-9A32-A158FC17439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EAF14C4-043D-4E59-8CE4-60F9FB68D173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7196BB-B8C8-4CA4-9592-6D89C01217BF}"/>
              </a:ext>
            </a:extLst>
          </p:cNvPr>
          <p:cNvSpPr/>
          <p:nvPr/>
        </p:nvSpPr>
        <p:spPr>
          <a:xfrm>
            <a:off x="40927" y="39755"/>
            <a:ext cx="3337704" cy="4561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000" b="1" dirty="0">
                <a:solidFill>
                  <a:schemeClr val="tx1"/>
                </a:solidFill>
              </a:rPr>
              <a:t>أَهَمِّيَّةُ التَّرْتيبِ والنَّظافَة - الصَّف الأول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909558" y="1973880"/>
            <a:ext cx="5223790" cy="3032799"/>
            <a:chOff x="6909558" y="1973880"/>
            <a:chExt cx="5223790" cy="3032799"/>
          </a:xfrm>
        </p:grpSpPr>
        <p:pic>
          <p:nvPicPr>
            <p:cNvPr id="17" name="Picture 16"/>
            <p:cNvPicPr/>
            <p:nvPr/>
          </p:nvPicPr>
          <p:blipFill rotWithShape="1">
            <a:blip r:embed="rId6"/>
            <a:srcRect l="39791" t="66125" r="21944" b="8171"/>
            <a:stretch/>
          </p:blipFill>
          <p:spPr bwMode="auto">
            <a:xfrm>
              <a:off x="6909558" y="2119757"/>
              <a:ext cx="4977130" cy="288692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11218948" y="1973880"/>
              <a:ext cx="914400" cy="9144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sz="4400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11265442" y="2033574"/>
            <a:ext cx="6719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4400" dirty="0">
                <a:sym typeface="Wingdings" panose="05000000000000000000" pitchFamily="2" charset="2"/>
              </a:rPr>
              <a:t>× </a:t>
            </a:r>
            <a:endParaRPr lang="ar-BH" sz="4400" dirty="0"/>
          </a:p>
        </p:txBody>
      </p:sp>
      <p:grpSp>
        <p:nvGrpSpPr>
          <p:cNvPr id="9" name="Group 8"/>
          <p:cNvGrpSpPr/>
          <p:nvPr/>
        </p:nvGrpSpPr>
        <p:grpSpPr>
          <a:xfrm>
            <a:off x="270641" y="2033574"/>
            <a:ext cx="5112525" cy="2973105"/>
            <a:chOff x="270641" y="2033574"/>
            <a:chExt cx="5112525" cy="2973105"/>
          </a:xfrm>
        </p:grpSpPr>
        <p:pic>
          <p:nvPicPr>
            <p:cNvPr id="18" name="Picture 17"/>
            <p:cNvPicPr/>
            <p:nvPr/>
          </p:nvPicPr>
          <p:blipFill rotWithShape="1">
            <a:blip r:embed="rId7"/>
            <a:srcRect l="40046" t="25618" r="21597" b="47352"/>
            <a:stretch/>
          </p:blipFill>
          <p:spPr bwMode="auto">
            <a:xfrm>
              <a:off x="270641" y="2135875"/>
              <a:ext cx="4989195" cy="287080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4468766" y="2033574"/>
              <a:ext cx="914400" cy="9144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</p:grpSp>
      <p:sp>
        <p:nvSpPr>
          <p:cNvPr id="7" name="Rectangle 6"/>
          <p:cNvSpPr/>
          <p:nvPr/>
        </p:nvSpPr>
        <p:spPr>
          <a:xfrm>
            <a:off x="4611617" y="2106053"/>
            <a:ext cx="628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BH" sz="4400" dirty="0">
                <a:sym typeface="Wingdings" panose="05000000000000000000" pitchFamily="2" charset="2"/>
              </a:rPr>
              <a:t></a:t>
            </a:r>
            <a:endParaRPr lang="ar-BH" sz="4400" dirty="0"/>
          </a:p>
        </p:txBody>
      </p:sp>
      <p:pic>
        <p:nvPicPr>
          <p:cNvPr id="6" name="WhatsApp Audio 2021-02-14 at 2.07.02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6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0C0421-8DB5-429D-BA3A-6AEC4912F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2F91FE-A364-42CF-9A32-A158FC17439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EAF14C4-043D-4E59-8CE4-60F9FB68D173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7196BB-B8C8-4CA4-9592-6D89C01217BF}"/>
              </a:ext>
            </a:extLst>
          </p:cNvPr>
          <p:cNvSpPr/>
          <p:nvPr/>
        </p:nvSpPr>
        <p:spPr>
          <a:xfrm>
            <a:off x="40927" y="39755"/>
            <a:ext cx="3337704" cy="4561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000" b="1" dirty="0">
                <a:solidFill>
                  <a:schemeClr val="tx1"/>
                </a:solidFill>
              </a:rPr>
              <a:t>أَهَمِّيَّةُ التَّرْتيبِ والنَّظافَة - الصَّف الأول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572198" y="2259806"/>
            <a:ext cx="5103950" cy="2938599"/>
            <a:chOff x="6572198" y="2259806"/>
            <a:chExt cx="5103950" cy="2938599"/>
          </a:xfrm>
        </p:grpSpPr>
        <p:pic>
          <p:nvPicPr>
            <p:cNvPr id="16" name="Picture 15"/>
            <p:cNvPicPr/>
            <p:nvPr/>
          </p:nvPicPr>
          <p:blipFill rotWithShape="1">
            <a:blip r:embed="rId6"/>
            <a:srcRect l="36426" t="18310" r="23683" b="54923"/>
            <a:stretch/>
          </p:blipFill>
          <p:spPr bwMode="auto">
            <a:xfrm>
              <a:off x="6572198" y="2327601"/>
              <a:ext cx="5029233" cy="287080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10761748" y="2259806"/>
              <a:ext cx="914400" cy="9144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sz="4400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10856650" y="2379569"/>
            <a:ext cx="628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BH" sz="4400" dirty="0">
                <a:sym typeface="Wingdings" panose="05000000000000000000" pitchFamily="2" charset="2"/>
              </a:rPr>
              <a:t></a:t>
            </a:r>
            <a:endParaRPr lang="ar-BH" sz="4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53161" y="2145072"/>
            <a:ext cx="5287760" cy="3078724"/>
            <a:chOff x="253161" y="2145072"/>
            <a:chExt cx="5287760" cy="3078724"/>
          </a:xfrm>
        </p:grpSpPr>
        <p:pic>
          <p:nvPicPr>
            <p:cNvPr id="19" name="Picture 18"/>
            <p:cNvPicPr/>
            <p:nvPr/>
          </p:nvPicPr>
          <p:blipFill rotWithShape="1">
            <a:blip r:embed="rId6"/>
            <a:srcRect l="36376" t="46132" r="23733" b="29038"/>
            <a:stretch/>
          </p:blipFill>
          <p:spPr bwMode="auto">
            <a:xfrm>
              <a:off x="253161" y="2375870"/>
              <a:ext cx="5029233" cy="284792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4626521" y="2145072"/>
              <a:ext cx="914400" cy="9144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</p:grpSp>
      <p:sp>
        <p:nvSpPr>
          <p:cNvPr id="5" name="Rectangle 4"/>
          <p:cNvSpPr/>
          <p:nvPr/>
        </p:nvSpPr>
        <p:spPr>
          <a:xfrm>
            <a:off x="4680777" y="2217551"/>
            <a:ext cx="6719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4400" dirty="0">
                <a:sym typeface="Wingdings" panose="05000000000000000000" pitchFamily="2" charset="2"/>
              </a:rPr>
              <a:t>× </a:t>
            </a:r>
            <a:endParaRPr lang="ar-BH" sz="4400" dirty="0"/>
          </a:p>
        </p:txBody>
      </p:sp>
      <p:pic>
        <p:nvPicPr>
          <p:cNvPr id="2" name="WhatsApp Audio 2021-02-14 at 2.07.10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0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0C0421-8DB5-429D-BA3A-6AEC4912F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2F91FE-A364-42CF-9A32-A158FC17439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EAF14C4-043D-4E59-8CE4-60F9FB68D173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7196BB-B8C8-4CA4-9592-6D89C01217BF}"/>
              </a:ext>
            </a:extLst>
          </p:cNvPr>
          <p:cNvSpPr/>
          <p:nvPr/>
        </p:nvSpPr>
        <p:spPr>
          <a:xfrm>
            <a:off x="40927" y="39755"/>
            <a:ext cx="3337704" cy="4561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000" b="1" dirty="0">
                <a:solidFill>
                  <a:schemeClr val="tx1"/>
                </a:solidFill>
              </a:rPr>
              <a:t>أَهَمِّيَّةُ التَّرْتيبِ والنَّظافَة - الصَّف الأول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47254" y="634034"/>
            <a:ext cx="8127109" cy="8228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200" dirty="0">
                <a:sym typeface="Wingdings" panose="05000000000000000000" pitchFamily="2" charset="2"/>
              </a:rPr>
              <a:t>أُلاحظ الصُّورَ جيِّدًا، ثُمَّ أَجِدُ ما هُو في غَيْرِ مَكانِهِ الْمُناسِبِ.   </a:t>
            </a:r>
          </a:p>
        </p:txBody>
      </p:sp>
      <p:pic>
        <p:nvPicPr>
          <p:cNvPr id="11" name="Picture 10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2" t="46571" r="50057" b="21781"/>
          <a:stretch/>
        </p:blipFill>
        <p:spPr bwMode="auto">
          <a:xfrm>
            <a:off x="572608" y="1751308"/>
            <a:ext cx="4123377" cy="35519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5"/>
          <a:srcRect l="51280" t="46571" r="26018" b="20157"/>
          <a:stretch/>
        </p:blipFill>
        <p:spPr bwMode="auto">
          <a:xfrm>
            <a:off x="7345367" y="1751308"/>
            <a:ext cx="4123377" cy="35519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/>
          <p:cNvSpPr/>
          <p:nvPr/>
        </p:nvSpPr>
        <p:spPr>
          <a:xfrm>
            <a:off x="5275258" y="1687892"/>
            <a:ext cx="1490835" cy="1692163"/>
          </a:xfrm>
          <a:prstGeom prst="ellipse">
            <a:avLst/>
          </a:prstGeom>
          <a:ln w="5715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274381" y="3649853"/>
            <a:ext cx="1490835" cy="1692163"/>
          </a:xfrm>
          <a:prstGeom prst="ellipse">
            <a:avLst/>
          </a:prstGeom>
          <a:ln w="5715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WhatsApp Audio 2021-02-14 at 2.07.17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44444E-6 L -0.04453 0.06968 C -0.0543 0.0845 -0.05924 0.10672 -0.05924 0.12987 C -0.05924 0.15625 -0.0543 0.17732 -0.04453 0.19213 C -0.02982 0.21598 0.16159 0.23727 0.17669 0.26135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47 C -0.01536 0.02314 -0.05143 0.03032 -0.06628 0.0537 C -0.07604 0.06851 -0.06315 0.10648 -0.05964 0.12986 C -0.05612 0.15277 -0.17396 0.18402 -0.16419 0.19884 C -0.14948 0.22268 -0.38906 -0.1588 -0.37383 -0.13473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11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0C0421-8DB5-429D-BA3A-6AEC4912F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2F91FE-A364-42CF-9A32-A158FC17439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EAF14C4-043D-4E59-8CE4-60F9FB68D173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7196BB-B8C8-4CA4-9592-6D89C01217BF}"/>
              </a:ext>
            </a:extLst>
          </p:cNvPr>
          <p:cNvSpPr/>
          <p:nvPr/>
        </p:nvSpPr>
        <p:spPr>
          <a:xfrm>
            <a:off x="40927" y="39755"/>
            <a:ext cx="3337704" cy="4561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000" b="1" dirty="0">
                <a:solidFill>
                  <a:schemeClr val="tx1"/>
                </a:solidFill>
              </a:rPr>
              <a:t>أَهَمِّيَّةُ التَّرْتيبِ والنَّظافَة - الصَّف الأول</a:t>
            </a:r>
          </a:p>
        </p:txBody>
      </p:sp>
      <p:pic>
        <p:nvPicPr>
          <p:cNvPr id="18" name="Picture 17"/>
          <p:cNvPicPr/>
          <p:nvPr/>
        </p:nvPicPr>
        <p:blipFill rotWithShape="1">
          <a:blip r:embed="rId6"/>
          <a:srcRect l="51547" t="55197" r="25750" b="12937"/>
          <a:stretch/>
        </p:blipFill>
        <p:spPr bwMode="auto">
          <a:xfrm>
            <a:off x="270641" y="1890793"/>
            <a:ext cx="3820912" cy="3992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6"/>
          <a:srcRect l="22666" t="55197" r="53607" b="12937"/>
          <a:stretch/>
        </p:blipFill>
        <p:spPr bwMode="auto">
          <a:xfrm>
            <a:off x="7769616" y="1890794"/>
            <a:ext cx="3820912" cy="39923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/>
          <p:cNvSpPr/>
          <p:nvPr/>
        </p:nvSpPr>
        <p:spPr>
          <a:xfrm>
            <a:off x="5275258" y="1687892"/>
            <a:ext cx="1490835" cy="2062698"/>
          </a:xfrm>
          <a:prstGeom prst="ellipse">
            <a:avLst/>
          </a:prstGeom>
          <a:ln w="5715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274381" y="4019427"/>
            <a:ext cx="1490835" cy="1692163"/>
          </a:xfrm>
          <a:prstGeom prst="ellipse">
            <a:avLst/>
          </a:prstGeom>
          <a:ln w="5715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WhatsApp Audio 2021-02-14 at 2.07.2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007 C 5.55112E-17 0.03449 0.0276 0.06157 0.06146 0.06157 C 0.09674 0.06157 0.12474 0.03449 0.12474 -0.0007 C 0.12474 -0.03542 0.15273 -0.06204 0.18789 -0.06204 C 0.22174 -0.06204 0.24596 0.30602 0.24089 0.30949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7.40741E-7 C 0.00768 0.0081 0.0168 0.01597 0.02057 0.02593 C 0.02461 0.03704 0.02656 0.05 0.02878 0.06273 C 0.0306 0.0757 0.02878 0.08681 0.02656 0.09884 C 0.02461 0.10995 0.02161 0.12199 0.01458 0.13171 C 0.00859 0.1419 -0.0013 0.14977 -0.01237 0.15556 C -0.02227 0.16157 -0.03424 0.16574 -0.04635 0.16806 C -0.05833 0.16991 -0.07044 0.16991 -0.08125 0.16806 C -0.09336 0.16574 -0.10417 0.16088 -0.11315 0.15278 C -0.12227 0.14607 -0.13021 0.13681 -0.13424 0.1257 C -0.13932 0.11597 -0.14141 0.10185 -0.14141 0.09074 C -0.14219 0.07986 -0.14141 0.06644 -0.1362 0.05602 C -0.13125 0.04583 -0.12227 0.03796 -0.11016 0.03403 C -0.09831 0.03079 -0.0862 0.03472 -0.07839 0.0419 C -0.07109 0.04907 -0.06628 0.05995 -0.06523 0.07292 C -0.06523 0.08611 -0.06628 0.09769 -0.07109 0.1081 C -0.0763 0.11782 -0.07526 0.11991 -0.09518 0.1331 C -0.11315 0.14653 -0.13125 0.14259 -0.14219 0.14375 C -0.15326 0.14375 -0.16224 0.13982 -0.17331 0.13611 C -0.18529 0.13079 -0.19531 0.12199 -0.20221 0.11389 C -0.20924 0.10602 -0.21224 0.09583 -0.21615 0.07986 C -0.21927 0.06366 -0.21927 0.05602 -0.21927 0.04398 C -0.21927 0.03195 -0.3931 -0.20139 -0.3931 -0.21319 " pathEditMode="relative" rAng="0" ptsTypes="AAAAAAAAAAAAAAAAAA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-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9C86E-3EDD-468D-B665-F76841EC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1481"/>
            <a:ext cx="10515600" cy="1325563"/>
          </a:xfrm>
        </p:spPr>
        <p:txBody>
          <a:bodyPr/>
          <a:lstStyle/>
          <a:p>
            <a:pPr algn="ctr" rtl="1"/>
            <a:r>
              <a:rPr lang="ar-BH"/>
              <a:t>شكرًا جزيلًا </a:t>
            </a:r>
            <a:r>
              <a:rPr lang="ar-BH" dirty="0"/>
              <a:t>لكم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691489-0E64-4ED7-ABF8-140CAE51D58B}"/>
              </a:ext>
            </a:extLst>
          </p:cNvPr>
          <p:cNvSpPr txBox="1">
            <a:spLocks/>
          </p:cNvSpPr>
          <p:nvPr/>
        </p:nvSpPr>
        <p:spPr>
          <a:xfrm>
            <a:off x="909918" y="32598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8000" b="1" dirty="0"/>
              <a:t>انتهى الدرس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31FE20-72AF-4487-B9F5-07238F635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D0B7BA-3375-499D-9CAA-ED785007F47D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635FF8C-3016-4AB1-8399-5BDBCBD8F934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7196BB-B8C8-4CA4-9592-6D89C01217BF}"/>
              </a:ext>
            </a:extLst>
          </p:cNvPr>
          <p:cNvSpPr/>
          <p:nvPr/>
        </p:nvSpPr>
        <p:spPr>
          <a:xfrm>
            <a:off x="40927" y="39755"/>
            <a:ext cx="3337704" cy="4561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000" b="1" dirty="0">
                <a:solidFill>
                  <a:schemeClr val="tx1"/>
                </a:solidFill>
              </a:rPr>
              <a:t>أَهَمِّيَّةُ التَّرْتيبِ والنَّظافَة - الصَّف الأول</a:t>
            </a:r>
          </a:p>
        </p:txBody>
      </p:sp>
    </p:spTree>
    <p:extLst>
      <p:ext uri="{BB962C8B-B14F-4D97-AF65-F5344CB8AC3E}">
        <p14:creationId xmlns:p14="http://schemas.microsoft.com/office/powerpoint/2010/main" val="2992685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40A16-4407-4664-97F8-1C90127A0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6716"/>
            <a:ext cx="9144000" cy="696425"/>
          </a:xfrm>
          <a:noFill/>
        </p:spPr>
        <p:txBody>
          <a:bodyPr anchor="ctr">
            <a:normAutofit fontScale="90000"/>
          </a:bodyPr>
          <a:lstStyle/>
          <a:p>
            <a:r>
              <a:rPr lang="ar-BH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أهداف الدرس</a:t>
            </a:r>
            <a:endParaRPr lang="ar-BH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B3B79B-1188-4FF0-BF5E-08D189BB53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897" y="3553065"/>
            <a:ext cx="10932206" cy="426103"/>
          </a:xfrm>
          <a:noFill/>
        </p:spPr>
        <p:txBody>
          <a:bodyPr>
            <a:noAutofit/>
          </a:bodyPr>
          <a:lstStyle/>
          <a:p>
            <a:pPr algn="r" rtl="1"/>
            <a:r>
              <a:rPr lang="ar-BH" sz="3200" b="1" dirty="0">
                <a:solidFill>
                  <a:srgbClr val="080808"/>
                </a:solidFill>
              </a:rPr>
              <a:t>2- أنْ يُقارِن بَيْنَ الأعمالِ التي تَدِلُ على التَّرْتيب والْأّعمال التي لا تَدِلُ على التَّرْتيب.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6002BF61-BB6D-48C3-B071-3D3018893359}"/>
              </a:ext>
            </a:extLst>
          </p:cNvPr>
          <p:cNvSpPr txBox="1">
            <a:spLocks/>
          </p:cNvSpPr>
          <p:nvPr/>
        </p:nvSpPr>
        <p:spPr>
          <a:xfrm>
            <a:off x="1524000" y="2487363"/>
            <a:ext cx="9872230" cy="4693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1- أنْ يُبَين </a:t>
            </a:r>
            <a:r>
              <a:rPr lang="ar-BH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أَهَمِّيَةُ النَّظافة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C17C9E-FA07-4184-92B9-60CA7E59A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3844E7-DCA0-4E3E-B283-0E323AE2EF18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E3C843C-E573-42B2-B474-CF4B21965362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WhatsApp Audio 2021-02-14 at 2.05.58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0C0421-8DB5-429D-BA3A-6AEC4912F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2F91FE-A364-42CF-9A32-A158FC17439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EAF14C4-043D-4E59-8CE4-60F9FB68D173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7196BB-B8C8-4CA4-9592-6D89C01217BF}"/>
              </a:ext>
            </a:extLst>
          </p:cNvPr>
          <p:cNvSpPr/>
          <p:nvPr/>
        </p:nvSpPr>
        <p:spPr>
          <a:xfrm>
            <a:off x="40927" y="39755"/>
            <a:ext cx="3337704" cy="4561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000" b="1" dirty="0">
                <a:solidFill>
                  <a:schemeClr val="tx1"/>
                </a:solidFill>
              </a:rPr>
              <a:t>أَهَمِّيَّةُ التَّرْتيبِ والنَّظافَة - الصَّف الأول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7057" y="39755"/>
            <a:ext cx="10127947" cy="5756699"/>
            <a:chOff x="-17057" y="39755"/>
            <a:chExt cx="10127947" cy="5756699"/>
          </a:xfrm>
        </p:grpSpPr>
        <p:pic>
          <p:nvPicPr>
            <p:cNvPr id="9" name="Picture 8"/>
            <p:cNvPicPr/>
            <p:nvPr/>
          </p:nvPicPr>
          <p:blipFill rotWithShape="1">
            <a:blip r:embed="rId5"/>
            <a:srcRect l="21584" t="14791" r="20593" b="5701"/>
            <a:stretch/>
          </p:blipFill>
          <p:spPr bwMode="auto">
            <a:xfrm>
              <a:off x="1602515" y="963656"/>
              <a:ext cx="8508375" cy="483279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Rounded Rectangular Callout 1"/>
            <p:cNvSpPr/>
            <p:nvPr/>
          </p:nvSpPr>
          <p:spPr>
            <a:xfrm>
              <a:off x="6586781" y="39755"/>
              <a:ext cx="3239144" cy="1696023"/>
            </a:xfrm>
            <a:prstGeom prst="wedgeRoundRectCallout">
              <a:avLst>
                <a:gd name="adj1" fmla="val -2701"/>
                <a:gd name="adj2" fmla="val 67982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BH" sz="2400" dirty="0"/>
                <a:t>سُعاد، هذا لَيْسَ كتابُ الْقِراءة، </a:t>
              </a:r>
            </a:p>
            <a:p>
              <a:pPr algn="ctr"/>
              <a:r>
                <a:rPr lang="ar-BH" sz="2400" dirty="0"/>
                <a:t>أَيْنَ كِتاب الْقِراءة؟ </a:t>
              </a:r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-17057" y="2534790"/>
              <a:ext cx="3239144" cy="1696023"/>
            </a:xfrm>
            <a:prstGeom prst="wedgeRoundRectCallout">
              <a:avLst>
                <a:gd name="adj1" fmla="val 56151"/>
                <a:gd name="adj2" fmla="val -82795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BH" sz="2400" dirty="0"/>
                <a:t>لَو رَتَّبتَ الْغُرْفَةَ لَوَجَدتَ كِتابكَ بِسُهولة.</a:t>
              </a:r>
            </a:p>
          </p:txBody>
        </p:sp>
      </p:grpSp>
      <p:pic>
        <p:nvPicPr>
          <p:cNvPr id="3" name="WhatsApp Audio 2021-02-14 at 2.06.08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0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0C0421-8DB5-429D-BA3A-6AEC4912F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2F91FE-A364-42CF-9A32-A158FC17439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EAF14C4-043D-4E59-8CE4-60F9FB68D173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7196BB-B8C8-4CA4-9592-6D89C01217BF}"/>
              </a:ext>
            </a:extLst>
          </p:cNvPr>
          <p:cNvSpPr/>
          <p:nvPr/>
        </p:nvSpPr>
        <p:spPr>
          <a:xfrm>
            <a:off x="40927" y="39755"/>
            <a:ext cx="3337704" cy="4561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000" b="1" dirty="0">
                <a:solidFill>
                  <a:schemeClr val="tx1"/>
                </a:solidFill>
              </a:rPr>
              <a:t>أَهَمِّيَّةُ التَّرْتيبِ والنَّظافَة - الصَّف الأول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5"/>
          <a:srcRect l="20639" t="14791" r="23474" b="5694"/>
          <a:stretch/>
        </p:blipFill>
        <p:spPr bwMode="auto">
          <a:xfrm>
            <a:off x="1580827" y="653912"/>
            <a:ext cx="8815030" cy="52292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WhatsApp Audio 2021-02-14 at 2.06.16 P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9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0C0421-8DB5-429D-BA3A-6AEC4912F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2F91FE-A364-42CF-9A32-A158FC17439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EAF14C4-043D-4E59-8CE4-60F9FB68D173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7196BB-B8C8-4CA4-9592-6D89C01217BF}"/>
              </a:ext>
            </a:extLst>
          </p:cNvPr>
          <p:cNvSpPr/>
          <p:nvPr/>
        </p:nvSpPr>
        <p:spPr>
          <a:xfrm>
            <a:off x="40927" y="39755"/>
            <a:ext cx="3337704" cy="4561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000" b="1" dirty="0">
                <a:solidFill>
                  <a:schemeClr val="tx1"/>
                </a:solidFill>
              </a:rPr>
              <a:t>أَهَمِّيَّةُ التَّرْتيبِ والنَّظافَة - الصَّف الأول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5"/>
          <a:srcRect l="22923" t="43577" r="47870" b="11868"/>
          <a:stretch/>
        </p:blipFill>
        <p:spPr bwMode="auto">
          <a:xfrm>
            <a:off x="2651030" y="754584"/>
            <a:ext cx="7408190" cy="38280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651030" y="4509015"/>
            <a:ext cx="7408190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dirty="0"/>
              <a:t>النَّظافَةُ مِنَ الإيمان، رّتِّب أَغْراضَك ونَظِّفِ الْمَكانَ مِن حَوْلِك</a:t>
            </a:r>
          </a:p>
        </p:txBody>
      </p:sp>
      <p:pic>
        <p:nvPicPr>
          <p:cNvPr id="3" name="WhatsApp Audio 2021-02-14 at 2.06.23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0C0421-8DB5-429D-BA3A-6AEC4912F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2F91FE-A364-42CF-9A32-A158FC17439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EAF14C4-043D-4E59-8CE4-60F9FB68D173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7196BB-B8C8-4CA4-9592-6D89C01217BF}"/>
              </a:ext>
            </a:extLst>
          </p:cNvPr>
          <p:cNvSpPr/>
          <p:nvPr/>
        </p:nvSpPr>
        <p:spPr>
          <a:xfrm>
            <a:off x="40927" y="39755"/>
            <a:ext cx="3337704" cy="4561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000" b="1" dirty="0">
                <a:solidFill>
                  <a:schemeClr val="tx1"/>
                </a:solidFill>
              </a:rPr>
              <a:t>أَهَمِّيَّةُ التَّرْتيبِ والنَّظافَة - الصَّف الأول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51030" y="4509015"/>
            <a:ext cx="7408190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dirty="0"/>
              <a:t>حامِدٌ يُحافِظُ على النَّظافَةِ في الْمَلْعَب.  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4" t="19050" r="44113" b="23458"/>
          <a:stretch/>
        </p:blipFill>
        <p:spPr bwMode="auto">
          <a:xfrm>
            <a:off x="3518115" y="190205"/>
            <a:ext cx="5672380" cy="4204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WhatsApp Audio 2021-02-14 at 2.06.31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7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0C0421-8DB5-429D-BA3A-6AEC4912F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2F91FE-A364-42CF-9A32-A158FC17439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EAF14C4-043D-4E59-8CE4-60F9FB68D173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7196BB-B8C8-4CA4-9592-6D89C01217BF}"/>
              </a:ext>
            </a:extLst>
          </p:cNvPr>
          <p:cNvSpPr/>
          <p:nvPr/>
        </p:nvSpPr>
        <p:spPr>
          <a:xfrm>
            <a:off x="40927" y="39755"/>
            <a:ext cx="3337704" cy="4561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000" b="1" dirty="0">
                <a:solidFill>
                  <a:schemeClr val="tx1"/>
                </a:solidFill>
              </a:rPr>
              <a:t>أَهَمِّيَّةُ التَّرْتيبِ والنَّظافَة - الصَّف الأول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386739" y="5034843"/>
            <a:ext cx="7672481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dirty="0"/>
              <a:t>وَضْعُ النِّفاياتِ في الأَماكِنِ الْمُخَصَّصةِ لها يُحافِظُ على نَظافَةِ الْحَي.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5"/>
          <a:srcRect l="21234" t="16461" r="25010" b="25519"/>
          <a:stretch/>
        </p:blipFill>
        <p:spPr bwMode="auto">
          <a:xfrm>
            <a:off x="2278251" y="643859"/>
            <a:ext cx="8117606" cy="42430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WhatsApp Audio 2021-02-14 at 2.06.40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0C0421-8DB5-429D-BA3A-6AEC4912F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2F91FE-A364-42CF-9A32-A158FC17439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EAF14C4-043D-4E59-8CE4-60F9FB68D173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7196BB-B8C8-4CA4-9592-6D89C01217BF}"/>
              </a:ext>
            </a:extLst>
          </p:cNvPr>
          <p:cNvSpPr/>
          <p:nvPr/>
        </p:nvSpPr>
        <p:spPr>
          <a:xfrm>
            <a:off x="40927" y="39755"/>
            <a:ext cx="3337704" cy="4561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000" b="1" dirty="0">
                <a:solidFill>
                  <a:schemeClr val="tx1"/>
                </a:solidFill>
              </a:rPr>
              <a:t>أَهَمِّيَّةُ التَّرْتيبِ والنَّظافَة - الصَّف الأول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386739" y="5034843"/>
            <a:ext cx="7672481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dirty="0"/>
              <a:t>الْمُحافَظَةُ على النَّظافةِ تَحْمينا مِنَ الأَمْراض.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5"/>
          <a:srcRect l="20796" t="28523" r="24641" b="14690"/>
          <a:stretch/>
        </p:blipFill>
        <p:spPr bwMode="auto">
          <a:xfrm>
            <a:off x="2659041" y="634034"/>
            <a:ext cx="7127875" cy="4152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WhatsApp Audio 2021-02-14 at 2.06.48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1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1-02-14 at 9.21.54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8739" y="1130199"/>
            <a:ext cx="5015047" cy="45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0C0421-8DB5-429D-BA3A-6AEC4912F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2F91FE-A364-42CF-9A32-A158FC174394}"/>
              </a:ext>
            </a:extLst>
          </p:cNvPr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EAF14C4-043D-4E59-8CE4-60F9FB68D173}"/>
              </a:ext>
            </a:extLst>
          </p:cNvPr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7196BB-B8C8-4CA4-9592-6D89C01217BF}"/>
              </a:ext>
            </a:extLst>
          </p:cNvPr>
          <p:cNvSpPr/>
          <p:nvPr/>
        </p:nvSpPr>
        <p:spPr>
          <a:xfrm>
            <a:off x="40927" y="39755"/>
            <a:ext cx="3337704" cy="4561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000" b="1" dirty="0">
                <a:solidFill>
                  <a:schemeClr val="tx1"/>
                </a:solidFill>
              </a:rPr>
              <a:t>أَهَمِّيَّةُ التَّرْتيبِ والنَّظافَة - الصَّف الأول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6"/>
          <a:srcRect l="51422" t="30815" r="20762" b="17598"/>
          <a:stretch/>
        </p:blipFill>
        <p:spPr bwMode="auto">
          <a:xfrm>
            <a:off x="5759180" y="58966"/>
            <a:ext cx="2720436" cy="3772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7"/>
          <a:srcRect l="21035" t="36010" r="53425" b="17225"/>
          <a:stretch/>
        </p:blipFill>
        <p:spPr bwMode="auto">
          <a:xfrm>
            <a:off x="3000778" y="2326234"/>
            <a:ext cx="2836703" cy="3772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8"/>
          <a:srcRect l="20589" t="25618" r="52288" b="24560"/>
          <a:stretch/>
        </p:blipFill>
        <p:spPr bwMode="auto">
          <a:xfrm>
            <a:off x="0" y="837903"/>
            <a:ext cx="2882685" cy="3772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630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9441</TotalTime>
  <Words>343</Words>
  <Application>Microsoft Office PowerPoint</Application>
  <PresentationFormat>Widescreen</PresentationFormat>
  <Paragraphs>59</Paragraphs>
  <Slides>16</Slides>
  <Notes>4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أهداف الدرس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شكرًا جزيلًا لكم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الدرس الحادي عشر</dc:title>
  <dc:creator>Hassan Al Juffairi</dc:creator>
  <cp:lastModifiedBy>Shaima Abdulwahab Mohammed Alamer</cp:lastModifiedBy>
  <cp:revision>217</cp:revision>
  <dcterms:created xsi:type="dcterms:W3CDTF">2020-03-05T04:31:42Z</dcterms:created>
  <dcterms:modified xsi:type="dcterms:W3CDTF">2021-03-31T10:41:01Z</dcterms:modified>
</cp:coreProperties>
</file>