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2" r:id="rId4"/>
    <p:sldId id="259" r:id="rId5"/>
    <p:sldId id="260" r:id="rId6"/>
    <p:sldId id="263" r:id="rId7"/>
    <p:sldId id="264" r:id="rId8"/>
    <p:sldId id="268" r:id="rId9"/>
    <p:sldId id="269" r:id="rId10"/>
    <p:sldId id="270" r:id="rId11"/>
    <p:sldId id="266" r:id="rId12"/>
    <p:sldId id="267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EB"/>
    <a:srgbClr val="FFFBEF"/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4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F16DBD-E955-4F1F-B02C-FC71EF9836E1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08D38-A3A9-4488-BB91-8626C383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44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 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10">
            <a:extLst>
              <a:ext uri="{FF2B5EF4-FFF2-40B4-BE49-F238E27FC236}">
                <a16:creationId xmlns="" xmlns:a16="http://schemas.microsoft.com/office/drawing/2014/main" id="{33F97DDC-2947-4BDB-86B9-B72B413AB5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556222"/>
              </p:ext>
            </p:extLst>
          </p:nvPr>
        </p:nvGraphicFramePr>
        <p:xfrm>
          <a:off x="4996543" y="1776663"/>
          <a:ext cx="5951801" cy="410650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71354">
                  <a:extLst>
                    <a:ext uri="{9D8B030D-6E8A-4147-A177-3AD203B41FA5}">
                      <a16:colId xmlns="" xmlns:a16="http://schemas.microsoft.com/office/drawing/2014/main" val="1016024147"/>
                    </a:ext>
                  </a:extLst>
                </a:gridCol>
                <a:gridCol w="1880447">
                  <a:extLst>
                    <a:ext uri="{9D8B030D-6E8A-4147-A177-3AD203B41FA5}">
                      <a16:colId xmlns="" xmlns:a16="http://schemas.microsoft.com/office/drawing/2014/main" val="879990646"/>
                    </a:ext>
                  </a:extLst>
                </a:gridCol>
              </a:tblGrid>
              <a:tr h="78397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العلوم</a:t>
                      </a:r>
                      <a:endParaRPr lang="en-US" sz="36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المادة</a:t>
                      </a:r>
                      <a:endParaRPr lang="en-US" sz="36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52888969"/>
                  </a:ext>
                </a:extLst>
              </a:tr>
              <a:tr h="724259">
                <a:tc>
                  <a:txBody>
                    <a:bodyPr/>
                    <a:lstStyle/>
                    <a:p>
                      <a:pPr algn="ctr" rtl="1"/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الأول الابتدائي</a:t>
                      </a:r>
                      <a:endParaRPr lang="en-US" sz="36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الصف</a:t>
                      </a:r>
                      <a:endParaRPr lang="en-US" sz="36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570410534"/>
                  </a:ext>
                </a:extLst>
              </a:tr>
              <a:tr h="784289">
                <a:tc>
                  <a:txBody>
                    <a:bodyPr/>
                    <a:lstStyle/>
                    <a:p>
                      <a:pPr algn="ctr" rtl="1"/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السادسة (الحركة والطاقة)</a:t>
                      </a:r>
                      <a:endParaRPr lang="en-US" sz="36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</a:t>
                      </a:r>
                      <a:endParaRPr lang="en-US" sz="36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664070246"/>
                  </a:ext>
                </a:extLst>
              </a:tr>
              <a:tr h="822548">
                <a:tc>
                  <a:txBody>
                    <a:bodyPr/>
                    <a:lstStyle/>
                    <a:p>
                      <a:pPr algn="ctr" rtl="1"/>
                      <a:r>
                        <a:rPr lang="ar-EG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الثاني</a:t>
                      </a:r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عشر (</a:t>
                      </a:r>
                      <a:r>
                        <a:rPr lang="ar-EG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الطاقة</a:t>
                      </a:r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)</a:t>
                      </a:r>
                      <a:endParaRPr lang="en-US" sz="36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الفصل</a:t>
                      </a:r>
                      <a:endParaRPr lang="en-US" sz="36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223270941"/>
                  </a:ext>
                </a:extLst>
              </a:tr>
              <a:tr h="991434">
                <a:tc>
                  <a:txBody>
                    <a:bodyPr/>
                    <a:lstStyle/>
                    <a:p>
                      <a:pPr algn="ctr" rtl="1"/>
                      <a:r>
                        <a:rPr lang="ar-EG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الضوء والصوت</a:t>
                      </a:r>
                      <a:endParaRPr lang="en-US" sz="3600" b="1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الدرس </a:t>
                      </a:r>
                      <a:r>
                        <a:rPr lang="ar-EG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الثّاني </a:t>
                      </a:r>
                      <a:endParaRPr lang="en-US" sz="3600" b="1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761403612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625" y="4011748"/>
            <a:ext cx="3201902" cy="17712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8076" y="1369978"/>
            <a:ext cx="2849000" cy="2401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 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503F98A-A08F-41EA-90C5-84F58F13CE35}"/>
              </a:ext>
            </a:extLst>
          </p:cNvPr>
          <p:cNvSpPr/>
          <p:nvPr/>
        </p:nvSpPr>
        <p:spPr>
          <a:xfrm>
            <a:off x="3657601" y="27711"/>
            <a:ext cx="4329952" cy="76315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لضَّوءُ والصَّوتُ</a:t>
            </a:r>
            <a:endParaRPr kumimoji="0" lang="en-US" sz="4800" i="0" u="none" strike="noStrike" kern="120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13" name="Rectangle 11">
            <a:extLst>
              <a:ext uri="{FF2B5EF4-FFF2-40B4-BE49-F238E27FC236}">
                <a16:creationId xmlns="" xmlns:a16="http://schemas.microsoft.com/office/drawing/2014/main" id="{D87196BB-B8C8-4CA4-9592-6D89C01217BF}"/>
              </a:ext>
            </a:extLst>
          </p:cNvPr>
          <p:cNvSpPr/>
          <p:nvPr/>
        </p:nvSpPr>
        <p:spPr>
          <a:xfrm>
            <a:off x="40927" y="39755"/>
            <a:ext cx="2660070" cy="751113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rtl="1">
              <a:defRPr/>
            </a:pPr>
            <a:r>
              <a:rPr lang="ar-SA" sz="2000" b="1" noProof="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الضَّوءُ والصَّوتُ</a:t>
            </a:r>
            <a:r>
              <a:rPr kumimoji="0" lang="ar-B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                         العلوم - الصف الأول الابتدائي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="" xmlns:a16="http://schemas.microsoft.com/office/drawing/2014/main" id="{F37A4327-E457-460C-B302-43640822CCFF}"/>
              </a:ext>
            </a:extLst>
          </p:cNvPr>
          <p:cNvSpPr/>
          <p:nvPr/>
        </p:nvSpPr>
        <p:spPr>
          <a:xfrm>
            <a:off x="1957591" y="2615697"/>
            <a:ext cx="8089878" cy="34844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3600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صِلْ بينَ مصدرِ الصَّوت والفائدةِ المُترتَّبةِ عليهِ لكل من:</a:t>
            </a:r>
          </a:p>
          <a:p>
            <a:pPr algn="ctr" rtl="1"/>
            <a:endParaRPr lang="ar-BH" sz="1000" dirty="0">
              <a:solidFill>
                <a:schemeClr val="accent5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3600" dirty="0" smtClean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صوتُ </a:t>
            </a:r>
            <a:r>
              <a:rPr lang="ar-BH" sz="3600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مُنبّهِ السَّاعةِ             </a:t>
            </a:r>
            <a:r>
              <a:rPr lang="ar-BH" sz="3600" dirty="0" smtClean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BH" sz="3600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يُحذَّرني من الخطرِ</a:t>
            </a:r>
          </a:p>
          <a:p>
            <a:pPr algn="ctr" rtl="1"/>
            <a:r>
              <a:rPr lang="ar-BH" sz="3600" dirty="0" smtClean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صوتُ </a:t>
            </a:r>
            <a:r>
              <a:rPr lang="ar-BH" sz="3600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إنذارِ الحريقِ      </a:t>
            </a:r>
            <a:r>
              <a:rPr lang="ar-BH" sz="3600" dirty="0" smtClean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</a:t>
            </a:r>
            <a:r>
              <a:rPr lang="ar-BH" sz="3600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يُنبهني كي </a:t>
            </a:r>
            <a:r>
              <a:rPr lang="ar-BH" sz="3600" dirty="0" smtClean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أستيقظِ</a:t>
            </a:r>
            <a:endParaRPr lang="en-US" sz="3600" dirty="0" smtClean="0">
              <a:solidFill>
                <a:schemeClr val="accent5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3600" dirty="0" smtClean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صوتُ </a:t>
            </a:r>
            <a:r>
              <a:rPr lang="ar-BH" sz="3600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بُوقِ السَّيَّارةِ           </a:t>
            </a:r>
            <a:r>
              <a:rPr lang="ar-BH" sz="3600" dirty="0" smtClean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</a:t>
            </a:r>
            <a:r>
              <a:rPr lang="ar-BH" sz="3600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يُحَذَّرني من الحريقِ</a:t>
            </a:r>
            <a:endParaRPr lang="ar-BH" sz="3600" dirty="0">
              <a:solidFill>
                <a:schemeClr val="accent6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Oval 13">
            <a:extLst>
              <a:ext uri="{FF2B5EF4-FFF2-40B4-BE49-F238E27FC236}">
                <a16:creationId xmlns="" xmlns:a16="http://schemas.microsoft.com/office/drawing/2014/main" id="{4C4FAFD6-7926-4F56-8F77-8B052F4F3C87}"/>
              </a:ext>
            </a:extLst>
          </p:cNvPr>
          <p:cNvSpPr/>
          <p:nvPr/>
        </p:nvSpPr>
        <p:spPr>
          <a:xfrm>
            <a:off x="370114" y="1368504"/>
            <a:ext cx="7434944" cy="1083196"/>
          </a:xfrm>
          <a:prstGeom prst="ellipse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كيف تُساعدني الأصواتُ على أن أكونَ آمنًا؟</a:t>
            </a:r>
          </a:p>
        </p:txBody>
      </p:sp>
      <p:cxnSp>
        <p:nvCxnSpPr>
          <p:cNvPr id="3" name="رابط كسهم مستقيم 2"/>
          <p:cNvCxnSpPr/>
          <p:nvPr/>
        </p:nvCxnSpPr>
        <p:spPr>
          <a:xfrm flipH="1">
            <a:off x="5199696" y="4221725"/>
            <a:ext cx="1462363" cy="50949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 flipH="1">
            <a:off x="5265565" y="4711364"/>
            <a:ext cx="1429149" cy="492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 flipH="1" flipV="1">
            <a:off x="5256573" y="4272304"/>
            <a:ext cx="1546998" cy="98409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20">
            <a:extLst>
              <a:ext uri="{FF2B5EF4-FFF2-40B4-BE49-F238E27FC236}">
                <a16:creationId xmlns="" xmlns:a16="http://schemas.microsoft.com/office/drawing/2014/main" id="{0356ABA0-7716-42DD-A30E-8AD8C546EDBD}"/>
              </a:ext>
            </a:extLst>
          </p:cNvPr>
          <p:cNvSpPr/>
          <p:nvPr/>
        </p:nvSpPr>
        <p:spPr>
          <a:xfrm>
            <a:off x="7805058" y="1565227"/>
            <a:ext cx="3207737" cy="71798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b="1" noProof="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نَشاط</a:t>
            </a:r>
            <a:endParaRPr kumimoji="0" lang="ar-BH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3962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 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503F98A-A08F-41EA-90C5-84F58F13CE35}"/>
              </a:ext>
            </a:extLst>
          </p:cNvPr>
          <p:cNvSpPr/>
          <p:nvPr/>
        </p:nvSpPr>
        <p:spPr>
          <a:xfrm>
            <a:off x="3657601" y="27711"/>
            <a:ext cx="4329952" cy="76315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نَشَاطٌ تَقييمي</a:t>
            </a:r>
            <a:endParaRPr kumimoji="0" lang="en-US" sz="4800" i="0" u="none" strike="noStrike" kern="120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="" xmlns:a16="http://schemas.microsoft.com/office/drawing/2014/main" id="{D87196BB-B8C8-4CA4-9592-6D89C01217BF}"/>
              </a:ext>
            </a:extLst>
          </p:cNvPr>
          <p:cNvSpPr/>
          <p:nvPr/>
        </p:nvSpPr>
        <p:spPr>
          <a:xfrm>
            <a:off x="40927" y="39755"/>
            <a:ext cx="2660070" cy="751113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rtl="1">
              <a:defRPr/>
            </a:pPr>
            <a:r>
              <a:rPr lang="ar-SA" sz="2000" b="1" noProof="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الضَّوءُ والصَّوتُ</a:t>
            </a:r>
            <a:r>
              <a:rPr kumimoji="0" lang="ar-B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                         العلوم - الصف الأول الابتدائي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7" name="Rounded Rectangle 20">
            <a:extLst>
              <a:ext uri="{FF2B5EF4-FFF2-40B4-BE49-F238E27FC236}">
                <a16:creationId xmlns="" xmlns:a16="http://schemas.microsoft.com/office/drawing/2014/main" id="{0356ABA0-7716-42DD-A30E-8AD8C546EDBD}"/>
              </a:ext>
            </a:extLst>
          </p:cNvPr>
          <p:cNvSpPr/>
          <p:nvPr/>
        </p:nvSpPr>
        <p:spPr>
          <a:xfrm>
            <a:off x="4355391" y="1498605"/>
            <a:ext cx="6243922" cy="73814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أكمِل الجُمَل التالية بِكًلمة </a:t>
            </a:r>
            <a:r>
              <a:rPr lang="ar-SA" sz="36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مُنَاسبة</a:t>
            </a:r>
            <a:r>
              <a:rPr lang="en-US" sz="36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1635617" y="2756078"/>
            <a:ext cx="8963696" cy="119773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/>
              <a:t>عِندَما يَحجِب جِسمٌ الضَّوء يتَكوَّن له ..............</a:t>
            </a:r>
          </a:p>
        </p:txBody>
      </p:sp>
      <p:sp>
        <p:nvSpPr>
          <p:cNvPr id="19" name="مستطيل 18"/>
          <p:cNvSpPr/>
          <p:nvPr/>
        </p:nvSpPr>
        <p:spPr>
          <a:xfrm>
            <a:off x="1635617" y="4584879"/>
            <a:ext cx="8963696" cy="107967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/>
              <a:t>يَصدُرُ الصَّوت عِندَما .............. الشَّيءُ .</a:t>
            </a:r>
          </a:p>
        </p:txBody>
      </p:sp>
      <p:sp>
        <p:nvSpPr>
          <p:cNvPr id="22" name="مستطيل 21"/>
          <p:cNvSpPr/>
          <p:nvPr/>
        </p:nvSpPr>
        <p:spPr>
          <a:xfrm>
            <a:off x="2331077" y="2994336"/>
            <a:ext cx="2074002" cy="72121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bg1"/>
                </a:solidFill>
              </a:rPr>
              <a:t>ظِل</a:t>
            </a:r>
          </a:p>
        </p:txBody>
      </p:sp>
      <p:sp>
        <p:nvSpPr>
          <p:cNvPr id="23" name="مستطيل 22"/>
          <p:cNvSpPr/>
          <p:nvPr/>
        </p:nvSpPr>
        <p:spPr>
          <a:xfrm>
            <a:off x="4246810" y="4764109"/>
            <a:ext cx="1844897" cy="72121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bg1"/>
                </a:solidFill>
              </a:rPr>
              <a:t>يَهتَزُّ</a:t>
            </a:r>
          </a:p>
        </p:txBody>
      </p:sp>
    </p:spTree>
    <p:extLst>
      <p:ext uri="{BB962C8B-B14F-4D97-AF65-F5344CB8AC3E}">
        <p14:creationId xmlns:p14="http://schemas.microsoft.com/office/powerpoint/2010/main" val="376579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8343" y="1268067"/>
            <a:ext cx="11432439" cy="5379475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 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223845" y="2250350"/>
            <a:ext cx="5396347" cy="219269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انتهى الدَّرس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503F98A-A08F-41EA-90C5-84F58F13CE35}"/>
              </a:ext>
            </a:extLst>
          </p:cNvPr>
          <p:cNvSpPr/>
          <p:nvPr/>
        </p:nvSpPr>
        <p:spPr>
          <a:xfrm>
            <a:off x="3657601" y="27711"/>
            <a:ext cx="4329952" cy="76315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لضَّوءُ والصَّوتُ</a:t>
            </a:r>
            <a:endParaRPr kumimoji="0" lang="en-US" sz="4800" i="0" u="none" strike="noStrike" kern="120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="" xmlns:a16="http://schemas.microsoft.com/office/drawing/2014/main" id="{D87196BB-B8C8-4CA4-9592-6D89C01217BF}"/>
              </a:ext>
            </a:extLst>
          </p:cNvPr>
          <p:cNvSpPr/>
          <p:nvPr/>
        </p:nvSpPr>
        <p:spPr>
          <a:xfrm>
            <a:off x="40927" y="39755"/>
            <a:ext cx="2660070" cy="751113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rtl="1">
              <a:defRPr/>
            </a:pPr>
            <a:r>
              <a:rPr lang="ar-SA" sz="2000" b="1" noProof="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الضَّوءُ والصَّوتُ</a:t>
            </a:r>
            <a:r>
              <a:rPr kumimoji="0" lang="ar-B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                         العلوم - الصف الأول الابتدائي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4916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97535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 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D87196BB-B8C8-4CA4-9592-6D89C01217BF}"/>
              </a:ext>
            </a:extLst>
          </p:cNvPr>
          <p:cNvSpPr/>
          <p:nvPr/>
        </p:nvSpPr>
        <p:spPr>
          <a:xfrm>
            <a:off x="40927" y="39755"/>
            <a:ext cx="2660070" cy="751113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rtl="1">
              <a:defRPr/>
            </a:pPr>
            <a:r>
              <a:rPr lang="ar-SA" sz="2000" b="1" noProof="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الضَّوءُ والصَّوتُ</a:t>
            </a:r>
            <a:r>
              <a:rPr kumimoji="0" lang="ar-B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                         العلوم - الصف الأول الابتدائي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69080" y="27710"/>
            <a:ext cx="3916680" cy="95358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أهداف الدرس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="" xmlns:a16="http://schemas.microsoft.com/office/drawing/2014/main" id="{D60AE862-228E-4E9C-A5FB-853065D0C1ED}"/>
              </a:ext>
            </a:extLst>
          </p:cNvPr>
          <p:cNvSpPr/>
          <p:nvPr/>
        </p:nvSpPr>
        <p:spPr>
          <a:xfrm>
            <a:off x="1002022" y="1783620"/>
            <a:ext cx="10102404" cy="7067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 extrusionH="279400" contourW="101600">
            <a:bevelT w="457200" h="88900"/>
            <a:bevelB w="349250" h="342900"/>
            <a:contourClr>
              <a:srgbClr val="FFD347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BH" sz="2400" b="1" dirty="0">
                <a:solidFill>
                  <a:srgbClr val="FF0000"/>
                </a:solidFill>
                <a:latin typeface="Arabic Typesetting" panose="03020402040406030203" pitchFamily="66" charset="-78"/>
                <a:cs typeface="+mj-cs"/>
              </a:rPr>
              <a:t>الهدفُ </a:t>
            </a:r>
            <a:r>
              <a:rPr lang="ar-BH" sz="2400" b="1" dirty="0">
                <a:solidFill>
                  <a:srgbClr val="FF0000"/>
                </a:solidFill>
                <a:latin typeface="Arabic Typesetting" panose="03020402040406030203" pitchFamily="66" charset="-78"/>
              </a:rPr>
              <a:t>الأوَّل </a:t>
            </a:r>
            <a:r>
              <a:rPr lang="ar-BH" sz="2400" b="1" dirty="0">
                <a:solidFill>
                  <a:srgbClr val="FF0000"/>
                </a:solidFill>
                <a:latin typeface="Arabic Typesetting" panose="03020402040406030203" pitchFamily="66" charset="-78"/>
                <a:cs typeface="+mj-cs"/>
              </a:rPr>
              <a:t>: </a:t>
            </a:r>
            <a:r>
              <a:rPr lang="ar-SA" sz="2400" b="1" dirty="0">
                <a:solidFill>
                  <a:srgbClr val="002060"/>
                </a:solidFill>
                <a:latin typeface="Arabic Typesetting" panose="03020402040406030203" pitchFamily="66" charset="-78"/>
                <a:cs typeface="+mj-cs"/>
              </a:rPr>
              <a:t>توضِيح أنَّ الضَّوء يَمر من خِلال بَعض الأشيَاء دُون غَيرِها </a:t>
            </a:r>
            <a:r>
              <a:rPr lang="ar-BH" sz="2400" b="1" dirty="0">
                <a:solidFill>
                  <a:srgbClr val="002060"/>
                </a:solidFill>
                <a:latin typeface="Arabic Typesetting" panose="03020402040406030203" pitchFamily="66" charset="-78"/>
                <a:cs typeface="+mj-cs"/>
              </a:rPr>
              <a:t>.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="" xmlns:a16="http://schemas.microsoft.com/office/drawing/2014/main" id="{75CDDA20-8FFB-4D81-884F-6633336540F4}"/>
              </a:ext>
            </a:extLst>
          </p:cNvPr>
          <p:cNvSpPr/>
          <p:nvPr/>
        </p:nvSpPr>
        <p:spPr>
          <a:xfrm>
            <a:off x="1002022" y="3189501"/>
            <a:ext cx="10089339" cy="8560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 extrusionH="279400" contourW="101600">
            <a:bevelT w="457200" h="88900"/>
            <a:bevelB w="349250" h="342900"/>
            <a:contourClr>
              <a:srgbClr val="FFD347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BH" sz="2400" b="1" dirty="0">
                <a:solidFill>
                  <a:srgbClr val="FF0000"/>
                </a:solidFill>
                <a:latin typeface="Arabic Typesetting" panose="03020402040406030203" pitchFamily="66" charset="-78"/>
                <a:cs typeface="+mj-cs"/>
              </a:rPr>
              <a:t>الهدفُ </a:t>
            </a:r>
            <a:r>
              <a:rPr lang="ar-BH" sz="2400" b="1" dirty="0">
                <a:solidFill>
                  <a:srgbClr val="FF0000"/>
                </a:solidFill>
                <a:latin typeface="Arabic Typesetting" panose="03020402040406030203" pitchFamily="66" charset="-78"/>
              </a:rPr>
              <a:t>الثاني </a:t>
            </a:r>
            <a:r>
              <a:rPr lang="ar-BH" sz="2400" b="1" dirty="0">
                <a:solidFill>
                  <a:srgbClr val="FF0000"/>
                </a:solidFill>
                <a:latin typeface="Arabic Typesetting" panose="03020402040406030203" pitchFamily="66" charset="-78"/>
                <a:cs typeface="+mj-cs"/>
              </a:rPr>
              <a:t>:</a:t>
            </a:r>
            <a:r>
              <a:rPr lang="ar-BH" sz="2400" b="1" dirty="0">
                <a:solidFill>
                  <a:srgbClr val="002060"/>
                </a:solidFill>
                <a:latin typeface="Arabic Typesetting" panose="03020402040406030203" pitchFamily="66" charset="-78"/>
                <a:cs typeface="+mj-cs"/>
              </a:rPr>
              <a:t> </a:t>
            </a:r>
            <a:r>
              <a:rPr lang="ar-SA" sz="2400" b="1" dirty="0">
                <a:solidFill>
                  <a:srgbClr val="002060"/>
                </a:solidFill>
                <a:latin typeface="Arabic Typesetting" panose="03020402040406030203" pitchFamily="66" charset="-78"/>
                <a:cs typeface="+mj-cs"/>
              </a:rPr>
              <a:t>وصف كَيف يَستَخدم النَّاس مَصادِر الضَّوء المُختَلِفة </a:t>
            </a:r>
            <a:r>
              <a:rPr lang="ar-BH" sz="2400" b="1" dirty="0">
                <a:solidFill>
                  <a:srgbClr val="002060"/>
                </a:solidFill>
                <a:latin typeface="Arabic Typesetting" panose="03020402040406030203" pitchFamily="66" charset="-78"/>
                <a:cs typeface="+mj-cs"/>
              </a:rPr>
              <a:t>.</a:t>
            </a:r>
          </a:p>
        </p:txBody>
      </p:sp>
      <p:sp>
        <p:nvSpPr>
          <p:cNvPr id="11" name="Rectangle 12">
            <a:extLst>
              <a:ext uri="{FF2B5EF4-FFF2-40B4-BE49-F238E27FC236}">
                <a16:creationId xmlns="" xmlns:a16="http://schemas.microsoft.com/office/drawing/2014/main" id="{9048E772-AE1D-4F05-B46E-5A8A9DD2F7CF}"/>
              </a:ext>
            </a:extLst>
          </p:cNvPr>
          <p:cNvSpPr/>
          <p:nvPr/>
        </p:nvSpPr>
        <p:spPr>
          <a:xfrm>
            <a:off x="995494" y="4558632"/>
            <a:ext cx="10102397" cy="6794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 extrusionH="279400" contourW="101600">
            <a:bevelT w="457200" h="88900"/>
            <a:bevelB w="349250" h="342900"/>
            <a:contourClr>
              <a:srgbClr val="FFD347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BH" sz="2400" b="1" dirty="0">
                <a:solidFill>
                  <a:srgbClr val="FF0000"/>
                </a:solidFill>
                <a:latin typeface="Arabic Typesetting" panose="03020402040406030203" pitchFamily="66" charset="-78"/>
                <a:cs typeface="+mj-cs"/>
              </a:rPr>
              <a:t>الهدفُ </a:t>
            </a:r>
            <a:r>
              <a:rPr lang="ar-BH" sz="2400" b="1" dirty="0">
                <a:solidFill>
                  <a:srgbClr val="FF0000"/>
                </a:solidFill>
                <a:latin typeface="Arabic Typesetting" panose="03020402040406030203" pitchFamily="66" charset="-78"/>
              </a:rPr>
              <a:t>الثالث  </a:t>
            </a:r>
            <a:r>
              <a:rPr lang="ar-BH" sz="2400" b="1" dirty="0">
                <a:solidFill>
                  <a:srgbClr val="FF0000"/>
                </a:solidFill>
                <a:latin typeface="Arabic Typesetting" panose="03020402040406030203" pitchFamily="66" charset="-78"/>
                <a:cs typeface="+mj-cs"/>
              </a:rPr>
              <a:t>: </a:t>
            </a:r>
            <a:r>
              <a:rPr lang="ar-SA" sz="2400" b="1" dirty="0">
                <a:solidFill>
                  <a:srgbClr val="002060"/>
                </a:solidFill>
                <a:latin typeface="Arabic Typesetting" panose="03020402040406030203" pitchFamily="66" charset="-78"/>
                <a:cs typeface="+mj-cs"/>
              </a:rPr>
              <a:t>التَّوصل إلى أنَّ الصَّوت يَنشَأ عن اهتِزاز الأشياء </a:t>
            </a:r>
            <a:r>
              <a:rPr lang="ar-BH" sz="2400" b="1" dirty="0">
                <a:solidFill>
                  <a:srgbClr val="002060"/>
                </a:solidFill>
                <a:latin typeface="Arabic Typesetting" panose="03020402040406030203" pitchFamily="66" charset="-78"/>
                <a:cs typeface="+mj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651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 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503F98A-A08F-41EA-90C5-84F58F13CE35}"/>
              </a:ext>
            </a:extLst>
          </p:cNvPr>
          <p:cNvSpPr/>
          <p:nvPr/>
        </p:nvSpPr>
        <p:spPr>
          <a:xfrm>
            <a:off x="3657601" y="27711"/>
            <a:ext cx="4329952" cy="76315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لضَّوءُ والصَّوتُ</a:t>
            </a:r>
            <a:endParaRPr kumimoji="0" lang="en-US" sz="4800" i="0" u="none" strike="noStrike" kern="120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9" name="Rounded Rectangle 20">
            <a:extLst>
              <a:ext uri="{FF2B5EF4-FFF2-40B4-BE49-F238E27FC236}">
                <a16:creationId xmlns="" xmlns:a16="http://schemas.microsoft.com/office/drawing/2014/main" id="{0356ABA0-7716-42DD-A30E-8AD8C546EDBD}"/>
              </a:ext>
            </a:extLst>
          </p:cNvPr>
          <p:cNvSpPr/>
          <p:nvPr/>
        </p:nvSpPr>
        <p:spPr>
          <a:xfrm>
            <a:off x="5897525" y="1418688"/>
            <a:ext cx="4345051" cy="71798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مَا</a:t>
            </a:r>
            <a:r>
              <a:rPr lang="ar-SA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الضَّوءُ </a:t>
            </a: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ounded Rectangle 12"/>
          <p:cNvSpPr/>
          <p:nvPr/>
        </p:nvSpPr>
        <p:spPr>
          <a:xfrm>
            <a:off x="5246913" y="2375269"/>
            <a:ext cx="5646277" cy="135570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الضَّوءُ</a:t>
            </a:r>
            <a:r>
              <a:rPr lang="ar-SA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طاقَة تُمَكِّنُنا مِن رُؤية الأشيَاء .</a:t>
            </a:r>
            <a:endParaRPr lang="ar-BH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="" xmlns:a16="http://schemas.microsoft.com/office/drawing/2014/main" id="{D87196BB-B8C8-4CA4-9592-6D89C01217BF}"/>
              </a:ext>
            </a:extLst>
          </p:cNvPr>
          <p:cNvSpPr/>
          <p:nvPr/>
        </p:nvSpPr>
        <p:spPr>
          <a:xfrm>
            <a:off x="40927" y="39755"/>
            <a:ext cx="2660070" cy="751113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rtl="1">
              <a:defRPr/>
            </a:pPr>
            <a:r>
              <a:rPr lang="ar-SA" sz="2000" b="1" noProof="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الضَّوءُ والصَّوتُ</a:t>
            </a:r>
            <a:r>
              <a:rPr kumimoji="0" lang="ar-B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                         العلوم - الصف الأول الابتدائي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5" name="Rounded Rectangle 12"/>
          <p:cNvSpPr/>
          <p:nvPr/>
        </p:nvSpPr>
        <p:spPr>
          <a:xfrm>
            <a:off x="5246913" y="4029870"/>
            <a:ext cx="5647098" cy="175709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just" rtl="1"/>
            <a:r>
              <a:rPr lang="ar-SA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بَعض الأشيَاء تَسمَح بِمرُور الضَّوء مِن </a:t>
            </a:r>
            <a:r>
              <a:rPr lang="ar-SA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خِلالها</a:t>
            </a: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</a:t>
            </a:r>
            <a:r>
              <a:rPr lang="ar-SA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وبعضُها الآخر لا يَسمَح للضَّوء </a:t>
            </a:r>
            <a:r>
              <a:rPr lang="ar-SA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بالمُرور.</a:t>
            </a:r>
            <a:endParaRPr lang="ar-BH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627" y="1591682"/>
            <a:ext cx="4095919" cy="264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1037306" y="4430050"/>
            <a:ext cx="4121240" cy="13569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just" rtl="1"/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لِهذه البِنت </a:t>
            </a:r>
            <a:r>
              <a:rPr lang="ar-SA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ظِلٌّ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،</a:t>
            </a:r>
            <a:r>
              <a:rPr lang="ar-SA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بسبب </a:t>
            </a:r>
            <a:r>
              <a:rPr lang="ar-SA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الضَّوء </a:t>
            </a: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لا يَمرُ مِن خِلال جِسمِها .</a:t>
            </a:r>
          </a:p>
        </p:txBody>
      </p:sp>
    </p:spTree>
    <p:extLst>
      <p:ext uri="{BB962C8B-B14F-4D97-AF65-F5344CB8AC3E}">
        <p14:creationId xmlns:p14="http://schemas.microsoft.com/office/powerpoint/2010/main" val="402748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5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 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1">
            <a:extLst>
              <a:ext uri="{FF2B5EF4-FFF2-40B4-BE49-F238E27FC236}">
                <a16:creationId xmlns="" xmlns:a16="http://schemas.microsoft.com/office/drawing/2014/main" id="{0503F98A-A08F-41EA-90C5-84F58F13CE35}"/>
              </a:ext>
            </a:extLst>
          </p:cNvPr>
          <p:cNvSpPr/>
          <p:nvPr/>
        </p:nvSpPr>
        <p:spPr>
          <a:xfrm>
            <a:off x="3657601" y="27711"/>
            <a:ext cx="4329952" cy="76315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لضَّوءُ والصَّوتُ</a:t>
            </a:r>
            <a:endParaRPr kumimoji="0" lang="en-US" sz="4800" i="0" u="none" strike="noStrike" kern="120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18" name="Rectangle 11">
            <a:extLst>
              <a:ext uri="{FF2B5EF4-FFF2-40B4-BE49-F238E27FC236}">
                <a16:creationId xmlns="" xmlns:a16="http://schemas.microsoft.com/office/drawing/2014/main" id="{D87196BB-B8C8-4CA4-9592-6D89C01217BF}"/>
              </a:ext>
            </a:extLst>
          </p:cNvPr>
          <p:cNvSpPr/>
          <p:nvPr/>
        </p:nvSpPr>
        <p:spPr>
          <a:xfrm>
            <a:off x="40927" y="39755"/>
            <a:ext cx="2660070" cy="751113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rtl="1">
              <a:defRPr/>
            </a:pPr>
            <a:r>
              <a:rPr lang="ar-SA" sz="2000" b="1" noProof="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الضَّوءُ والصَّوتُ</a:t>
            </a:r>
            <a:r>
              <a:rPr kumimoji="0" lang="ar-B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                         العلوم - الصف الأول الابتدائي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9" name="Rounded Rectangle 20">
            <a:extLst>
              <a:ext uri="{FF2B5EF4-FFF2-40B4-BE49-F238E27FC236}">
                <a16:creationId xmlns="" xmlns:a16="http://schemas.microsoft.com/office/drawing/2014/main" id="{0356ABA0-7716-42DD-A30E-8AD8C546EDBD}"/>
              </a:ext>
            </a:extLst>
          </p:cNvPr>
          <p:cNvSpPr/>
          <p:nvPr/>
        </p:nvSpPr>
        <p:spPr>
          <a:xfrm>
            <a:off x="8011211" y="1463680"/>
            <a:ext cx="3207737" cy="71798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b="1" noProof="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نَشاط</a:t>
            </a:r>
            <a:endParaRPr kumimoji="0" lang="ar-BH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205" y="2666878"/>
            <a:ext cx="2823780" cy="2651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ounded Rectangle 12"/>
          <p:cNvSpPr/>
          <p:nvPr/>
        </p:nvSpPr>
        <p:spPr>
          <a:xfrm>
            <a:off x="7269137" y="2430682"/>
            <a:ext cx="3949811" cy="115653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ar-SA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لِماذَا تتشَكَّل الظِّلال ؟</a:t>
            </a:r>
            <a:endParaRPr lang="ar-BH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مستطيل 20"/>
          <p:cNvSpPr/>
          <p:nvPr/>
        </p:nvSpPr>
        <p:spPr>
          <a:xfrm>
            <a:off x="7269137" y="4533361"/>
            <a:ext cx="4121240" cy="12106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يتَشكَّل الظِّل عندمَا يَمنَع شيءٌ ما مُرور الضَّوء مِن خِلاله .</a:t>
            </a:r>
          </a:p>
        </p:txBody>
      </p:sp>
      <p:sp>
        <p:nvSpPr>
          <p:cNvPr id="16" name="Rounded Rectangle 12"/>
          <p:cNvSpPr/>
          <p:nvPr/>
        </p:nvSpPr>
        <p:spPr>
          <a:xfrm>
            <a:off x="709242" y="2339576"/>
            <a:ext cx="3895586" cy="1247641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just" rtl="1"/>
            <a:r>
              <a:rPr lang="ar-SA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كَيف يَمنع النَّاس دُخول كَمِّية كبيرة مِن الضَّوء داخِل </a:t>
            </a:r>
            <a:r>
              <a:rPr lang="ar-SA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بيوتِهم؟</a:t>
            </a:r>
            <a:endParaRPr lang="ar-BH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مستطيل 22"/>
          <p:cNvSpPr/>
          <p:nvPr/>
        </p:nvSpPr>
        <p:spPr>
          <a:xfrm>
            <a:off x="860444" y="4434710"/>
            <a:ext cx="3778381" cy="12106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يَضعون السَّتائر على النَّوافِذ .</a:t>
            </a:r>
          </a:p>
        </p:txBody>
      </p:sp>
    </p:spTree>
    <p:extLst>
      <p:ext uri="{BB962C8B-B14F-4D97-AF65-F5344CB8AC3E}">
        <p14:creationId xmlns:p14="http://schemas.microsoft.com/office/powerpoint/2010/main" val="51327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 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="" xmlns:a16="http://schemas.microsoft.com/office/drawing/2014/main" id="{0503F98A-A08F-41EA-90C5-84F58F13CE35}"/>
              </a:ext>
            </a:extLst>
          </p:cNvPr>
          <p:cNvSpPr/>
          <p:nvPr/>
        </p:nvSpPr>
        <p:spPr>
          <a:xfrm>
            <a:off x="3657601" y="27711"/>
            <a:ext cx="4329952" cy="76315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لضَّوءُ والصَّوتُ</a:t>
            </a:r>
            <a:endParaRPr kumimoji="0" lang="en-US" sz="4800" i="0" u="none" strike="noStrike" kern="120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="" xmlns:a16="http://schemas.microsoft.com/office/drawing/2014/main" id="{D87196BB-B8C8-4CA4-9592-6D89C01217BF}"/>
              </a:ext>
            </a:extLst>
          </p:cNvPr>
          <p:cNvSpPr/>
          <p:nvPr/>
        </p:nvSpPr>
        <p:spPr>
          <a:xfrm>
            <a:off x="40927" y="39755"/>
            <a:ext cx="2660070" cy="751113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rtl="1">
              <a:defRPr/>
            </a:pPr>
            <a:r>
              <a:rPr lang="ar-SA" sz="2000" b="1" noProof="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الضَّوءُ والصَّوتُ</a:t>
            </a:r>
            <a:r>
              <a:rPr kumimoji="0" lang="ar-B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                         العلوم - الصف الأول الابتدائي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601" y="1262128"/>
            <a:ext cx="2650690" cy="3387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933" y="1268067"/>
            <a:ext cx="2706978" cy="3381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38" y="1254081"/>
            <a:ext cx="2429047" cy="3430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11026588" y="2393576"/>
            <a:ext cx="641" cy="2255699"/>
          </a:xfrm>
          <a:prstGeom prst="straightConnector1">
            <a:avLst/>
          </a:prstGeom>
          <a:ln w="6032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6889376" y="2454274"/>
            <a:ext cx="641" cy="2255699"/>
          </a:xfrm>
          <a:prstGeom prst="straightConnector1">
            <a:avLst/>
          </a:prstGeom>
          <a:ln w="6032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2794528" y="2433917"/>
            <a:ext cx="641" cy="2255699"/>
          </a:xfrm>
          <a:prstGeom prst="straightConnector1">
            <a:avLst/>
          </a:prstGeom>
          <a:ln w="6032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مستطيل مستدير الزوايا 19"/>
          <p:cNvSpPr/>
          <p:nvPr/>
        </p:nvSpPr>
        <p:spPr>
          <a:xfrm>
            <a:off x="337946" y="4649274"/>
            <a:ext cx="3198630" cy="14934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هَذا ما يَراهُ الوَلدُ وهو يَلبَس نظَّارة شَفَّافة</a:t>
            </a:r>
          </a:p>
        </p:txBody>
      </p:sp>
      <p:sp>
        <p:nvSpPr>
          <p:cNvPr id="23" name="مستطيل مستدير الزوايا 18"/>
          <p:cNvSpPr/>
          <p:nvPr/>
        </p:nvSpPr>
        <p:spPr>
          <a:xfrm>
            <a:off x="4474029" y="4617570"/>
            <a:ext cx="2826882" cy="15251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هَذا ما يَراهُ الوَلدُ وهو يَلبَس نظَّارة شَمسِيَّة</a:t>
            </a:r>
          </a:p>
        </p:txBody>
      </p:sp>
      <p:sp>
        <p:nvSpPr>
          <p:cNvPr id="24" name="مستطيل مستدير الزوايا 1"/>
          <p:cNvSpPr/>
          <p:nvPr/>
        </p:nvSpPr>
        <p:spPr>
          <a:xfrm>
            <a:off x="8719458" y="4649275"/>
            <a:ext cx="2822976" cy="140379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هَذا ما يَراهُ الوَلدُ وهو مَعصوب العينين</a:t>
            </a:r>
          </a:p>
        </p:txBody>
      </p:sp>
    </p:spTree>
    <p:extLst>
      <p:ext uri="{BB962C8B-B14F-4D97-AF65-F5344CB8AC3E}">
        <p14:creationId xmlns:p14="http://schemas.microsoft.com/office/powerpoint/2010/main" val="190682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 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="" xmlns:a16="http://schemas.microsoft.com/office/drawing/2014/main" id="{0503F98A-A08F-41EA-90C5-84F58F13CE35}"/>
              </a:ext>
            </a:extLst>
          </p:cNvPr>
          <p:cNvSpPr/>
          <p:nvPr/>
        </p:nvSpPr>
        <p:spPr>
          <a:xfrm>
            <a:off x="3657601" y="27711"/>
            <a:ext cx="4329952" cy="76315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لضَّوءُ والصَّوتُ</a:t>
            </a:r>
            <a:endParaRPr kumimoji="0" lang="en-US" sz="4800" i="0" u="none" strike="noStrike" kern="120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15" name="Rectangle 11">
            <a:extLst>
              <a:ext uri="{FF2B5EF4-FFF2-40B4-BE49-F238E27FC236}">
                <a16:creationId xmlns="" xmlns:a16="http://schemas.microsoft.com/office/drawing/2014/main" id="{D87196BB-B8C8-4CA4-9592-6D89C01217BF}"/>
              </a:ext>
            </a:extLst>
          </p:cNvPr>
          <p:cNvSpPr/>
          <p:nvPr/>
        </p:nvSpPr>
        <p:spPr>
          <a:xfrm>
            <a:off x="40927" y="39755"/>
            <a:ext cx="2660070" cy="751113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rtl="1">
              <a:defRPr/>
            </a:pPr>
            <a:r>
              <a:rPr lang="ar-SA" sz="2000" b="1" noProof="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الضَّوءُ والصَّوتُ</a:t>
            </a:r>
            <a:r>
              <a:rPr kumimoji="0" lang="ar-B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                         العلوم - الصف الأول الابتدائي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6" name="Rounded Rectangle 20">
            <a:extLst>
              <a:ext uri="{FF2B5EF4-FFF2-40B4-BE49-F238E27FC236}">
                <a16:creationId xmlns="" xmlns:a16="http://schemas.microsoft.com/office/drawing/2014/main" id="{0356ABA0-7716-42DD-A30E-8AD8C546EDBD}"/>
              </a:ext>
            </a:extLst>
          </p:cNvPr>
          <p:cNvSpPr/>
          <p:nvPr/>
        </p:nvSpPr>
        <p:spPr>
          <a:xfrm>
            <a:off x="8033950" y="1457169"/>
            <a:ext cx="3207737" cy="71798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مَا</a:t>
            </a:r>
            <a:r>
              <a:rPr lang="ar-SA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مَصادِر الضَّوء </a:t>
            </a: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ounded Rectangle 12"/>
          <p:cNvSpPr/>
          <p:nvPr/>
        </p:nvSpPr>
        <p:spPr>
          <a:xfrm>
            <a:off x="5916836" y="2733925"/>
            <a:ext cx="5324851" cy="102608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مُعظَم الضَّوء على الأرض يأتي مِن الشَّمسِ .</a:t>
            </a:r>
            <a:endParaRPr lang="ar-BH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Rounded Rectangle 12"/>
          <p:cNvSpPr/>
          <p:nvPr/>
        </p:nvSpPr>
        <p:spPr>
          <a:xfrm>
            <a:off x="5916836" y="4420741"/>
            <a:ext cx="5444593" cy="847161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just" rtl="1"/>
            <a:r>
              <a:rPr lang="ar-SA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النُّجوم أيضاً تُضِيءُ .</a:t>
            </a:r>
            <a:endParaRPr lang="ar-BH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Rounded Rectangle 12"/>
          <p:cNvSpPr/>
          <p:nvPr/>
        </p:nvSpPr>
        <p:spPr>
          <a:xfrm>
            <a:off x="1536017" y="1369238"/>
            <a:ext cx="4243167" cy="69152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مَصادِر للضَّوء صَنَعها الإنسَان : </a:t>
            </a:r>
            <a:endParaRPr lang="ar-BH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شكل بيضاوي 1"/>
          <p:cNvSpPr/>
          <p:nvPr/>
        </p:nvSpPr>
        <p:spPr>
          <a:xfrm>
            <a:off x="3558808" y="2249664"/>
            <a:ext cx="1887383" cy="149875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مَصابِيح المَنازِل</a:t>
            </a:r>
          </a:p>
        </p:txBody>
      </p:sp>
      <p:sp>
        <p:nvSpPr>
          <p:cNvPr id="20" name="شكل بيضاوي 19"/>
          <p:cNvSpPr/>
          <p:nvPr/>
        </p:nvSpPr>
        <p:spPr>
          <a:xfrm>
            <a:off x="1111383" y="2236363"/>
            <a:ext cx="1885448" cy="149875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المَصابِيح اليَدويَّة</a:t>
            </a:r>
          </a:p>
        </p:txBody>
      </p:sp>
      <p:sp>
        <p:nvSpPr>
          <p:cNvPr id="22" name="شكل بيضاوي 21"/>
          <p:cNvSpPr/>
          <p:nvPr/>
        </p:nvSpPr>
        <p:spPr>
          <a:xfrm>
            <a:off x="2214243" y="3780827"/>
            <a:ext cx="1887383" cy="146199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مَصابِيح الشَّوارِع</a:t>
            </a:r>
          </a:p>
        </p:txBody>
      </p:sp>
    </p:spTree>
    <p:extLst>
      <p:ext uri="{BB962C8B-B14F-4D97-AF65-F5344CB8AC3E}">
        <p14:creationId xmlns:p14="http://schemas.microsoft.com/office/powerpoint/2010/main" val="323855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" grpId="0" animBg="1"/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 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503F98A-A08F-41EA-90C5-84F58F13CE35}"/>
              </a:ext>
            </a:extLst>
          </p:cNvPr>
          <p:cNvSpPr/>
          <p:nvPr/>
        </p:nvSpPr>
        <p:spPr>
          <a:xfrm>
            <a:off x="3657601" y="27711"/>
            <a:ext cx="4329952" cy="76315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لضَّوءُ والصَّوتُ</a:t>
            </a:r>
            <a:endParaRPr kumimoji="0" lang="en-US" sz="4800" i="0" u="none" strike="noStrike" kern="120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13" name="Rectangle 11">
            <a:extLst>
              <a:ext uri="{FF2B5EF4-FFF2-40B4-BE49-F238E27FC236}">
                <a16:creationId xmlns="" xmlns:a16="http://schemas.microsoft.com/office/drawing/2014/main" id="{D87196BB-B8C8-4CA4-9592-6D89C01217BF}"/>
              </a:ext>
            </a:extLst>
          </p:cNvPr>
          <p:cNvSpPr/>
          <p:nvPr/>
        </p:nvSpPr>
        <p:spPr>
          <a:xfrm>
            <a:off x="40927" y="39755"/>
            <a:ext cx="2660070" cy="751113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rtl="1">
              <a:defRPr/>
            </a:pPr>
            <a:r>
              <a:rPr lang="ar-SA" sz="2000" b="1" noProof="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الضَّوءُ والصَّوتُ</a:t>
            </a:r>
            <a:r>
              <a:rPr kumimoji="0" lang="ar-B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                         العلوم - الصف الأول الابتدائي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4" name="Rounded Rectangle 12"/>
          <p:cNvSpPr/>
          <p:nvPr/>
        </p:nvSpPr>
        <p:spPr>
          <a:xfrm>
            <a:off x="7014326" y="1181726"/>
            <a:ext cx="4198173" cy="171289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عِندَما يَسقُطُ الضَّوء على الشَّيء يَرتَدُّ عَنه إلى أعيُنِنا فَنراه .</a:t>
            </a:r>
            <a:endParaRPr lang="ar-BH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613" y="1258170"/>
            <a:ext cx="4809185" cy="2528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شكل بيضاوي 2"/>
          <p:cNvSpPr/>
          <p:nvPr/>
        </p:nvSpPr>
        <p:spPr>
          <a:xfrm>
            <a:off x="7186402" y="4043966"/>
            <a:ext cx="2408349" cy="204774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مَا أهمِّية الضَّوء ؟</a:t>
            </a:r>
          </a:p>
        </p:txBody>
      </p:sp>
      <p:sp>
        <p:nvSpPr>
          <p:cNvPr id="15" name="سهم إلى اليسار 14"/>
          <p:cNvSpPr/>
          <p:nvPr/>
        </p:nvSpPr>
        <p:spPr>
          <a:xfrm>
            <a:off x="4665927" y="4713667"/>
            <a:ext cx="2108359" cy="708338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شكل بيضاوي 16"/>
          <p:cNvSpPr/>
          <p:nvPr/>
        </p:nvSpPr>
        <p:spPr>
          <a:xfrm>
            <a:off x="1903927" y="4043965"/>
            <a:ext cx="2408349" cy="2047741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يُمَكِنُنا مِن رؤيَة الأشيَاءِ</a:t>
            </a:r>
          </a:p>
        </p:txBody>
      </p:sp>
    </p:spTree>
    <p:extLst>
      <p:ext uri="{BB962C8B-B14F-4D97-AF65-F5344CB8AC3E}">
        <p14:creationId xmlns:p14="http://schemas.microsoft.com/office/powerpoint/2010/main" val="171506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 animBg="1"/>
      <p:bldP spid="15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354612" y="6309132"/>
            <a:ext cx="11250372" cy="145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 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503F98A-A08F-41EA-90C5-84F58F13CE35}"/>
              </a:ext>
            </a:extLst>
          </p:cNvPr>
          <p:cNvSpPr/>
          <p:nvPr/>
        </p:nvSpPr>
        <p:spPr>
          <a:xfrm>
            <a:off x="3657601" y="27711"/>
            <a:ext cx="4329952" cy="76315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لضَّوءُ والصَّوتُ</a:t>
            </a:r>
            <a:endParaRPr kumimoji="0" lang="en-US" sz="4800" i="0" u="none" strike="noStrike" kern="120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13" name="Rectangle 11">
            <a:extLst>
              <a:ext uri="{FF2B5EF4-FFF2-40B4-BE49-F238E27FC236}">
                <a16:creationId xmlns="" xmlns:a16="http://schemas.microsoft.com/office/drawing/2014/main" id="{D87196BB-B8C8-4CA4-9592-6D89C01217BF}"/>
              </a:ext>
            </a:extLst>
          </p:cNvPr>
          <p:cNvSpPr/>
          <p:nvPr/>
        </p:nvSpPr>
        <p:spPr>
          <a:xfrm>
            <a:off x="40927" y="39755"/>
            <a:ext cx="2660070" cy="751113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rtl="1">
              <a:defRPr/>
            </a:pPr>
            <a:r>
              <a:rPr lang="ar-SA" sz="2000" b="1" noProof="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الضَّوءُ والصَّوتُ</a:t>
            </a:r>
            <a:r>
              <a:rPr kumimoji="0" lang="ar-B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                         العلوم - الصف الأول الابتدائي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4" name="Rounded Rectangle 20">
            <a:extLst>
              <a:ext uri="{FF2B5EF4-FFF2-40B4-BE49-F238E27FC236}">
                <a16:creationId xmlns="" xmlns:a16="http://schemas.microsoft.com/office/drawing/2014/main" id="{0356ABA0-7716-42DD-A30E-8AD8C546EDBD}"/>
              </a:ext>
            </a:extLst>
          </p:cNvPr>
          <p:cNvSpPr/>
          <p:nvPr/>
        </p:nvSpPr>
        <p:spPr>
          <a:xfrm>
            <a:off x="6938484" y="1474233"/>
            <a:ext cx="4321277" cy="71798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مَا</a:t>
            </a:r>
            <a:r>
              <a:rPr lang="ar-SA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الصَّوت </a:t>
            </a: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ounded Rectangle 12"/>
          <p:cNvSpPr/>
          <p:nvPr/>
        </p:nvSpPr>
        <p:spPr>
          <a:xfrm>
            <a:off x="5856514" y="2286849"/>
            <a:ext cx="5420099" cy="1229081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just" rtl="1"/>
            <a:r>
              <a:rPr lang="ar-SA" sz="3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الصَّوت</a:t>
            </a:r>
            <a:r>
              <a:rPr lang="ar-SA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شَكلٌ مِن أشكَال الطَّاقة .</a:t>
            </a:r>
            <a:endParaRPr lang="ar-BH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ounded Rectangle 12"/>
          <p:cNvSpPr/>
          <p:nvPr/>
        </p:nvSpPr>
        <p:spPr>
          <a:xfrm>
            <a:off x="5856514" y="3636983"/>
            <a:ext cx="5420100" cy="1229081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نَحنُ لا نَرى الصَّوت ولَكِن يُمكِن أن نَسمَعهُ .</a:t>
            </a:r>
            <a:endParaRPr lang="ar-BH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22" y="1268068"/>
            <a:ext cx="4908176" cy="2471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ounded Rectangle 12"/>
          <p:cNvSpPr/>
          <p:nvPr/>
        </p:nvSpPr>
        <p:spPr>
          <a:xfrm>
            <a:off x="685122" y="4110008"/>
            <a:ext cx="4679042" cy="86353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ar-SA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يَحدُثُ الصَّوت عِندَما يَهتَزُّ شيءٌ مَا .</a:t>
            </a:r>
            <a:endParaRPr lang="ar-BH" sz="3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Rounded Rectangle 12"/>
          <p:cNvSpPr/>
          <p:nvPr/>
        </p:nvSpPr>
        <p:spPr>
          <a:xfrm>
            <a:off x="5856514" y="4973540"/>
            <a:ext cx="5403247" cy="1229081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2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الاهتِزَاز</a:t>
            </a: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ar-SA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يَعني </a:t>
            </a:r>
            <a:r>
              <a:rPr lang="ar-SA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الحَرَكة إلى الأمَام وإلى الخَلف .</a:t>
            </a:r>
            <a:endParaRPr lang="ar-BH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Rounded Rectangle 12"/>
          <p:cNvSpPr/>
          <p:nvPr/>
        </p:nvSpPr>
        <p:spPr>
          <a:xfrm>
            <a:off x="685122" y="5215944"/>
            <a:ext cx="4679041" cy="98667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ar-SA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عِندَما يتوقَّف الشَّيء عن الاهتِزَاز فإنَّ الصَّوت يَتَوقف أيضاً.</a:t>
            </a:r>
            <a:endParaRPr lang="ar-BH" sz="3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6814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 الفصل الدراسي الثاني 2020-2021م</a:t>
            </a:r>
            <a:endParaRPr lang="en-US" sz="1100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503F98A-A08F-41EA-90C5-84F58F13CE35}"/>
              </a:ext>
            </a:extLst>
          </p:cNvPr>
          <p:cNvSpPr/>
          <p:nvPr/>
        </p:nvSpPr>
        <p:spPr>
          <a:xfrm>
            <a:off x="3657601" y="27711"/>
            <a:ext cx="4329952" cy="76315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لضَّوءُ والصَّوتُ</a:t>
            </a:r>
            <a:endParaRPr kumimoji="0" lang="en-US" sz="4800" i="0" u="none" strike="noStrike" kern="120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1">
            <a:extLst>
              <a:ext uri="{FF2B5EF4-FFF2-40B4-BE49-F238E27FC236}">
                <a16:creationId xmlns="" xmlns:a16="http://schemas.microsoft.com/office/drawing/2014/main" id="{D87196BB-B8C8-4CA4-9592-6D89C01217BF}"/>
              </a:ext>
            </a:extLst>
          </p:cNvPr>
          <p:cNvSpPr/>
          <p:nvPr/>
        </p:nvSpPr>
        <p:spPr>
          <a:xfrm>
            <a:off x="40927" y="39755"/>
            <a:ext cx="2660070" cy="751113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rtl="1">
              <a:defRPr/>
            </a:pPr>
            <a:r>
              <a:rPr lang="ar-SA" sz="2000" b="1" noProof="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الضَّوءُ والصَّوتُ</a:t>
            </a:r>
            <a:r>
              <a:rPr kumimoji="0" lang="ar-B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العلوم - الصف الأول الابتدائي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ounded Rectangle 20">
            <a:extLst>
              <a:ext uri="{FF2B5EF4-FFF2-40B4-BE49-F238E27FC236}">
                <a16:creationId xmlns="" xmlns:a16="http://schemas.microsoft.com/office/drawing/2014/main" id="{0356ABA0-7716-42DD-A30E-8AD8C546EDBD}"/>
              </a:ext>
            </a:extLst>
          </p:cNvPr>
          <p:cNvSpPr/>
          <p:nvPr/>
        </p:nvSpPr>
        <p:spPr>
          <a:xfrm>
            <a:off x="8349483" y="1764983"/>
            <a:ext cx="3207737" cy="71798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مَا</a:t>
            </a:r>
            <a:r>
              <a:rPr lang="ar-SA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الصَّوت </a:t>
            </a: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ounded Rectangle 12"/>
          <p:cNvSpPr/>
          <p:nvPr/>
        </p:nvSpPr>
        <p:spPr>
          <a:xfrm>
            <a:off x="6678919" y="2813558"/>
            <a:ext cx="4878301" cy="903279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just" rtl="1"/>
            <a:r>
              <a:rPr lang="ar-SA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تُصدِر الأشيَاء المُختَلفة أصواتاً مُختلِفة .</a:t>
            </a:r>
            <a:endParaRPr lang="ar-BH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71" y="2813558"/>
            <a:ext cx="5401671" cy="297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ounded Rectangle 12"/>
          <p:cNvSpPr/>
          <p:nvPr/>
        </p:nvSpPr>
        <p:spPr>
          <a:xfrm>
            <a:off x="8164286" y="3994272"/>
            <a:ext cx="3392934" cy="1580309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just" rtl="1"/>
            <a:r>
              <a:rPr lang="ar-SA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الأصْوَات الَّتي قد أسمَعُها في هَذا الشَّكل ؟</a:t>
            </a:r>
            <a:endParaRPr lang="ar-BH" sz="3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سهم إلى اليسار 1"/>
          <p:cNvSpPr/>
          <p:nvPr/>
        </p:nvSpPr>
        <p:spPr>
          <a:xfrm>
            <a:off x="6275230" y="4546241"/>
            <a:ext cx="1595141" cy="476518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782841" y="1267053"/>
            <a:ext cx="1957589" cy="5651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أصوَات السَّيارات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3782840" y="1939819"/>
            <a:ext cx="1957589" cy="5651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أصوَات النَّاس</a:t>
            </a:r>
          </a:p>
        </p:txBody>
      </p:sp>
      <p:sp>
        <p:nvSpPr>
          <p:cNvPr id="21" name="مستطيل 20"/>
          <p:cNvSpPr/>
          <p:nvPr/>
        </p:nvSpPr>
        <p:spPr>
          <a:xfrm>
            <a:off x="945189" y="1276241"/>
            <a:ext cx="1957589" cy="5651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أصوَات الأبوَاق</a:t>
            </a:r>
          </a:p>
        </p:txBody>
      </p:sp>
      <p:sp>
        <p:nvSpPr>
          <p:cNvPr id="22" name="مستطيل 21"/>
          <p:cNvSpPr/>
          <p:nvPr/>
        </p:nvSpPr>
        <p:spPr>
          <a:xfrm>
            <a:off x="945189" y="1939819"/>
            <a:ext cx="1957589" cy="5651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صوتُ الأذَان</a:t>
            </a:r>
          </a:p>
        </p:txBody>
      </p:sp>
    </p:spTree>
    <p:extLst>
      <p:ext uri="{BB962C8B-B14F-4D97-AF65-F5344CB8AC3E}">
        <p14:creationId xmlns:p14="http://schemas.microsoft.com/office/powerpoint/2010/main" val="296814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" grpId="0" animBg="1"/>
      <p:bldP spid="3" grpId="0" animBg="1"/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783</TotalTime>
  <Words>530</Words>
  <Application>Microsoft Office PowerPoint</Application>
  <PresentationFormat>Widescreen</PresentationFormat>
  <Paragraphs>95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Arabic Typesetting</vt:lpstr>
      <vt:lpstr>Arial</vt:lpstr>
      <vt:lpstr>Calibri</vt:lpstr>
      <vt:lpstr>Calibri Light</vt:lpstr>
      <vt:lpstr>Sakkal Majalla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AYSHA ALTHABET</dc:creator>
  <cp:lastModifiedBy>Saeed Abbas Ahmed</cp:lastModifiedBy>
  <cp:revision>119</cp:revision>
  <cp:lastPrinted>2021-01-17T11:49:49Z</cp:lastPrinted>
  <dcterms:created xsi:type="dcterms:W3CDTF">2020-03-04T10:47:58Z</dcterms:created>
  <dcterms:modified xsi:type="dcterms:W3CDTF">2021-03-21T11:27:14Z</dcterms:modified>
</cp:coreProperties>
</file>