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72" r:id="rId5"/>
    <p:sldId id="280" r:id="rId6"/>
    <p:sldId id="281" r:id="rId7"/>
    <p:sldId id="282" r:id="rId8"/>
    <p:sldId id="285" r:id="rId9"/>
    <p:sldId id="286" r:id="rId10"/>
    <p:sldId id="287" r:id="rId11"/>
    <p:sldId id="278" r:id="rId12"/>
    <p:sldId id="270" r:id="rId13"/>
    <p:sldId id="27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E0000"/>
    <a:srgbClr val="09AD59"/>
    <a:srgbClr val="00A64E"/>
    <a:srgbClr val="F5E113"/>
    <a:srgbClr val="BE24A8"/>
    <a:srgbClr val="9999FF"/>
    <a:srgbClr val="005693"/>
    <a:srgbClr val="CCFF99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الآحاد والعشرات– الصف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lang="ar-BH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الآحاد والعشرات– الصف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lang="ar-BH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 fontScale="90000"/>
          </a:bodyPr>
          <a:lstStyle/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_ 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(15-1): الآحاد والعشرات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106)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00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5664609" y="303992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67 آحادًا = - - - - - آحادٍ و - - - - - عشرات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492320" y="305893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78922" y="306420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4286208" y="309440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4626927" y="307070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67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775152" y="422318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 آحادًا = - - - - - آحادٍ و - - - - - عشرات 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9602863" y="424219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989465" y="42474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96751" y="427766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4737470" y="425396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3" name="Group 3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9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79" grpId="0"/>
      <p:bldP spid="281" grpId="0"/>
      <p:bldP spid="282" grpId="0"/>
      <p:bldP spid="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1915824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: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أوضح كيف أعيد تجميع 51 آحادًا بصورة عشراتٍ وآحادٍ.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9116" y="4290049"/>
            <a:ext cx="667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أجد مجموعات من عشرة، 1 آحاد و 5 عشرات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0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39</a:t>
            </a:r>
          </a:p>
        </p:txBody>
      </p:sp>
    </p:spTree>
    <p:extLst>
      <p:ext uri="{BB962C8B-B14F-4D97-AF65-F5344CB8AC3E}">
        <p14:creationId xmlns:p14="http://schemas.microsoft.com/office/powerpoint/2010/main" val="326247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62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688092" y="2748173"/>
            <a:ext cx="89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في هذا الدرس</a:t>
            </a:r>
          </a:p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تكوين مجموعات من عشرات وآحاد.</a:t>
            </a:r>
          </a:p>
        </p:txBody>
      </p:sp>
    </p:spTree>
    <p:extLst>
      <p:ext uri="{BB962C8B-B14F-4D97-AF65-F5344CB8AC3E}">
        <p14:creationId xmlns:p14="http://schemas.microsoft.com/office/powerpoint/2010/main" val="262562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73506" y="1881693"/>
            <a:ext cx="808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أمثَّل العدد بصورة عشراتٍ وآحادٍ.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أعيد تجميع 10 آحاد لتمثيل عشرةً واحدةً.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90987" y="4217943"/>
            <a:ext cx="438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 آحادًا = 6 آحادٍ و 1 عشرات أو 16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0" y="2960732"/>
            <a:ext cx="2880000" cy="291752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04" y="2902500"/>
            <a:ext cx="2880000" cy="2969689"/>
          </a:xfrm>
          <a:prstGeom prst="rect">
            <a:avLst/>
          </a:prstGeom>
        </p:spPr>
      </p:pic>
      <p:sp>
        <p:nvSpPr>
          <p:cNvPr id="48" name="Oval Callout 47"/>
          <p:cNvSpPr/>
          <p:nvPr/>
        </p:nvSpPr>
        <p:spPr>
          <a:xfrm flipH="1">
            <a:off x="1814286" y="1790461"/>
            <a:ext cx="3904342" cy="892710"/>
          </a:xfrm>
          <a:prstGeom prst="wedgeEllipseCallout">
            <a:avLst>
              <a:gd name="adj1" fmla="val 17828"/>
              <a:gd name="adj2" fmla="val 163770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10 آحاد، لأكون عشرةً واحدةً.</a:t>
            </a:r>
          </a:p>
        </p:txBody>
      </p:sp>
    </p:spTree>
    <p:extLst>
      <p:ext uri="{BB962C8B-B14F-4D97-AF65-F5344CB8AC3E}">
        <p14:creationId xmlns:p14="http://schemas.microsoft.com/office/powerpoint/2010/main" val="1242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541066" y="3795116"/>
            <a:ext cx="614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 آحادًا = - - - - - آحادٍ و - - - - - عشرات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68777" y="3814123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5379" y="3819392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62" name="Group 61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flipH="1">
            <a:off x="11303381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57" name="Cube 56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Direct Access Storage 52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flipH="1">
            <a:off x="10721898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60" name="Group 59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75" name="Cube 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0" name="Flowchart: Direct Access Storage 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irect Access Storage 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 flipH="1">
            <a:off x="11303381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28" name="Group 12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35" name="Cube 13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30" name="Flowchart: Direct Access Storage 12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Direct Access Storage 13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37" name="Group 136"/>
          <p:cNvGrpSpPr>
            <a:grpSpLocks noChangeAspect="1"/>
          </p:cNvGrpSpPr>
          <p:nvPr/>
        </p:nvGrpSpPr>
        <p:grpSpPr>
          <a:xfrm flipH="1">
            <a:off x="10721898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45" name="Cube 14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0" name="Flowchart: Direct Access Storage 1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Direct Access Storage 1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>
          <a:xfrm flipH="1">
            <a:off x="9558932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78" name="Group 1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85" name="Cube 1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79" name="Oval 1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0" name="Flowchart: Direct Access Storage 1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Direct Access Storage 1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87" name="Group 186"/>
          <p:cNvGrpSpPr>
            <a:grpSpLocks noChangeAspect="1"/>
          </p:cNvGrpSpPr>
          <p:nvPr/>
        </p:nvGrpSpPr>
        <p:grpSpPr>
          <a:xfrm flipH="1">
            <a:off x="10140415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88" name="Group 1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95" name="Cube 1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89" name="Oval 1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0" name="Flowchart: Direct Access Storage 1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Direct Access Storage 1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 flipH="1">
            <a:off x="10140415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18" name="Group 1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5" name="Cube 1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9" name="Oval 1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0" name="Flowchart: Direct Access Storage 1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Direct Access Storage 1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 flipH="1">
            <a:off x="9558932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15" name="Cube 1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0" name="Flowchart: Direct Access Storage 1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Direct Access Storage 1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 flipH="1">
            <a:off x="8977449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98" name="Group 9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05" name="Cube 10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Direct Access Storage 10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flipH="1">
            <a:off x="8395966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95" name="Cube 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0" name="Flowchart: Direct Access Storage 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Direct Access Storage 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flipH="1">
            <a:off x="7814483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78" name="Group 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85" name="Cube 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0" name="Flowchart: Direct Access Storage 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irect Access Storage 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 flipH="1">
            <a:off x="7814483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48" name="Group 14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55" name="Cube 15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49" name="Oval 1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0" name="Flowchart: Direct Access Storage 1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Direct Access Storage 1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 flipH="1">
            <a:off x="8395966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58" name="Group 15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65" name="Cube 1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59" name="Oval 15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0" name="Flowchart: Direct Access Storage 15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Direct Access Storage 16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67" name="Group 166"/>
          <p:cNvGrpSpPr>
            <a:grpSpLocks noChangeAspect="1"/>
          </p:cNvGrpSpPr>
          <p:nvPr/>
        </p:nvGrpSpPr>
        <p:grpSpPr>
          <a:xfrm flipH="1">
            <a:off x="8977449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68" name="Group 16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75" name="Cube 1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69" name="Oval 1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0" name="Flowchart: Direct Access Storage 1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Direct Access Storage 1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4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200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0.00065 0.00348 C 0.02396 -0.00324 0.00938 -0.00162 0.04297 -0.00162 L 0.04297 -3.7037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01 L 5E-6 0.00811 C 0.03399 -0.0074 0.01251 -0.0037 0.06224 -0.0037 L 0.06224 -3.7037E-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09 L 1.25E-6 0.0051 C 0.04518 -0.00347 0.01654 -0.00139 0.0832 -0.00139 L 0.0832 0.0004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2 L -2.5E-6 0.00533 C 0.05677 -0.00324 0.02071 -0.00115 0.10469 -0.00115 L 0.10469 0.000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39 L 3.75E-6 0.0044 C 0.0681 -0.00416 0.02474 -0.00208 0.12565 -0.00208 L 0.12565 -0.0002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158 L -0.00469 0.00439 C 0.05052 -0.18334 0.01536 -0.13774 0.09739 -0.13774 L 0.09739 -0.0969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6158 L -0.00468 0.00439 C 0.01042 -0.18334 0.00078 -0.13774 0.02331 -0.13774 L 0.02331 -0.0969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-0.05949 L -0.09362 0.00648 C -0.06888 -0.18125 -0.08476 -0.13565 -0.04765 -0.13565 L -0.04765 -0.0949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541066" y="3795116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 آحادًا = - - - - - آحادٍ و - - - - - عشرات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68777" y="3814123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5379" y="3819392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62" name="Group 61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flipH="1">
            <a:off x="11303381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57" name="Cube 56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Direct Access Storage 52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flipH="1">
            <a:off x="10721898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60" name="Group 59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75" name="Cube 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0" name="Flowchart: Direct Access Storage 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irect Access Storage 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 flipH="1">
            <a:off x="11303381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28" name="Group 12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35" name="Cube 13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30" name="Flowchart: Direct Access Storage 12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Direct Access Storage 13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37" name="Group 136"/>
          <p:cNvGrpSpPr>
            <a:grpSpLocks noChangeAspect="1"/>
          </p:cNvGrpSpPr>
          <p:nvPr/>
        </p:nvGrpSpPr>
        <p:grpSpPr>
          <a:xfrm flipH="1">
            <a:off x="10721898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45" name="Cube 14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0" name="Flowchart: Direct Access Storage 1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Direct Access Storage 1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>
          <a:xfrm flipH="1">
            <a:off x="9558932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78" name="Group 1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85" name="Cube 1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79" name="Oval 1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0" name="Flowchart: Direct Access Storage 1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Direct Access Storage 1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87" name="Group 186"/>
          <p:cNvGrpSpPr>
            <a:grpSpLocks noChangeAspect="1"/>
          </p:cNvGrpSpPr>
          <p:nvPr/>
        </p:nvGrpSpPr>
        <p:grpSpPr>
          <a:xfrm flipH="1">
            <a:off x="10140415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88" name="Group 1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95" name="Cube 1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89" name="Oval 1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0" name="Flowchart: Direct Access Storage 1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Direct Access Storage 1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 flipH="1">
            <a:off x="10140415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18" name="Group 1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5" name="Cube 1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9" name="Oval 1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0" name="Flowchart: Direct Access Storage 1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Direct Access Storage 1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 flipH="1">
            <a:off x="9558932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15" name="Cube 1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0" name="Flowchart: Direct Access Storage 1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Direct Access Storage 1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 flipH="1">
            <a:off x="8977449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98" name="Group 9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05" name="Cube 10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Direct Access Storage 10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flipH="1">
            <a:off x="8395966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95" name="Cube 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0" name="Flowchart: Direct Access Storage 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Direct Access Storage 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flipH="1">
            <a:off x="7814483" y="3664954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78" name="Group 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85" name="Cube 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0" name="Flowchart: Direct Access Storage 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irect Access Storage 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 flipH="1">
            <a:off x="7814483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48" name="Group 14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55" name="Cube 15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49" name="Oval 1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0" name="Flowchart: Direct Access Storage 1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Direct Access Storage 1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 flipH="1">
            <a:off x="8395966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58" name="Group 15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65" name="Cube 1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59" name="Oval 15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0" name="Flowchart: Direct Access Storage 15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Direct Access Storage 16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67" name="Group 166"/>
          <p:cNvGrpSpPr>
            <a:grpSpLocks noChangeAspect="1"/>
          </p:cNvGrpSpPr>
          <p:nvPr/>
        </p:nvGrpSpPr>
        <p:grpSpPr>
          <a:xfrm flipH="1">
            <a:off x="8977449" y="4331125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68" name="Group 16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75" name="Cube 1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69" name="Oval 1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0" name="Flowchart: Direct Access Storage 1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Direct Access Storage 1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98" name="Group 197"/>
          <p:cNvGrpSpPr>
            <a:grpSpLocks noChangeAspect="1"/>
          </p:cNvGrpSpPr>
          <p:nvPr/>
        </p:nvGrpSpPr>
        <p:grpSpPr>
          <a:xfrm flipH="1">
            <a:off x="11386463" y="5003496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199" name="Group 198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06" name="Cube 20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00" name="Oval 199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01" name="Flowchart: Direct Access Storage 200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lowchart: Direct Access Storage 201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08" name="Group 207"/>
          <p:cNvGrpSpPr>
            <a:grpSpLocks noChangeAspect="1"/>
          </p:cNvGrpSpPr>
          <p:nvPr/>
        </p:nvGrpSpPr>
        <p:grpSpPr>
          <a:xfrm flipH="1">
            <a:off x="10804980" y="5003496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209" name="Group 208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16" name="Cube 21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10" name="Oval 209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11" name="Flowchart: Direct Access Storage 210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Direct Access Storage 211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18" name="Group 217"/>
          <p:cNvGrpSpPr>
            <a:grpSpLocks noChangeAspect="1"/>
          </p:cNvGrpSpPr>
          <p:nvPr/>
        </p:nvGrpSpPr>
        <p:grpSpPr>
          <a:xfrm flipH="1">
            <a:off x="9642014" y="5003496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26" name="Cube 22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20" name="Oval 219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21" name="Flowchart: Direct Access Storage 220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lowchart: Direct Access Storage 221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28" name="Group 227"/>
          <p:cNvGrpSpPr>
            <a:grpSpLocks noChangeAspect="1"/>
          </p:cNvGrpSpPr>
          <p:nvPr/>
        </p:nvGrpSpPr>
        <p:grpSpPr>
          <a:xfrm flipH="1">
            <a:off x="10223497" y="5003496"/>
            <a:ext cx="468000" cy="437052"/>
            <a:chOff x="4101384" y="3147697"/>
            <a:chExt cx="1001149" cy="934945"/>
          </a:xfrm>
          <a:solidFill>
            <a:srgbClr val="FFFF00"/>
          </a:solidFill>
        </p:grpSpPr>
        <p:grpSp>
          <p:nvGrpSpPr>
            <p:cNvPr id="229" name="Group 228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36" name="Cube 23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30" name="Oval 229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31" name="Flowchart: Direct Access Storage 230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lowchart: Direct Access Storage 231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3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200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0.00065 0.00348 C 0.02396 -0.00324 0.00938 -0.00162 0.04297 -0.00162 L 0.04297 -3.7037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01 L 5E-6 0.00811 C 0.03399 -0.0074 0.01251 -0.0037 0.06224 -0.0037 L 0.06224 -3.7037E-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09 L 1.25E-6 0.0051 C 0.04518 -0.00347 0.01654 -0.00139 0.0832 -0.00139 L 0.0832 0.0004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2 L -2.5E-6 0.00533 C 0.05677 -0.00324 0.02071 -0.00115 0.10469 -0.00115 L 0.10469 0.000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39 L 3.75E-6 0.0044 C 0.0681 -0.00416 0.02474 -0.00208 0.12565 -0.00208 L 0.12565 -0.0002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158 L -0.00469 0.00439 C 0.05052 -0.18334 0.01536 -0.13774 0.09739 -0.13774 L 0.09739 -0.0969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6158 L -0.00468 0.00439 C 0.01042 -0.18334 0.00078 -0.13774 0.02331 -0.13774 L 0.02331 -0.0969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-0.05949 L -0.09362 0.00648 C -0.06888 -0.18125 -0.08476 -0.13565 -0.04765 -0.13565 L -0.04765 -0.0949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5664609" y="303992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 آحادًا = - - - - - آحادٍ و - - - - - عشرات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492320" y="305893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78922" y="306420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62" name="Group 61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4286208" y="309440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4626927" y="307070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775152" y="422318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52 آحادًا = - - - - - آحادٍ و - - - - - عشرات 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9602863" y="424219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989465" y="42474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96751" y="427766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4737470" y="425396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6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79" grpId="0"/>
      <p:bldP spid="281" grpId="0"/>
      <p:bldP spid="282" grpId="0"/>
      <p:bldP spid="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flipH="1">
            <a:off x="11303381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57" name="Cube 56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Direct Access Storage 52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flipH="1">
            <a:off x="10721898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60" name="Group 59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75" name="Cube 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0" name="Flowchart: Direct Access Storage 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irect Access Storage 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37" name="Group 136"/>
          <p:cNvGrpSpPr>
            <a:grpSpLocks noChangeAspect="1"/>
          </p:cNvGrpSpPr>
          <p:nvPr/>
        </p:nvGrpSpPr>
        <p:grpSpPr>
          <a:xfrm flipH="1">
            <a:off x="10721898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45" name="Cube 14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0" name="Flowchart: Direct Access Storage 1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Direct Access Storage 1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>
          <a:xfrm flipH="1">
            <a:off x="9558932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78" name="Group 1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85" name="Cube 1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79" name="Oval 1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0" name="Flowchart: Direct Access Storage 1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Direct Access Storage 1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87" name="Group 186"/>
          <p:cNvGrpSpPr>
            <a:grpSpLocks noChangeAspect="1"/>
          </p:cNvGrpSpPr>
          <p:nvPr/>
        </p:nvGrpSpPr>
        <p:grpSpPr>
          <a:xfrm flipH="1">
            <a:off x="10140415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88" name="Group 1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95" name="Cube 1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89" name="Oval 1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0" name="Flowchart: Direct Access Storage 1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Direct Access Storage 1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 flipH="1">
            <a:off x="10140415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18" name="Group 1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5" name="Cube 1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9" name="Oval 1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0" name="Flowchart: Direct Access Storage 1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Direct Access Storage 1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 flipH="1">
            <a:off x="9558932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15" name="Cube 1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0" name="Flowchart: Direct Access Storage 1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Direct Access Storage 1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 flipH="1">
            <a:off x="8977449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98" name="Group 9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05" name="Cube 10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Direct Access Storage 10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flipH="1">
            <a:off x="8395966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95" name="Cube 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0" name="Flowchart: Direct Access Storage 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Direct Access Storage 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flipH="1">
            <a:off x="7814483" y="366495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78" name="Group 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85" name="Cube 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0" name="Flowchart: Direct Access Storage 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irect Access Storage 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 flipH="1">
            <a:off x="7814483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48" name="Group 14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55" name="Cube 15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49" name="Oval 1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0" name="Flowchart: Direct Access Storage 1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Direct Access Storage 1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 flipH="1">
            <a:off x="8395966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58" name="Group 15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65" name="Cube 1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59" name="Oval 15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0" name="Flowchart: Direct Access Storage 15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Direct Access Storage 16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67" name="Group 166"/>
          <p:cNvGrpSpPr>
            <a:grpSpLocks noChangeAspect="1"/>
          </p:cNvGrpSpPr>
          <p:nvPr/>
        </p:nvGrpSpPr>
        <p:grpSpPr>
          <a:xfrm flipH="1">
            <a:off x="8977449" y="4331125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68" name="Group 16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75" name="Cube 1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69" name="Oval 1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0" name="Flowchart: Direct Access Storage 1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Direct Access Storage 1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1265125" y="3759629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 آحادًا = - - - - - آحادٍ و - - - - - عشرات 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092836" y="3778636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479438" y="378390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902729" y="3814107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243448" y="3790406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04" name="Group 20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5" name="Isosceles Triangle 20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200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0.00065 0.00348 C 0.02396 -0.00324 0.00938 -0.00162 0.04297 -0.00162 L 0.04297 -3.7037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01 L 5E-6 0.00811 C 0.03399 -0.0074 0.01251 -0.0037 0.06224 -0.0037 L 0.06224 -3.7037E-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09 L 1.25E-6 0.0051 C 0.04518 -0.00347 0.01654 -0.00139 0.0832 -0.00139 L 0.0832 0.0004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2 L -2.5E-6 0.00533 C 0.05677 -0.00324 0.02071 -0.00115 0.10469 -0.00115 L 0.10469 0.000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39 L 3.75E-6 0.0044 C 0.0681 -0.00416 0.02474 -0.00208 0.12565 -0.00208 L 0.12565 -0.0002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158 L -0.00469 0.00439 C 0.05052 -0.18334 0.01536 -0.13774 0.09739 -0.13774 L 0.09739 -0.0969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6158 L -0.00468 0.00439 C 0.01042 -0.18334 0.00078 -0.13774 0.02331 -0.13774 L 0.02331 -0.0969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-0.05949 L -0.09362 0.00648 C -0.06888 -0.18125 -0.08476 -0.13565 -0.04765 -0.13565 L -0.04765 -0.0949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flipH="1">
            <a:off x="11303381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57" name="Cube 56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Direct Access Storage 52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flipH="1">
            <a:off x="10721932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60" name="Group 59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75" name="Cube 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0" name="Flowchart: Direct Access Storage 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irect Access Storage 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 flipH="1">
            <a:off x="10140481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18" name="Group 1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5" name="Cube 1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9" name="Oval 1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0" name="Flowchart: Direct Access Storage 1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Direct Access Storage 1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 flipH="1">
            <a:off x="9559030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15" name="Cube 1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0" name="Flowchart: Direct Access Storage 1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Direct Access Storage 1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 flipH="1">
            <a:off x="8977579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98" name="Group 9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05" name="Cube 10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Direct Access Storage 10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flipH="1">
            <a:off x="8396128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95" name="Cube 9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0" name="Flowchart: Direct Access Storage 8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Direct Access Storage 9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flipH="1">
            <a:off x="7814677" y="3273076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78" name="Group 7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85" name="Cube 8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0" name="Flowchart: Direct Access Storage 7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irect Access Storage 8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04872" y="3702769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 آحادًا = - - - - - آحادٍ و - - - - - عشرات 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132583" y="3721776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519185" y="372704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-57524" y="3757247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83195" y="3733546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04" name="Group 20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5" name="Isosceles Triangle 20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>
            <a:grpSpLocks noChangeAspect="1"/>
          </p:cNvGrpSpPr>
          <p:nvPr/>
        </p:nvGrpSpPr>
        <p:grpSpPr>
          <a:xfrm flipH="1">
            <a:off x="11419269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08" name="Group 2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15" name="Cube 2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09" name="Oval 2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10" name="Flowchart: Direct Access Storage 2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Direct Access Storage 2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17" name="Group 216"/>
          <p:cNvGrpSpPr>
            <a:grpSpLocks noChangeAspect="1"/>
          </p:cNvGrpSpPr>
          <p:nvPr/>
        </p:nvGrpSpPr>
        <p:grpSpPr>
          <a:xfrm flipH="1">
            <a:off x="10837820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18" name="Group 2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25" name="Cube 2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19" name="Oval 2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20" name="Flowchart: Direct Access Storage 2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lowchart: Direct Access Storage 2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27" name="Group 226"/>
          <p:cNvGrpSpPr>
            <a:grpSpLocks noChangeAspect="1"/>
          </p:cNvGrpSpPr>
          <p:nvPr/>
        </p:nvGrpSpPr>
        <p:grpSpPr>
          <a:xfrm flipH="1">
            <a:off x="10256369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28" name="Group 22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35" name="Cube 23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29" name="Oval 22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30" name="Flowchart: Direct Access Storage 22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lowchart: Direct Access Storage 23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37" name="Group 236"/>
          <p:cNvGrpSpPr>
            <a:grpSpLocks noChangeAspect="1"/>
          </p:cNvGrpSpPr>
          <p:nvPr/>
        </p:nvGrpSpPr>
        <p:grpSpPr>
          <a:xfrm flipH="1">
            <a:off x="9674918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38" name="Group 2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45" name="Cube 24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39" name="Oval 2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40" name="Flowchart: Direct Access Storage 2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lowchart: Direct Access Storage 2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47" name="Group 246"/>
          <p:cNvGrpSpPr>
            <a:grpSpLocks noChangeAspect="1"/>
          </p:cNvGrpSpPr>
          <p:nvPr/>
        </p:nvGrpSpPr>
        <p:grpSpPr>
          <a:xfrm flipH="1">
            <a:off x="9093467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48" name="Group 24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55" name="Cube 25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49" name="Oval 2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50" name="Flowchart: Direct Access Storage 2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lowchart: Direct Access Storage 2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57" name="Group 256"/>
          <p:cNvGrpSpPr>
            <a:grpSpLocks noChangeAspect="1"/>
          </p:cNvGrpSpPr>
          <p:nvPr/>
        </p:nvGrpSpPr>
        <p:grpSpPr>
          <a:xfrm flipH="1">
            <a:off x="8512016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58" name="Group 25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65" name="Cube 2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59" name="Oval 25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60" name="Flowchart: Direct Access Storage 25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lowchart: Direct Access Storage 26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67" name="Group 266"/>
          <p:cNvGrpSpPr>
            <a:grpSpLocks noChangeAspect="1"/>
          </p:cNvGrpSpPr>
          <p:nvPr/>
        </p:nvGrpSpPr>
        <p:grpSpPr>
          <a:xfrm flipH="1">
            <a:off x="7930565" y="3904758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68" name="Group 26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275" name="Cube 27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69" name="Oval 26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70" name="Flowchart: Direct Access Storage 26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lowchart: Direct Access Storage 27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297" name="Group 296"/>
          <p:cNvGrpSpPr>
            <a:grpSpLocks noChangeAspect="1"/>
          </p:cNvGrpSpPr>
          <p:nvPr/>
        </p:nvGrpSpPr>
        <p:grpSpPr>
          <a:xfrm flipH="1">
            <a:off x="11529099" y="450464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298" name="Group 29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305" name="Cube 30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299" name="Oval 29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00" name="Flowchart: Direct Access Storage 29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lowchart: Direct Access Storage 30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307" name="Group 306"/>
          <p:cNvGrpSpPr>
            <a:grpSpLocks noChangeAspect="1"/>
          </p:cNvGrpSpPr>
          <p:nvPr/>
        </p:nvGrpSpPr>
        <p:grpSpPr>
          <a:xfrm flipH="1">
            <a:off x="10947650" y="450464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308" name="Group 30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315" name="Cube 31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09" name="Oval 30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10" name="Flowchart: Direct Access Storage 30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lowchart: Direct Access Storage 31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317" name="Group 316"/>
          <p:cNvGrpSpPr>
            <a:grpSpLocks noChangeAspect="1"/>
          </p:cNvGrpSpPr>
          <p:nvPr/>
        </p:nvGrpSpPr>
        <p:grpSpPr>
          <a:xfrm flipH="1">
            <a:off x="10366199" y="4504644"/>
            <a:ext cx="468000" cy="437052"/>
            <a:chOff x="4101384" y="3147697"/>
            <a:chExt cx="1001149" cy="934945"/>
          </a:xfrm>
          <a:solidFill>
            <a:srgbClr val="FF0000"/>
          </a:solidFill>
        </p:grpSpPr>
        <p:grpSp>
          <p:nvGrpSpPr>
            <p:cNvPr id="318" name="Group 31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325" name="Cube 32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19" name="Oval 31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20" name="Flowchart: Direct Access Storage 31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lowchart: Direct Access Storage 32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38679" y="3265605"/>
            <a:ext cx="3435949" cy="444496"/>
            <a:chOff x="4469149" y="2800160"/>
            <a:chExt cx="3435949" cy="444496"/>
          </a:xfrm>
        </p:grpSpPr>
        <p:grpSp>
          <p:nvGrpSpPr>
            <p:cNvPr id="387" name="Group 386"/>
            <p:cNvGrpSpPr>
              <a:grpSpLocks noChangeAspect="1"/>
            </p:cNvGrpSpPr>
            <p:nvPr/>
          </p:nvGrpSpPr>
          <p:grpSpPr>
            <a:xfrm flipH="1">
              <a:off x="7437098" y="2807604"/>
              <a:ext cx="468000" cy="437052"/>
              <a:chOff x="4101384" y="3147697"/>
              <a:chExt cx="1001149" cy="934945"/>
            </a:xfrm>
          </p:grpSpPr>
          <p:grpSp>
            <p:nvGrpSpPr>
              <p:cNvPr id="388" name="Group 38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395" name="Cube 39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89" name="Oval 38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390" name="Flowchart: Direct Access Storage 38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Flowchart: Direct Access Storage 39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394" name="Oval 39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397" name="Group 396"/>
            <p:cNvGrpSpPr>
              <a:grpSpLocks noChangeAspect="1"/>
            </p:cNvGrpSpPr>
            <p:nvPr/>
          </p:nvGrpSpPr>
          <p:grpSpPr>
            <a:xfrm flipH="1">
              <a:off x="7107715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05" name="Cube 40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06" name="Oval 40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399" name="Oval 39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00" name="Flowchart: Direct Access Storage 39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Flowchart: Direct Access Storage 40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07" name="Group 406"/>
            <p:cNvGrpSpPr>
              <a:grpSpLocks noChangeAspect="1"/>
            </p:cNvGrpSpPr>
            <p:nvPr/>
          </p:nvGrpSpPr>
          <p:grpSpPr>
            <a:xfrm flipH="1">
              <a:off x="6776768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08" name="Group 40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15" name="Cube 41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09" name="Oval 40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10" name="Flowchart: Direct Access Storage 40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Flowchart: Direct Access Storage 41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14" name="Oval 41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17" name="Group 416"/>
            <p:cNvGrpSpPr>
              <a:grpSpLocks noChangeAspect="1"/>
            </p:cNvGrpSpPr>
            <p:nvPr/>
          </p:nvGrpSpPr>
          <p:grpSpPr>
            <a:xfrm flipH="1">
              <a:off x="6450381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18" name="Group 41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25" name="Cube 42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26" name="Oval 42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19" name="Oval 41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20" name="Flowchart: Direct Access Storage 41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lowchart: Direct Access Storage 42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27" name="Group 426"/>
            <p:cNvGrpSpPr>
              <a:grpSpLocks noChangeAspect="1"/>
            </p:cNvGrpSpPr>
            <p:nvPr/>
          </p:nvGrpSpPr>
          <p:grpSpPr>
            <a:xfrm flipH="1">
              <a:off x="6124696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28" name="Group 42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35" name="Cube 43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36" name="Oval 43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29" name="Oval 42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30" name="Flowchart: Direct Access Storage 42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Flowchart: Direct Access Storage 43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37" name="Group 436"/>
            <p:cNvGrpSpPr>
              <a:grpSpLocks noChangeAspect="1"/>
            </p:cNvGrpSpPr>
            <p:nvPr/>
          </p:nvGrpSpPr>
          <p:grpSpPr>
            <a:xfrm flipH="1">
              <a:off x="5794981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45" name="Cube 44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46" name="Oval 44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39" name="Oval 43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40" name="Flowchart: Direct Access Storage 43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Flowchart: Direct Access Storage 44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47" name="Group 446"/>
            <p:cNvGrpSpPr>
              <a:grpSpLocks noChangeAspect="1"/>
            </p:cNvGrpSpPr>
            <p:nvPr/>
          </p:nvGrpSpPr>
          <p:grpSpPr>
            <a:xfrm flipH="1">
              <a:off x="5468949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48" name="Group 44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55" name="Cube 45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Oval 45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49" name="Oval 44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50" name="Flowchart: Direct Access Storage 44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Flowchart: Direct Access Storage 45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 flipH="1">
              <a:off x="5135635" y="2806900"/>
              <a:ext cx="468000" cy="437052"/>
              <a:chOff x="4101384" y="3147697"/>
              <a:chExt cx="1001149" cy="934945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65" name="Cube 46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6" name="Oval 46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59" name="Oval 45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60" name="Flowchart: Direct Access Storage 45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lowchart: Direct Access Storage 46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67" name="Group 466"/>
            <p:cNvGrpSpPr>
              <a:grpSpLocks noChangeAspect="1"/>
            </p:cNvGrpSpPr>
            <p:nvPr/>
          </p:nvGrpSpPr>
          <p:grpSpPr>
            <a:xfrm flipH="1">
              <a:off x="4802472" y="2803409"/>
              <a:ext cx="468000" cy="437052"/>
              <a:chOff x="4101384" y="3147697"/>
              <a:chExt cx="1001149" cy="934945"/>
            </a:xfrm>
          </p:grpSpPr>
          <p:grpSp>
            <p:nvGrpSpPr>
              <p:cNvPr id="468" name="Group 46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75" name="Cube 47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76" name="Oval 47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69" name="Oval 46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70" name="Flowchart: Direct Access Storage 46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lowchart: Direct Access Storage 47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grpSp>
          <p:nvGrpSpPr>
            <p:cNvPr id="477" name="Group 476"/>
            <p:cNvGrpSpPr>
              <a:grpSpLocks noChangeAspect="1"/>
            </p:cNvGrpSpPr>
            <p:nvPr/>
          </p:nvGrpSpPr>
          <p:grpSpPr>
            <a:xfrm flipH="1">
              <a:off x="4469149" y="2800160"/>
              <a:ext cx="468000" cy="437052"/>
              <a:chOff x="4101384" y="3147697"/>
              <a:chExt cx="1001149" cy="934945"/>
            </a:xfrm>
          </p:grpSpPr>
          <p:grpSp>
            <p:nvGrpSpPr>
              <p:cNvPr id="478" name="Group 477"/>
              <p:cNvGrpSpPr/>
              <p:nvPr/>
            </p:nvGrpSpPr>
            <p:grpSpPr>
              <a:xfrm>
                <a:off x="4101384" y="3147697"/>
                <a:ext cx="936000" cy="934945"/>
                <a:chOff x="4101384" y="3147697"/>
                <a:chExt cx="936000" cy="934945"/>
              </a:xfrm>
            </p:grpSpPr>
            <p:sp>
              <p:nvSpPr>
                <p:cNvPr id="485" name="Cube 484"/>
                <p:cNvSpPr/>
                <p:nvPr/>
              </p:nvSpPr>
              <p:spPr>
                <a:xfrm>
                  <a:off x="4101384" y="3147697"/>
                  <a:ext cx="936000" cy="934945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6" name="Oval 485"/>
                <p:cNvSpPr/>
                <p:nvPr/>
              </p:nvSpPr>
              <p:spPr>
                <a:xfrm rot="19315391">
                  <a:off x="4310291" y="3537429"/>
                  <a:ext cx="322362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11160000">
                    <a:prstClr val="black"/>
                  </a:innerShd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w="146050" h="196850" prst="coolSlant"/>
                  <a:bevelB w="165100" prst="coolSlant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isometricLeftDown"/>
                    <a:lightRig rig="flood" dir="t"/>
                  </a:scene3d>
                  <a:sp3d extrusionH="57150">
                    <a:bevelT w="292100" h="228600" prst="slope"/>
                    <a:bevelB w="82550" h="82550"/>
                  </a:sp3d>
                </a:bodyPr>
                <a:lstStyle/>
                <a:p>
                  <a:pPr algn="ctr"/>
                  <a:endParaRPr lang="en-US">
                    <a:effectLst>
                      <a:reflection blurRad="508000" stA="55000" endA="50" endPos="85000" dist="495300" dir="5400000" sy="-100000" algn="bl" rotWithShape="0"/>
                    </a:effectLst>
                  </a:endParaRPr>
                </a:p>
              </p:txBody>
            </p:sp>
          </p:grpSp>
          <p:sp>
            <p:nvSpPr>
              <p:cNvPr id="479" name="Oval 478"/>
              <p:cNvSpPr/>
              <p:nvPr/>
            </p:nvSpPr>
            <p:spPr>
              <a:xfrm rot="19315391">
                <a:off x="4348447" y="3565200"/>
                <a:ext cx="277457" cy="263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80" name="Flowchart: Direct Access Storage 479"/>
              <p:cNvSpPr/>
              <p:nvPr/>
            </p:nvSpPr>
            <p:spPr>
              <a:xfrm>
                <a:off x="4862370" y="3472502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Flowchart: Direct Access Storage 480"/>
              <p:cNvSpPr/>
              <p:nvPr/>
            </p:nvSpPr>
            <p:spPr>
              <a:xfrm>
                <a:off x="4854624" y="3465604"/>
                <a:ext cx="240163" cy="330888"/>
              </a:xfrm>
              <a:prstGeom prst="flowChartMagneticDrum">
                <a:avLst/>
              </a:prstGeom>
              <a:solidFill>
                <a:srgbClr val="FF0000"/>
              </a:solidFill>
              <a:ln>
                <a:solidFill>
                  <a:srgbClr val="86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5025415" y="3472502"/>
                <a:ext cx="70390" cy="3062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 rot="16200000">
                <a:off x="4487807" y="3093804"/>
                <a:ext cx="162000" cy="3572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 rot="16200000">
                <a:off x="4516226" y="3130633"/>
                <a:ext cx="121642" cy="317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>
                  <a:schemeClr val="tx1">
                    <a:lumMod val="65000"/>
                    <a:lumOff val="35000"/>
                  </a:schemeClr>
                </a:glow>
                <a:innerShdw blurRad="469900" dist="635000" dir="1194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200000"/>
                </a:lightRig>
              </a:scene3d>
              <a:sp3d extrusionH="260350" contourW="2540" prstMaterial="dkEdge">
                <a:bevelT h="38100" prst="coolSlant"/>
                <a:bevelB w="69850" h="95250"/>
                <a:extrusionClr>
                  <a:schemeClr val="tx1">
                    <a:lumMod val="85000"/>
                    <a:lumOff val="15000"/>
                  </a:schemeClr>
                </a:extrusionClr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0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5664609" y="303992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 آحادًا = - - - - - آحادٍ و - - - - - عشرات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492320" y="305893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78922" y="306420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لأكوَّن مجموعاتٍ من عشراتٍ وآحادٍ، ثمَّ أكتب العدد: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4286208" y="309440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4626927" y="307070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775152" y="4223188"/>
            <a:ext cx="614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46 آحادًا = - - - - - آحادٍ و - - - - - عشرات 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9602863" y="424219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989465" y="42474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96751" y="4277666"/>
            <a:ext cx="14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- - 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4737470" y="425396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3" name="Group 3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3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79" grpId="0"/>
      <p:bldP spid="281" grpId="0"/>
      <p:bldP spid="282" grpId="0"/>
      <p:bldP spid="2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1200</TotalTime>
  <Words>480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Wingdings 2</vt:lpstr>
      <vt:lpstr>Office Theme</vt:lpstr>
      <vt:lpstr>رياضيات الصف الأول الابتدائي _ الجزء الثاني  (15-1): الآحاد والعشرات (صفحة 106)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Dell</cp:lastModifiedBy>
  <cp:revision>122</cp:revision>
  <cp:lastPrinted>2021-01-17T11:49:49Z</cp:lastPrinted>
  <dcterms:created xsi:type="dcterms:W3CDTF">2020-03-04T10:47:58Z</dcterms:created>
  <dcterms:modified xsi:type="dcterms:W3CDTF">2021-02-14T11:12:39Z</dcterms:modified>
</cp:coreProperties>
</file>