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6" r:id="rId5"/>
    <p:sldId id="298" r:id="rId6"/>
    <p:sldId id="312" r:id="rId7"/>
    <p:sldId id="274" r:id="rId8"/>
    <p:sldId id="275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DDBF2"/>
    <a:srgbClr val="157ABE"/>
    <a:srgbClr val="FF0000"/>
    <a:srgbClr val="DE0000"/>
    <a:srgbClr val="00AD54"/>
    <a:srgbClr val="FFDF4F"/>
    <a:srgbClr val="CCFF99"/>
    <a:srgbClr val="9999FF"/>
    <a:srgbClr val="C6E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0E2274D-389F-4EAC-879B-02337B4E49D1}"/>
              </a:ext>
            </a:extLst>
          </p:cNvPr>
          <p:cNvCxnSpPr/>
          <p:nvPr userDrawn="1"/>
        </p:nvCxnSpPr>
        <p:spPr>
          <a:xfrm flipV="1">
            <a:off x="270641" y="6291461"/>
            <a:ext cx="1149831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006F531-B51C-479E-9961-FFCE9C969DBF}"/>
              </a:ext>
            </a:extLst>
          </p:cNvPr>
          <p:cNvSpPr/>
          <p:nvPr userDrawn="1"/>
        </p:nvSpPr>
        <p:spPr>
          <a:xfrm>
            <a:off x="250734" y="6312617"/>
            <a:ext cx="5845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1400" kern="1200" dirty="0" smtClean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أتعرف النقود ( نصف ، 1 ، 5 ، 10 ، 20 ) دينارًا </a:t>
            </a:r>
            <a:r>
              <a:rPr lang="ar-BH" sz="14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400" kern="1200" dirty="0" smtClean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الصف الأول الابتدائي</a:t>
            </a:r>
            <a:endParaRPr lang="en-US" sz="1400" kern="1200" dirty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4B62D21-9553-48E2-A394-CD29787AB479}"/>
              </a:ext>
            </a:extLst>
          </p:cNvPr>
          <p:cNvSpPr>
            <a:spLocks/>
          </p:cNvSpPr>
          <p:nvPr userDrawn="1"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0E2274D-389F-4EAC-879B-02337B4E49D1}"/>
              </a:ext>
            </a:extLst>
          </p:cNvPr>
          <p:cNvCxnSpPr/>
          <p:nvPr userDrawn="1"/>
        </p:nvCxnSpPr>
        <p:spPr>
          <a:xfrm flipV="1">
            <a:off x="270641" y="6291461"/>
            <a:ext cx="1149831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006F531-B51C-479E-9961-FFCE9C969DBF}"/>
              </a:ext>
            </a:extLst>
          </p:cNvPr>
          <p:cNvSpPr/>
          <p:nvPr userDrawn="1"/>
        </p:nvSpPr>
        <p:spPr>
          <a:xfrm>
            <a:off x="250734" y="6312617"/>
            <a:ext cx="5845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1400" kern="1200" dirty="0" smtClean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أتعرف النقود ( نصف ، 1 ، 5 ، 10 ، 20 ) دينارًا </a:t>
            </a:r>
            <a:r>
              <a:rPr lang="ar-BH" sz="14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1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400" kern="1200" dirty="0" smtClean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الصف الأول الابتدائي</a:t>
            </a:r>
            <a:endParaRPr lang="en-US" sz="1400" kern="1200" dirty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4B62D21-9553-48E2-A394-CD29787AB479}"/>
              </a:ext>
            </a:extLst>
          </p:cNvPr>
          <p:cNvSpPr>
            <a:spLocks/>
          </p:cNvSpPr>
          <p:nvPr userDrawn="1"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7" name="عنوان 1"/>
          <p:cNvSpPr>
            <a:spLocks noGrp="1"/>
          </p:cNvSpPr>
          <p:nvPr>
            <p:ph type="ctrTitle"/>
          </p:nvPr>
        </p:nvSpPr>
        <p:spPr>
          <a:xfrm>
            <a:off x="1038663" y="2688609"/>
            <a:ext cx="10239374" cy="2371867"/>
          </a:xfrm>
        </p:spPr>
        <p:txBody>
          <a:bodyPr>
            <a:normAutofit/>
          </a:bodyPr>
          <a:lstStyle/>
          <a:p>
            <a:pPr lvl="0"/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الأول الابتدائي</a:t>
            </a: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2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(14-2): </a:t>
            </a: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أتعرف النقود ( نصف ، 1 ، 5 ، 10 ، 20 ) دينارًا </a:t>
            </a:r>
            <a:r>
              <a:rPr lang="ar-BH" sz="36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6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</a:t>
            </a:r>
            <a:r>
              <a:rPr lang="ar-BH" sz="36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89)</a:t>
            </a:r>
            <a:r>
              <a:rPr lang="ar-BH" sz="32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2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5F2CC5A-1C0B-4446-9D49-C8F686B932B5}"/>
              </a:ext>
            </a:extLst>
          </p:cNvPr>
          <p:cNvSpPr txBox="1"/>
          <p:nvPr/>
        </p:nvSpPr>
        <p:spPr>
          <a:xfrm>
            <a:off x="336176" y="2748173"/>
            <a:ext cx="114703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سنتعلَّمُ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هذا الدرس</a:t>
            </a:r>
          </a:p>
          <a:p>
            <a:pPr lvl="0" algn="ctr" rtl="1"/>
            <a:r>
              <a:rPr lang="ar-BH" sz="36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BH" sz="36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تعرف على النقود </a:t>
            </a: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نصف ، 1 ، 5 ، 10 ، 20 ) </a:t>
            </a:r>
            <a:r>
              <a:rPr lang="ar-BH" sz="36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دينارًا، ووصفها وتمييزها.</a:t>
            </a:r>
            <a:endParaRPr lang="ar-BH" sz="36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BH" sz="3600" b="1" dirty="0" smtClean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48343" y="1268067"/>
            <a:ext cx="11432439" cy="4823451"/>
          </a:xfrm>
          <a:prstGeom prst="roundRect">
            <a:avLst>
              <a:gd name="adj" fmla="val 9101"/>
            </a:avLst>
          </a:prstGeom>
          <a:gradFill flip="none" rotWithShape="1">
            <a:gsLst>
              <a:gs pos="87000">
                <a:srgbClr val="C6E6A2"/>
              </a:gs>
              <a:gs pos="100000">
                <a:srgbClr val="92D050"/>
              </a:gs>
              <a:gs pos="0">
                <a:srgbClr val="E5F4D4"/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45822" y="1495531"/>
            <a:ext cx="10972799" cy="4320000"/>
          </a:xfrm>
          <a:prstGeom prst="roundRect">
            <a:avLst>
              <a:gd name="adj" fmla="val 9101"/>
            </a:avLst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0141864" y="1159399"/>
            <a:ext cx="1639794" cy="685835"/>
            <a:chOff x="7490012" y="1727585"/>
            <a:chExt cx="1639794" cy="685835"/>
          </a:xfrm>
        </p:grpSpPr>
        <p:sp>
          <p:nvSpPr>
            <p:cNvPr id="2" name="Rounded Rectangle 1"/>
            <p:cNvSpPr/>
            <p:nvPr/>
          </p:nvSpPr>
          <p:spPr>
            <a:xfrm>
              <a:off x="7490012" y="1727585"/>
              <a:ext cx="1627094" cy="574463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02712" y="1767089"/>
              <a:ext cx="1627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BH" sz="3600" b="1" dirty="0" smtClean="0">
                  <a:solidFill>
                    <a:schemeClr val="accent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أستعدُّ</a:t>
              </a:r>
              <a:endParaRPr lang="en-US" sz="3600" b="1" dirty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44946" y="1809923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أتعرف الدنانير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29254" y="3476514"/>
            <a:ext cx="1933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نصف دينارٍ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8904" r="3987" b="4955"/>
          <a:stretch/>
        </p:blipFill>
        <p:spPr>
          <a:xfrm>
            <a:off x="8381803" y="2325728"/>
            <a:ext cx="2628000" cy="1272466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7336" r="3444" b="7787"/>
          <a:stretch/>
        </p:blipFill>
        <p:spPr>
          <a:xfrm>
            <a:off x="4860020" y="2349961"/>
            <a:ext cx="2628000" cy="1248233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4954" r="2718" b="5250"/>
          <a:stretch/>
        </p:blipFill>
        <p:spPr>
          <a:xfrm>
            <a:off x="1338237" y="2335987"/>
            <a:ext cx="2628000" cy="1262207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" t="4458" r="2124" b="6464"/>
          <a:stretch/>
        </p:blipFill>
        <p:spPr>
          <a:xfrm>
            <a:off x="6687455" y="4113817"/>
            <a:ext cx="2628000" cy="1254943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" t="5516" r="3577" b="6055"/>
          <a:stretch/>
        </p:blipFill>
        <p:spPr>
          <a:xfrm>
            <a:off x="3034407" y="4122088"/>
            <a:ext cx="2628000" cy="126590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08382" y="3551544"/>
            <a:ext cx="1933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دينارٌ واحدٌ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85688" y="3459987"/>
            <a:ext cx="1933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5 دنانير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11795" y="5282757"/>
            <a:ext cx="1933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10 دنانير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5837" y="5265365"/>
            <a:ext cx="1933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20 دينارًا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57638" y="1802568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أصل الورقة النَّقْدية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بقيمتها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195560" y="1022673"/>
            <a:ext cx="1858670" cy="923330"/>
            <a:chOff x="9959572" y="1093022"/>
            <a:chExt cx="1858670" cy="923330"/>
          </a:xfrm>
        </p:grpSpPr>
        <p:grpSp>
          <p:nvGrpSpPr>
            <p:cNvPr id="3" name="Group 2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 err="1" smtClean="0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أتاكد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11181555" y="1157512"/>
              <a:ext cx="612000" cy="612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329055" y="1093022"/>
              <a:ext cx="4891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54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  <a:sym typeface="Wingdings 2" panose="05020102010507070707" pitchFamily="18" charset="2"/>
                </a:rPr>
                <a:t>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1" name="Round Diagonal Corner Rectangle 10">
            <a:extLst>
              <a:ext uri="{FF2B5EF4-FFF2-40B4-BE49-F238E27FC236}">
                <a16:creationId xmlns=""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3 دقائق</a:t>
            </a:r>
          </a:p>
        </p:txBody>
      </p:sp>
      <p:pic>
        <p:nvPicPr>
          <p:cNvPr id="22" name="Picture 2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8904" r="3987" b="4955"/>
          <a:stretch/>
        </p:blipFill>
        <p:spPr>
          <a:xfrm>
            <a:off x="212790" y="2387343"/>
            <a:ext cx="2196000" cy="1063294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7336" r="3444" b="7787"/>
          <a:stretch/>
        </p:blipFill>
        <p:spPr>
          <a:xfrm>
            <a:off x="7263426" y="2387343"/>
            <a:ext cx="2196000" cy="1043045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4954" r="2718" b="5250"/>
          <a:stretch/>
        </p:blipFill>
        <p:spPr>
          <a:xfrm>
            <a:off x="2563002" y="2387343"/>
            <a:ext cx="2196000" cy="1054721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" t="4458" r="2124" b="6464"/>
          <a:stretch/>
        </p:blipFill>
        <p:spPr>
          <a:xfrm>
            <a:off x="9613636" y="2387343"/>
            <a:ext cx="2196000" cy="1048651"/>
          </a:xfrm>
          <a:prstGeom prst="rect">
            <a:avLst/>
          </a:prstGeom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" t="5516" r="3577" b="6055"/>
          <a:stretch/>
        </p:blipFill>
        <p:spPr>
          <a:xfrm>
            <a:off x="4913214" y="2387343"/>
            <a:ext cx="2196000" cy="105781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825904" y="5220366"/>
            <a:ext cx="1933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نصف دينارٍ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876538" y="5220366"/>
            <a:ext cx="1933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دينارٌ واحدٌ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26326" y="5220366"/>
            <a:ext cx="1933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5 دنانير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76115" y="5220366"/>
            <a:ext cx="1933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10 دنانير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5692" y="5220366"/>
            <a:ext cx="1933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20 دينارًا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7" name="Straight Connector 6"/>
          <p:cNvCxnSpPr>
            <a:stCxn id="22" idx="2"/>
            <a:endCxn id="28" idx="0"/>
          </p:cNvCxnSpPr>
          <p:nvPr/>
        </p:nvCxnSpPr>
        <p:spPr>
          <a:xfrm>
            <a:off x="1310790" y="3450637"/>
            <a:ext cx="2481663" cy="1769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5" idx="2"/>
            <a:endCxn id="31" idx="0"/>
          </p:cNvCxnSpPr>
          <p:nvPr/>
        </p:nvCxnSpPr>
        <p:spPr>
          <a:xfrm flipH="1">
            <a:off x="6142664" y="3435994"/>
            <a:ext cx="4568972" cy="17843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3" idx="2"/>
            <a:endCxn id="29" idx="0"/>
          </p:cNvCxnSpPr>
          <p:nvPr/>
        </p:nvCxnSpPr>
        <p:spPr>
          <a:xfrm>
            <a:off x="8361426" y="3430388"/>
            <a:ext cx="2481661" cy="17899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2"/>
            <a:endCxn id="32" idx="0"/>
          </p:cNvCxnSpPr>
          <p:nvPr/>
        </p:nvCxnSpPr>
        <p:spPr>
          <a:xfrm flipH="1">
            <a:off x="1442241" y="3445155"/>
            <a:ext cx="4568973" cy="17752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4" idx="2"/>
            <a:endCxn id="30" idx="0"/>
          </p:cNvCxnSpPr>
          <p:nvPr/>
        </p:nvCxnSpPr>
        <p:spPr>
          <a:xfrm>
            <a:off x="3661002" y="3442064"/>
            <a:ext cx="4831873" cy="17783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57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/>
          <p:cNvSpPr txBox="1"/>
          <p:nvPr/>
        </p:nvSpPr>
        <p:spPr>
          <a:xfrm>
            <a:off x="1015746" y="2178990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أصف الأوراق النَّقديَّة ( نصف ، 1 ، 5 ، 10 ، 20 )دينارًا.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9985791" y="1354197"/>
            <a:ext cx="2002755" cy="738664"/>
            <a:chOff x="9790800" y="1157512"/>
            <a:chExt cx="2002755" cy="738664"/>
          </a:xfrm>
        </p:grpSpPr>
        <p:sp>
          <p:nvSpPr>
            <p:cNvPr id="92" name="Oval Callout 91"/>
            <p:cNvSpPr/>
            <p:nvPr/>
          </p:nvSpPr>
          <p:spPr>
            <a:xfrm>
              <a:off x="10200866" y="1157512"/>
              <a:ext cx="1592689" cy="612000"/>
            </a:xfrm>
            <a:prstGeom prst="wedgeEllipseCallou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790800" y="1157512"/>
              <a:ext cx="17934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4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  <a:sym typeface="Wingdings 2" panose="05020102010507070707" pitchFamily="18" charset="2"/>
                </a:rPr>
                <a:t>أتحدث</a:t>
              </a:r>
              <a:endParaRPr lang="en-US" sz="4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94" name="Round Diagonal Corner Rectangle 10">
            <a:extLst>
              <a:ext uri="{FF2B5EF4-FFF2-40B4-BE49-F238E27FC236}">
                <a16:creationId xmlns:a16="http://schemas.microsoft.com/office/drawing/2014/main" xmlns="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دقيقتان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96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 Diagonal Corner Rectangle 10">
            <a:extLst>
              <a:ext uri="{FF2B5EF4-FFF2-40B4-BE49-F238E27FC236}">
                <a16:creationId xmlns=""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دقيقتان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095569" y="1463474"/>
            <a:ext cx="1829872" cy="695173"/>
            <a:chOff x="9959572" y="1150061"/>
            <a:chExt cx="1829872" cy="695173"/>
          </a:xfrm>
        </p:grpSpPr>
        <p:grpSp>
          <p:nvGrpSpPr>
            <p:cNvPr id="18" name="Group 17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 smtClean="0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أتدرب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9" name="Isosceles Triangle 18"/>
            <p:cNvSpPr/>
            <p:nvPr/>
          </p:nvSpPr>
          <p:spPr>
            <a:xfrm rot="16200000">
              <a:off x="11178213" y="1186829"/>
              <a:ext cx="648000" cy="574463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693772" y="3047758"/>
            <a:ext cx="3307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- - - 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دنانير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60370" y="2947364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0" name="Picture 2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7336" r="3444" b="7787"/>
          <a:stretch/>
        </p:blipFill>
        <p:spPr>
          <a:xfrm>
            <a:off x="9001421" y="4295222"/>
            <a:ext cx="2628000" cy="1248233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4954" r="2718" b="5250"/>
          <a:stretch/>
        </p:blipFill>
        <p:spPr>
          <a:xfrm>
            <a:off x="9010210" y="2670204"/>
            <a:ext cx="2628000" cy="1262207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" t="4458" r="2124" b="6464"/>
          <a:stretch/>
        </p:blipFill>
        <p:spPr>
          <a:xfrm>
            <a:off x="2760930" y="4305327"/>
            <a:ext cx="2628000" cy="1254943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" t="5516" r="3577" b="6055"/>
          <a:stretch/>
        </p:blipFill>
        <p:spPr>
          <a:xfrm>
            <a:off x="2687393" y="2693815"/>
            <a:ext cx="2628000" cy="126590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-629045" y="3148152"/>
            <a:ext cx="3307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- - - 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دينارًا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37553" y="3047758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92862" y="4696865"/>
            <a:ext cx="3307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- - - 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دينار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59460" y="4596471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553876" y="4593650"/>
            <a:ext cx="3307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- - - 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دنانير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12722" y="4493256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855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5" grpId="0"/>
      <p:bldP spid="37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39651" y="597796"/>
            <a:ext cx="7112698" cy="566240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F9AED67-EB51-45D9-8FD2-6C9C4E283BB0}"/>
              </a:ext>
            </a:extLst>
          </p:cNvPr>
          <p:cNvSpPr txBox="1"/>
          <p:nvPr/>
        </p:nvSpPr>
        <p:spPr>
          <a:xfrm>
            <a:off x="1504249" y="3165314"/>
            <a:ext cx="9031099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لمزيدٍ من التدريب ارجع </a:t>
            </a:r>
            <a:r>
              <a:rPr lang="ar-BH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لكتاب </a:t>
            </a:r>
            <a:r>
              <a:rPr lang="ar-BH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التمارين صفحة </a:t>
            </a:r>
            <a:r>
              <a:rPr lang="ar-BH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32</a:t>
            </a:r>
            <a:endParaRPr lang="ar-BH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6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9651" y="597796"/>
            <a:ext cx="7112698" cy="56624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20814" y="2888315"/>
            <a:ext cx="439796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8000" b="1" spc="50" dirty="0" smtClean="0">
                <a:ln w="0"/>
                <a:effectLst>
                  <a:glow rad="533400">
                    <a:schemeClr val="bg1">
                      <a:alpha val="75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  <a:endParaRPr lang="en-US" sz="8000" b="1" spc="50" dirty="0">
              <a:ln w="0"/>
              <a:effectLst>
                <a:glow rad="533400">
                  <a:schemeClr val="bg1">
                    <a:alpha val="75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60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1540</TotalTime>
  <Words>123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Sakkal Majalla</vt:lpstr>
      <vt:lpstr>Wingdings 2</vt:lpstr>
      <vt:lpstr>Office Theme</vt:lpstr>
      <vt:lpstr>رياضيات الصف الأول الابتدائي  (14-2): أتعرف النقود ( نصف ، 1 ، 5 ، 10 ، 20 ) دينارًا  (صفحة 89)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Faeqah  Abdulrahman</cp:lastModifiedBy>
  <cp:revision>118</cp:revision>
  <cp:lastPrinted>2021-01-17T11:49:49Z</cp:lastPrinted>
  <dcterms:created xsi:type="dcterms:W3CDTF">2020-03-04T10:47:58Z</dcterms:created>
  <dcterms:modified xsi:type="dcterms:W3CDTF">2022-02-13T05:04:09Z</dcterms:modified>
</cp:coreProperties>
</file>